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19" r:id="rId2"/>
  </p:sldMasterIdLst>
  <p:notesMasterIdLst>
    <p:notesMasterId r:id="rId73"/>
  </p:notesMasterIdLst>
  <p:handoutMasterIdLst>
    <p:handoutMasterId r:id="rId74"/>
  </p:handoutMasterIdLst>
  <p:sldIdLst>
    <p:sldId id="1054" r:id="rId3"/>
    <p:sldId id="909" r:id="rId4"/>
    <p:sldId id="913" r:id="rId5"/>
    <p:sldId id="920" r:id="rId6"/>
    <p:sldId id="921" r:id="rId7"/>
    <p:sldId id="922" r:id="rId8"/>
    <p:sldId id="923" r:id="rId9"/>
    <p:sldId id="924" r:id="rId10"/>
    <p:sldId id="1001" r:id="rId11"/>
    <p:sldId id="1002" r:id="rId12"/>
    <p:sldId id="1003" r:id="rId13"/>
    <p:sldId id="1004" r:id="rId14"/>
    <p:sldId id="1005" r:id="rId15"/>
    <p:sldId id="1006" r:id="rId16"/>
    <p:sldId id="1007" r:id="rId17"/>
    <p:sldId id="1008" r:id="rId18"/>
    <p:sldId id="1009" r:id="rId19"/>
    <p:sldId id="1010" r:id="rId20"/>
    <p:sldId id="1011" r:id="rId21"/>
    <p:sldId id="1012" r:id="rId22"/>
    <p:sldId id="941" r:id="rId23"/>
    <p:sldId id="1013" r:id="rId24"/>
    <p:sldId id="1014" r:id="rId25"/>
    <p:sldId id="932" r:id="rId26"/>
    <p:sldId id="1015" r:id="rId27"/>
    <p:sldId id="1016" r:id="rId28"/>
    <p:sldId id="1026" r:id="rId29"/>
    <p:sldId id="1027" r:id="rId30"/>
    <p:sldId id="1028" r:id="rId31"/>
    <p:sldId id="1029" r:id="rId32"/>
    <p:sldId id="1030" r:id="rId33"/>
    <p:sldId id="1031" r:id="rId34"/>
    <p:sldId id="1032" r:id="rId35"/>
    <p:sldId id="1017" r:id="rId36"/>
    <p:sldId id="1033" r:id="rId37"/>
    <p:sldId id="1034" r:id="rId38"/>
    <p:sldId id="1035" r:id="rId39"/>
    <p:sldId id="990" r:id="rId40"/>
    <p:sldId id="1018" r:id="rId41"/>
    <p:sldId id="996" r:id="rId42"/>
    <p:sldId id="1019" r:id="rId43"/>
    <p:sldId id="914" r:id="rId44"/>
    <p:sldId id="1020" r:id="rId45"/>
    <p:sldId id="1021" r:id="rId46"/>
    <p:sldId id="1022" r:id="rId47"/>
    <p:sldId id="1023" r:id="rId48"/>
    <p:sldId id="1024" r:id="rId49"/>
    <p:sldId id="947" r:id="rId50"/>
    <p:sldId id="953" r:id="rId51"/>
    <p:sldId id="954" r:id="rId52"/>
    <p:sldId id="955" r:id="rId53"/>
    <p:sldId id="1036" r:id="rId54"/>
    <p:sldId id="1037" r:id="rId55"/>
    <p:sldId id="1038" r:id="rId56"/>
    <p:sldId id="1039" r:id="rId57"/>
    <p:sldId id="1040" r:id="rId58"/>
    <p:sldId id="1042" r:id="rId59"/>
    <p:sldId id="1043" r:id="rId60"/>
    <p:sldId id="1044" r:id="rId61"/>
    <p:sldId id="1045" r:id="rId62"/>
    <p:sldId id="1046" r:id="rId63"/>
    <p:sldId id="1055" r:id="rId64"/>
    <p:sldId id="1047" r:id="rId65"/>
    <p:sldId id="1048" r:id="rId66"/>
    <p:sldId id="1049" r:id="rId67"/>
    <p:sldId id="1050" r:id="rId68"/>
    <p:sldId id="1051" r:id="rId69"/>
    <p:sldId id="1052" r:id="rId70"/>
    <p:sldId id="1053" r:id="rId71"/>
    <p:sldId id="1000" r:id="rId72"/>
  </p:sldIdLst>
  <p:sldSz cx="9144000" cy="6858000" type="overhead"/>
  <p:notesSz cx="6985000" cy="92710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128"/>
        <a:cs typeface="+mn-cs"/>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128"/>
        <a:cs typeface="+mn-cs"/>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128"/>
        <a:cs typeface="+mn-cs"/>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128"/>
        <a:cs typeface="+mn-cs"/>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128"/>
        <a:cs typeface="+mn-cs"/>
      </a:defRPr>
    </a:lvl5pPr>
    <a:lvl6pPr marL="2286000" algn="l" defTabSz="914400" rtl="0" eaLnBrk="1" latinLnBrk="0" hangingPunct="1">
      <a:defRPr b="1" kern="1200">
        <a:solidFill>
          <a:schemeClr val="tx1"/>
        </a:solidFill>
        <a:latin typeface="Helvetica" charset="0"/>
        <a:ea typeface="ＭＳ Ｐゴシック" charset="-128"/>
        <a:cs typeface="+mn-cs"/>
      </a:defRPr>
    </a:lvl6pPr>
    <a:lvl7pPr marL="2743200" algn="l" defTabSz="914400" rtl="0" eaLnBrk="1" latinLnBrk="0" hangingPunct="1">
      <a:defRPr b="1" kern="1200">
        <a:solidFill>
          <a:schemeClr val="tx1"/>
        </a:solidFill>
        <a:latin typeface="Helvetica" charset="0"/>
        <a:ea typeface="ＭＳ Ｐゴシック" charset="-128"/>
        <a:cs typeface="+mn-cs"/>
      </a:defRPr>
    </a:lvl7pPr>
    <a:lvl8pPr marL="3200400" algn="l" defTabSz="914400" rtl="0" eaLnBrk="1" latinLnBrk="0" hangingPunct="1">
      <a:defRPr b="1" kern="1200">
        <a:solidFill>
          <a:schemeClr val="tx1"/>
        </a:solidFill>
        <a:latin typeface="Helvetica" charset="0"/>
        <a:ea typeface="ＭＳ Ｐゴシック" charset="-128"/>
        <a:cs typeface="+mn-cs"/>
      </a:defRPr>
    </a:lvl8pPr>
    <a:lvl9pPr marL="3657600" algn="l" defTabSz="914400" rtl="0" eaLnBrk="1" latinLnBrk="0" hangingPunct="1">
      <a:defRPr b="1" kern="1200">
        <a:solidFill>
          <a:schemeClr val="tx1"/>
        </a:solidFill>
        <a:latin typeface="Helvetic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99CC"/>
    <a:srgbClr val="CCFFFF"/>
    <a:srgbClr val="FFFF99"/>
    <a:srgbClr val="CC0000"/>
    <a:srgbClr val="000000"/>
    <a:srgbClr val="00001E"/>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71" autoAdjust="0"/>
  </p:normalViewPr>
  <p:slideViewPr>
    <p:cSldViewPr>
      <p:cViewPr varScale="1">
        <p:scale>
          <a:sx n="80" d="100"/>
          <a:sy n="80" d="100"/>
        </p:scale>
        <p:origin x="-1056"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3872"/>
    </p:cViewPr>
  </p:sorterViewPr>
  <p:notesViewPr>
    <p:cSldViewPr>
      <p:cViewPr varScale="1">
        <p:scale>
          <a:sx n="83" d="100"/>
          <a:sy n="83" d="100"/>
        </p:scale>
        <p:origin x="-1920" y="-84"/>
      </p:cViewPr>
      <p:guideLst>
        <p:guide orient="horz" pos="2919"/>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4" Type="http://schemas.openxmlformats.org/officeDocument/2006/relationships/slide" Target="slides/slide19.xml"/><Relationship Id="rId5" Type="http://schemas.openxmlformats.org/officeDocument/2006/relationships/slide" Target="slides/slide20.xml"/><Relationship Id="rId6" Type="http://schemas.openxmlformats.org/officeDocument/2006/relationships/slide" Target="slides/slide25.xml"/><Relationship Id="rId7" Type="http://schemas.openxmlformats.org/officeDocument/2006/relationships/slide" Target="slides/slide36.xml"/><Relationship Id="rId8" Type="http://schemas.openxmlformats.org/officeDocument/2006/relationships/slide" Target="slides/slide37.xml"/><Relationship Id="rId9" Type="http://schemas.openxmlformats.org/officeDocument/2006/relationships/slide" Target="slides/slide49.xml"/><Relationship Id="rId1" Type="http://schemas.openxmlformats.org/officeDocument/2006/relationships/slide" Target="slides/slide16.xml"/><Relationship Id="rId2"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4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0275" y="4403725"/>
            <a:ext cx="5124450" cy="4173538"/>
          </a:xfrm>
          <a:prstGeom prst="rect">
            <a:avLst/>
          </a:prstGeom>
          <a:noFill/>
          <a:ln w="12700">
            <a:noFill/>
            <a:miter lim="800000"/>
            <a:headEnd/>
            <a:tailEnd/>
          </a:ln>
          <a:effectLst/>
        </p:spPr>
        <p:txBody>
          <a:bodyPr vert="horz" wrap="square" lIns="91496" tIns="44946" rIns="91496" bIns="44946"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ChangeArrowheads="1"/>
          </p:cNvSpPr>
          <p:nvPr/>
        </p:nvSpPr>
        <p:spPr bwMode="auto">
          <a:xfrm>
            <a:off x="3082925" y="8831263"/>
            <a:ext cx="819150" cy="261937"/>
          </a:xfrm>
          <a:prstGeom prst="rect">
            <a:avLst/>
          </a:prstGeom>
          <a:noFill/>
          <a:ln w="12700">
            <a:noFill/>
            <a:miter lim="800000"/>
            <a:headEnd/>
            <a:tailEnd/>
          </a:ln>
          <a:effectLst/>
        </p:spPr>
        <p:txBody>
          <a:bodyPr wrap="none" lIns="88286" tIns="44946" rIns="88286" bIns="44946">
            <a:spAutoFit/>
          </a:bodyPr>
          <a:lstStyle/>
          <a:p>
            <a:pPr defTabSz="877888">
              <a:defRPr/>
            </a:pPr>
            <a:r>
              <a:rPr lang="en-US" sz="1200" b="0">
                <a:latin typeface="Century Gothic" charset="0"/>
              </a:rPr>
              <a:t>Page </a:t>
            </a:r>
            <a:fld id="{A24E789E-28E1-4E54-95C0-134C1FE2FC70}" type="slidenum">
              <a:rPr lang="en-US" sz="1200" b="0">
                <a:latin typeface="Century Gothic" charset="0"/>
              </a:rPr>
              <a:pPr defTabSz="877888">
                <a:defRPr/>
              </a:pPr>
              <a:t>‹#›</a:t>
            </a:fld>
            <a:endParaRPr lang="en-US" sz="1200" b="0">
              <a:latin typeface="Century Gothic" charset="0"/>
            </a:endParaRPr>
          </a:p>
        </p:txBody>
      </p:sp>
      <p:sp>
        <p:nvSpPr>
          <p:cNvPr id="66564" name="Rectangle 4"/>
          <p:cNvSpPr>
            <a:spLocks noGrp="1" noRot="1" noChangeAspect="1" noChangeArrowheads="1" noTextEdit="1"/>
          </p:cNvSpPr>
          <p:nvPr>
            <p:ph type="sldImg" idx="2"/>
          </p:nvPr>
        </p:nvSpPr>
        <p:spPr bwMode="auto">
          <a:xfrm>
            <a:off x="1185863" y="701675"/>
            <a:ext cx="4618037" cy="346392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02078553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r>
              <a:rPr lang="en-US" smtClean="0"/>
              <a:t>Have CODE example.  Stop and run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p:spPr>
        <p:txBody>
          <a:bodyPr/>
          <a:lstStyle/>
          <a:p>
            <a:r>
              <a:rPr lang="en-US" smtClean="0"/>
              <a:t>Note: error means it failed to load the image and cannot do the morph.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r>
              <a:rPr lang="en-US" smtClean="0"/>
              <a:t>Processor stacks programmer state on Kernal stack.  Handler runs in kernel mode.  Depending on exception, state is restored on RTI (return from interrupt) instruction.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p:spPr>
        <p:txBody>
          <a:bodyPr/>
          <a:lstStyle/>
          <a:p>
            <a:r>
              <a:rPr lang="en-US" smtClean="0"/>
              <a:t>Animation showing run trace.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Running: on</a:t>
            </a:r>
            <a:r>
              <a:rPr lang="en-US" baseline="0" dirty="0" smtClean="0"/>
              <a:t> the CPU</a:t>
            </a:r>
          </a:p>
          <a:p>
            <a:r>
              <a:rPr lang="en-US" baseline="0" dirty="0" smtClean="0"/>
              <a:t>Ready: can go on the CPU just waiting for turn</a:t>
            </a:r>
          </a:p>
          <a:p>
            <a:r>
              <a:rPr lang="en-US" baseline="0" dirty="0" smtClean="0"/>
              <a:t>Blocked: Waiting for event such as I/O to arrive.  Will not go on CPU until event arrives.  Typically, there is a blocked queue for each event.  </a:t>
            </a:r>
          </a:p>
          <a:p>
            <a:endParaRPr lang="en-US" baseline="0" dirty="0" smtClean="0"/>
          </a:p>
          <a:p>
            <a:r>
              <a:rPr lang="en-US" baseline="0" dirty="0" smtClean="0"/>
              <a:t>New: when a system is full, new processes may have to wait to enter</a:t>
            </a:r>
          </a:p>
          <a:p>
            <a:r>
              <a:rPr lang="en-US" baseline="0" dirty="0" smtClean="0"/>
              <a:t>Exit (Zombie): waiting for some process to notice that it has exited.  Parent Child relationship in Unix (more later)</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r>
              <a:rPr lang="en-US" smtClean="0"/>
              <a:t>Process model revolutionized operating systems and computing; this is as big as virtual memory that makes it all work well.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p:spPr>
        <p:txBody>
          <a:bodyPr/>
          <a:lstStyle/>
          <a:p>
            <a:r>
              <a:rPr lang="en-US" smtClean="0"/>
              <a:t>Orphaned process; not good.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OS manages one</a:t>
            </a:r>
            <a:r>
              <a:rPr lang="en-US" baseline="0" dirty="0" smtClean="0"/>
              <a:t> of these for each process.  Typically have a set to pull out of for a new process at creation.</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pPr>
              <a:buFontTx/>
              <a:buChar char="-"/>
            </a:pPr>
            <a:r>
              <a:rPr lang="en-US" dirty="0" smtClean="0"/>
              <a:t>Kernel is resident in memory, control is shifted to the kernel through exception,</a:t>
            </a:r>
            <a:r>
              <a:rPr lang="en-US" baseline="0" dirty="0" smtClean="0"/>
              <a:t> system calls,</a:t>
            </a:r>
            <a:r>
              <a:rPr lang="en-US" dirty="0" smtClean="0"/>
              <a:t> and interrupts; for example, time-slicing is implemented by setting an alarm; when the alarm fires(interrupt), control is passed to the kernel to context switch to a different process.</a:t>
            </a:r>
          </a:p>
          <a:p>
            <a:pPr>
              <a:buFontTx/>
              <a:buChar char="-"/>
            </a:pPr>
            <a:endParaRPr lang="en-US" dirty="0" smtClean="0"/>
          </a:p>
          <a:p>
            <a:pPr>
              <a:buFontTx/>
              <a:buChar char="-"/>
            </a:pPr>
            <a:r>
              <a:rPr lang="en-US" dirty="0" smtClean="0"/>
              <a:t>Cache pollution: context switches monkey up the cache; it is often “cold” after a context switch.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r>
              <a:rPr lang="en-US" dirty="0" smtClean="0"/>
              <a:t>Jump</a:t>
            </a:r>
            <a:r>
              <a:rPr lang="en-US" baseline="0" dirty="0" smtClean="0"/>
              <a:t> to shell and show the </a:t>
            </a:r>
            <a:r>
              <a:rPr lang="en-US" baseline="0" dirty="0" err="1" smtClean="0"/>
              <a:t>sigKill</a:t>
            </a:r>
            <a:r>
              <a:rPr lang="en-US" baseline="0" dirty="0" smtClean="0"/>
              <a:t> command (</a:t>
            </a:r>
            <a:r>
              <a:rPr lang="en-US" baseline="0" dirty="0" err="1" smtClean="0"/>
              <a:t>sk</a:t>
            </a:r>
            <a:r>
              <a:rPr lang="en-US" baseline="0" dirty="0" smtClean="0"/>
              <a: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pPr>
              <a:buFontTx/>
              <a:buChar char="-"/>
            </a:pPr>
            <a:r>
              <a:rPr lang="en-US" dirty="0" smtClean="0"/>
              <a:t>DEFINED IN THE NEXT FEW SLIDES</a:t>
            </a:r>
          </a:p>
          <a:p>
            <a:pPr>
              <a:buFontTx/>
              <a:buChar char="-"/>
            </a:pPr>
            <a:r>
              <a:rPr lang="en-US" dirty="0" smtClean="0"/>
              <a:t>Concurrent process: any process whose logical control flow overlaps with another process</a:t>
            </a:r>
          </a:p>
          <a:p>
            <a:pPr>
              <a:buFontTx/>
              <a:buChar char="-"/>
            </a:pPr>
            <a:r>
              <a:rPr lang="en-US" dirty="0" smtClean="0"/>
              <a:t>Multitasking: processes taking turns on the processor</a:t>
            </a:r>
          </a:p>
          <a:p>
            <a:pPr>
              <a:buFontTx/>
              <a:buChar char="-"/>
            </a:pPr>
            <a:r>
              <a:rPr lang="en-US" dirty="0" smtClean="0"/>
              <a:t>Time-slicing: another term from multitasking</a:t>
            </a:r>
          </a:p>
          <a:p>
            <a:pPr>
              <a:buFontTx/>
              <a:buChar char="-"/>
            </a:pPr>
            <a:endParaRPr lang="en-US" dirty="0" smtClean="0"/>
          </a:p>
          <a:p>
            <a:pPr>
              <a:buFontTx/>
              <a:buChar char="-"/>
            </a:pPr>
            <a:r>
              <a:rPr lang="en-US" dirty="0" smtClean="0"/>
              <a:t>How does </a:t>
            </a:r>
            <a:r>
              <a:rPr lang="en-US" dirty="0" err="1" smtClean="0"/>
              <a:t>hyperthreading</a:t>
            </a:r>
            <a:r>
              <a:rPr lang="en-US" dirty="0" smtClean="0"/>
              <a:t> relate here?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Rot="1" noChangeAspect="1" noChangeArrowheads="1" noTextEdit="1"/>
          </p:cNvSpPr>
          <p:nvPr>
            <p:ph type="sldImg"/>
          </p:nvPr>
        </p:nvSpPr>
        <p:spPr>
          <a:ln/>
        </p:spPr>
      </p:sp>
      <p:sp>
        <p:nvSpPr>
          <p:cNvPr id="1060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r>
              <a:rPr lang="en-US" dirty="0" smtClean="0"/>
              <a:t>Demonstrate</a:t>
            </a:r>
            <a:r>
              <a:rPr lang="en-US" baseline="0" dirty="0" smtClean="0"/>
              <a:t> on our working </a:t>
            </a:r>
            <a:r>
              <a:rPr lang="en-US" baseline="0" dirty="0" err="1" smtClean="0"/>
              <a:t>kenel</a:t>
            </a:r>
            <a:r>
              <a:rPr lang="en-US" baseline="0" dirty="0" smtClean="0"/>
              <a:t>:</a:t>
            </a:r>
          </a:p>
          <a:p>
            <a:endParaRPr lang="en-US" baseline="0" dirty="0" smtClean="0"/>
          </a:p>
          <a:p>
            <a:r>
              <a:rPr lang="en-US" baseline="0" dirty="0" smtClean="0"/>
              <a:t>&gt;&gt; </a:t>
            </a:r>
            <a:r>
              <a:rPr lang="en-US" baseline="0" dirty="0" err="1" smtClean="0"/>
              <a:t>myspin</a:t>
            </a:r>
            <a:r>
              <a:rPr lang="en-US" baseline="0" dirty="0" smtClean="0"/>
              <a:t> 10 &amp;</a:t>
            </a:r>
          </a:p>
          <a:p>
            <a:r>
              <a:rPr lang="en-US" baseline="0" dirty="0" smtClean="0"/>
              <a:t>&gt;&gt; </a:t>
            </a:r>
            <a:r>
              <a:rPr lang="en-US" baseline="0" dirty="0" err="1" smtClean="0"/>
              <a:t>sk</a:t>
            </a:r>
            <a:r>
              <a:rPr lang="en-US" baseline="0" dirty="0" smtClean="0"/>
              <a:t> -2 1</a:t>
            </a:r>
          </a:p>
          <a:p>
            <a:endParaRPr lang="en-US" baseline="0" dirty="0" smtClean="0"/>
          </a:p>
          <a:p>
            <a:r>
              <a:rPr lang="en-US" baseline="0" dirty="0" smtClean="0"/>
              <a:t>OR</a:t>
            </a:r>
          </a:p>
          <a:p>
            <a:endParaRPr lang="en-US" baseline="0" dirty="0" smtClean="0"/>
          </a:p>
          <a:p>
            <a:r>
              <a:rPr lang="en-US" baseline="0" dirty="0" smtClean="0"/>
              <a:t>&gt;&gt; </a:t>
            </a:r>
            <a:r>
              <a:rPr lang="en-US" baseline="0" dirty="0" err="1" smtClean="0"/>
              <a:t>mysplit</a:t>
            </a:r>
            <a:r>
              <a:rPr lang="en-US" baseline="0" dirty="0" smtClean="0"/>
              <a:t> 100 &amp;</a:t>
            </a:r>
          </a:p>
          <a:p>
            <a:r>
              <a:rPr lang="en-US" baseline="0" dirty="0" smtClean="0"/>
              <a:t>&gt;&gt; </a:t>
            </a:r>
            <a:r>
              <a:rPr lang="en-US" baseline="0" dirty="0" err="1" smtClean="0"/>
              <a:t>sk</a:t>
            </a:r>
            <a:r>
              <a:rPr lang="en-US" baseline="0" dirty="0" smtClean="0"/>
              <a:t> -2 -1</a:t>
            </a:r>
          </a:p>
          <a:p>
            <a:endParaRPr lang="en-US" baseline="0" dirty="0" smtClean="0"/>
          </a:p>
          <a:p>
            <a:r>
              <a:rPr lang="en-US" baseline="0" dirty="0" smtClean="0"/>
              <a:t>Both show the tasks terminating as expected.</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r>
              <a:rPr lang="en-US" dirty="0" smtClean="0"/>
              <a:t>For out kernel:</a:t>
            </a:r>
          </a:p>
          <a:p>
            <a:endParaRPr lang="en-US" dirty="0" smtClean="0"/>
          </a:p>
          <a:p>
            <a:r>
              <a:rPr lang="en-US" dirty="0" smtClean="0"/>
              <a:t>CTRL-W</a:t>
            </a:r>
            <a:r>
              <a:rPr lang="en-US" baseline="0" dirty="0" smtClean="0"/>
              <a:t> SIGTSTP</a:t>
            </a:r>
          </a:p>
          <a:p>
            <a:r>
              <a:rPr lang="en-US" baseline="0" dirty="0" smtClean="0"/>
              <a:t>CTRL-X SIGINT</a:t>
            </a:r>
          </a:p>
          <a:p>
            <a:endParaRPr lang="en-US" baseline="0" dirty="0" smtClean="0"/>
          </a:p>
          <a:p>
            <a:r>
              <a:rPr lang="en-US" baseline="0" dirty="0" smtClean="0"/>
              <a:t>We are avoiding the remap of the more standard keys.</a:t>
            </a:r>
          </a:p>
          <a:p>
            <a:endParaRPr lang="en-US" baseline="0" dirty="0" smtClean="0"/>
          </a:p>
          <a:p>
            <a:r>
              <a:rPr lang="en-US" baseline="0" dirty="0" smtClean="0"/>
              <a:t>You can always use </a:t>
            </a:r>
            <a:r>
              <a:rPr lang="en-US" baseline="0" dirty="0" err="1" smtClean="0"/>
              <a:t>sigkill</a:t>
            </a:r>
            <a:r>
              <a:rPr lang="en-US" baseline="0" dirty="0" smtClean="0"/>
              <a:t> and be more specific in the signal you wish to send.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r>
              <a:rPr lang="en-US" dirty="0" smtClean="0"/>
              <a:t>Demonstrate</a:t>
            </a:r>
            <a:r>
              <a:rPr lang="en-US" baseline="0" dirty="0" smtClean="0"/>
              <a:t> in the kernel:</a:t>
            </a:r>
          </a:p>
          <a:p>
            <a:endParaRPr lang="en-US" baseline="0" dirty="0" smtClean="0"/>
          </a:p>
          <a:p>
            <a:r>
              <a:rPr lang="en-US" dirty="0" smtClean="0"/>
              <a:t>&gt;&gt;</a:t>
            </a:r>
            <a:r>
              <a:rPr lang="en-US" baseline="0" dirty="0" smtClean="0"/>
              <a:t> </a:t>
            </a:r>
            <a:r>
              <a:rPr lang="en-US" baseline="0" dirty="0" err="1" smtClean="0"/>
              <a:t>myspin</a:t>
            </a:r>
            <a:r>
              <a:rPr lang="en-US" baseline="0" dirty="0" smtClean="0"/>
              <a:t> 100</a:t>
            </a:r>
          </a:p>
          <a:p>
            <a:r>
              <a:rPr lang="en-US" baseline="0" dirty="0" smtClean="0"/>
              <a:t>CTRL-W</a:t>
            </a:r>
          </a:p>
          <a:p>
            <a:r>
              <a:rPr lang="en-US" baseline="0" dirty="0" smtClean="0"/>
              <a:t>&gt;&gt; </a:t>
            </a:r>
            <a:r>
              <a:rPr lang="en-US" baseline="0" dirty="0" err="1" smtClean="0"/>
              <a:t>fg</a:t>
            </a:r>
            <a:r>
              <a:rPr lang="en-US" baseline="0" dirty="0" smtClean="0"/>
              <a:t> %1</a:t>
            </a:r>
          </a:p>
          <a:p>
            <a:r>
              <a:rPr lang="en-US" baseline="0" dirty="0" smtClean="0"/>
              <a:t>&gt;&gt; CTRL-X</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r>
              <a:rPr lang="en-US" dirty="0" smtClean="0"/>
              <a:t>Our kernel does exactly</a:t>
            </a:r>
            <a:r>
              <a:rPr lang="en-US" baseline="0" dirty="0" smtClean="0"/>
              <a:t> such a thing using the trap function.  There is a case for “</a:t>
            </a:r>
            <a:r>
              <a:rPr lang="en-US" baseline="0" dirty="0" err="1" smtClean="0"/>
              <a:t>handling_signal</a:t>
            </a:r>
            <a:r>
              <a:rPr lang="en-US" baseline="0" dirty="0" smtClean="0"/>
              <a:t>”</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setjmp</a:t>
            </a:r>
            <a:r>
              <a:rPr lang="en-US" baseline="0" dirty="0" smtClean="0"/>
              <a:t> returns multiple times—once when </a:t>
            </a:r>
            <a:r>
              <a:rPr lang="en-US" baseline="0" dirty="0" err="1" smtClean="0"/>
              <a:t>seting</a:t>
            </a:r>
            <a:r>
              <a:rPr lang="en-US" baseline="0" dirty="0" smtClean="0"/>
              <a:t> the </a:t>
            </a:r>
            <a:r>
              <a:rPr lang="en-US" baseline="0" dirty="0" err="1" smtClean="0"/>
              <a:t>jmp_buf</a:t>
            </a:r>
            <a:r>
              <a:rPr lang="en-US" baseline="0" dirty="0" smtClean="0"/>
              <a:t> on first call and subsequent times when the </a:t>
            </a:r>
            <a:r>
              <a:rPr lang="en-US" baseline="0" dirty="0" err="1" smtClean="0"/>
              <a:t>jmp_buf</a:t>
            </a:r>
            <a:r>
              <a:rPr lang="en-US" baseline="0" dirty="0" smtClean="0"/>
              <a:t> is the target of a </a:t>
            </a:r>
            <a:r>
              <a:rPr lang="en-US" baseline="0" dirty="0" err="1" smtClean="0"/>
              <a:t>longjmp</a:t>
            </a:r>
            <a:r>
              <a:rPr lang="en-US" baseline="0" dirty="0" smtClean="0"/>
              <a:t>; the </a:t>
            </a:r>
            <a:r>
              <a:rPr lang="en-US" baseline="0" dirty="0" err="1" smtClean="0"/>
              <a:t>longjmp</a:t>
            </a:r>
            <a:r>
              <a:rPr lang="en-US" baseline="0" dirty="0" smtClean="0"/>
              <a:t> sets the return value stored in </a:t>
            </a:r>
            <a:r>
              <a:rPr lang="en-US" baseline="0" dirty="0" err="1" smtClean="0"/>
              <a:t>context_value</a:t>
            </a:r>
            <a:r>
              <a:rPr lang="en-US" baseline="0" dirty="0" smtClean="0"/>
              <a:t>.</a:t>
            </a:r>
          </a:p>
          <a:p>
            <a:endParaRPr lang="en-US" baseline="0" dirty="0" smtClean="0"/>
          </a:p>
          <a:p>
            <a:r>
              <a:rPr lang="en-US" baseline="0" dirty="0" smtClean="0"/>
              <a:t>Pause: explain intuitively signals—which are discussed in detail next week.</a:t>
            </a:r>
          </a:p>
          <a:p>
            <a:endParaRPr lang="en-US" baseline="0" dirty="0" smtClean="0"/>
          </a:p>
          <a:p>
            <a:r>
              <a:rPr lang="en-US" baseline="0" dirty="0" smtClean="0"/>
              <a:t>The “else” case is taken on the first call to </a:t>
            </a:r>
            <a:r>
              <a:rPr lang="en-US" baseline="0" dirty="0" err="1" smtClean="0"/>
              <a:t>setjmp</a:t>
            </a:r>
            <a:r>
              <a:rPr lang="en-US" baseline="0" dirty="0" smtClean="0"/>
              <a:t> (</a:t>
            </a:r>
            <a:r>
              <a:rPr lang="en-US" baseline="0" dirty="0" err="1" smtClean="0"/>
              <a:t>context_value</a:t>
            </a:r>
            <a:r>
              <a:rPr lang="en-US" baseline="0" dirty="0" smtClean="0"/>
              <a:t> is zero).  The </a:t>
            </a:r>
            <a:r>
              <a:rPr lang="en-US" baseline="0" dirty="0" err="1" smtClean="0"/>
              <a:t>signal_handler</a:t>
            </a:r>
            <a:r>
              <a:rPr lang="en-US" baseline="0" dirty="0" smtClean="0"/>
              <a:t> case can only occur after </a:t>
            </a:r>
            <a:r>
              <a:rPr lang="en-US" baseline="0" dirty="0" err="1" smtClean="0"/>
              <a:t>setjmp</a:t>
            </a:r>
            <a:r>
              <a:rPr lang="en-US" baseline="0" dirty="0" smtClean="0"/>
              <a:t> has returned from a </a:t>
            </a:r>
            <a:r>
              <a:rPr lang="en-US" baseline="0" dirty="0" err="1" smtClean="0"/>
              <a:t>longjmp</a:t>
            </a:r>
            <a:r>
              <a:rPr lang="en-US" baseline="0" dirty="0" smtClean="0"/>
              <a:t>.  The first case is the return from the trap after signals have been processed.</a:t>
            </a:r>
          </a:p>
          <a:p>
            <a:endParaRPr lang="en-US" baseline="0" dirty="0" smtClean="0"/>
          </a:p>
          <a:p>
            <a:endParaRPr lang="en-US" baseline="0" dirty="0" smtClean="0"/>
          </a:p>
          <a:p>
            <a:r>
              <a:rPr lang="en-US" baseline="0" dirty="0" smtClean="0"/>
              <a:t>Even though </a:t>
            </a:r>
            <a:r>
              <a:rPr lang="en-US" baseline="0" dirty="0" err="1" smtClean="0"/>
              <a:t>system_call_params</a:t>
            </a:r>
            <a:r>
              <a:rPr lang="en-US" baseline="0" dirty="0" smtClean="0"/>
              <a:t> is a global that is reassigned by other tasks and calls to traps, once in kernel, there are no traps, and for the one call where there are more traps, the return value is assigned in to the structure before the new task is created.  The user side wrapper access the variable local rather than through the global to get the return value (see </a:t>
            </a:r>
            <a:r>
              <a:rPr lang="en-US" baseline="0" dirty="0" err="1" smtClean="0"/>
              <a:t>system_calls.c</a:t>
            </a:r>
            <a:r>
              <a:rPr lang="en-US" baseline="0" dirty="0" smtClean="0"/>
              <a:t> and _</a:t>
            </a:r>
            <a:r>
              <a:rPr lang="en-US" baseline="0" dirty="0" err="1" smtClean="0"/>
              <a:t>createTask</a:t>
            </a:r>
            <a:r>
              <a:rPr lang="en-US" baseline="0" dirty="0" smtClean="0"/>
              <a:t>)</a:t>
            </a:r>
            <a:endParaRPr lang="en-US" dirty="0"/>
          </a:p>
        </p:txBody>
      </p:sp>
      <p:sp>
        <p:nvSpPr>
          <p:cNvPr id="4" name="Slide Number Placeholder 3"/>
          <p:cNvSpPr>
            <a:spLocks noGrp="1"/>
          </p:cNvSpPr>
          <p:nvPr>
            <p:ph type="sldNum" sz="quarter" idx="10"/>
          </p:nvPr>
        </p:nvSpPr>
        <p:spPr>
          <a:xfrm>
            <a:off x="3956550" y="8805841"/>
            <a:ext cx="3026833" cy="463550"/>
          </a:xfrm>
          <a:prstGeom prst="rect">
            <a:avLst/>
          </a:prstGeom>
        </p:spPr>
        <p:txBody>
          <a:bodyPr lIns="92885" tIns="46442" rIns="92885" bIns="46442"/>
          <a:lstStyle/>
          <a:p>
            <a:fld id="{1E764CD5-7DDC-4623-BA8D-2CA255135639}" type="slidenum">
              <a:rPr lang="en-US" smtClean="0">
                <a:solidFill>
                  <a:prstClr val="black"/>
                </a:solidFill>
                <a:latin typeface="Calibri"/>
              </a:rPr>
              <a:pPr/>
              <a:t>62</a:t>
            </a:fld>
            <a:endParaRPr lang="en-US">
              <a:solidFill>
                <a:prstClr val="black"/>
              </a:solidFill>
              <a:latin typeface="Calibri"/>
            </a:endParaRPr>
          </a:p>
        </p:txBody>
      </p:sp>
    </p:spTree>
    <p:extLst>
      <p:ext uri="{BB962C8B-B14F-4D97-AF65-F5344CB8AC3E}">
        <p14:creationId xmlns:p14="http://schemas.microsoft.com/office/powerpoint/2010/main" val="193540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r>
              <a:rPr lang="en-US" dirty="0" smtClean="0"/>
              <a:t>Demonstrate the SIGCONT</a:t>
            </a:r>
          </a:p>
          <a:p>
            <a:endParaRPr lang="en-US" dirty="0" smtClean="0"/>
          </a:p>
          <a:p>
            <a:endParaRPr lang="en-US" dirty="0" smtClean="0"/>
          </a:p>
          <a:p>
            <a:r>
              <a:rPr lang="en-US" dirty="0" smtClean="0"/>
              <a:t>&gt;&gt; </a:t>
            </a:r>
            <a:r>
              <a:rPr lang="en-US" dirty="0" err="1" smtClean="0"/>
              <a:t>myspin</a:t>
            </a:r>
            <a:r>
              <a:rPr lang="en-US" dirty="0" smtClean="0"/>
              <a:t> 100</a:t>
            </a:r>
          </a:p>
          <a:p>
            <a:r>
              <a:rPr lang="en-US" dirty="0" smtClean="0"/>
              <a:t>CTRL-W</a:t>
            </a:r>
          </a:p>
          <a:p>
            <a:r>
              <a:rPr lang="en-US" dirty="0" smtClean="0"/>
              <a:t>&gt;&gt;</a:t>
            </a:r>
            <a:r>
              <a:rPr lang="en-US" baseline="0" dirty="0" smtClean="0"/>
              <a:t> </a:t>
            </a:r>
            <a:r>
              <a:rPr lang="en-US" baseline="0" dirty="0" err="1" smtClean="0"/>
              <a:t>bg</a:t>
            </a:r>
            <a:r>
              <a:rPr lang="en-US" baseline="0" dirty="0" smtClean="0"/>
              <a:t> %1</a:t>
            </a:r>
          </a:p>
          <a:p>
            <a:endParaRPr lang="en-US" baseline="0" dirty="0" smtClean="0"/>
          </a:p>
          <a:p>
            <a:r>
              <a:rPr lang="en-US" baseline="0" dirty="0" smtClean="0"/>
              <a:t>Shell knows about this change.  But…  Not change reported when stopped and being continued by a signal delivered not through the shell.</a:t>
            </a:r>
          </a:p>
          <a:p>
            <a:endParaRPr lang="en-US" baseline="0" dirty="0" smtClean="0"/>
          </a:p>
          <a:p>
            <a:r>
              <a:rPr lang="en-US" baseline="0" dirty="0" smtClean="0"/>
              <a:t>&gt;&gt; </a:t>
            </a:r>
            <a:r>
              <a:rPr lang="en-US" baseline="0" dirty="0" err="1" smtClean="0"/>
              <a:t>myspin</a:t>
            </a:r>
            <a:r>
              <a:rPr lang="en-US" baseline="0" dirty="0" smtClean="0"/>
              <a:t> 100</a:t>
            </a:r>
          </a:p>
          <a:p>
            <a:r>
              <a:rPr lang="en-US" baseline="0" dirty="0" smtClean="0"/>
              <a:t>CTRL-W</a:t>
            </a:r>
          </a:p>
          <a:p>
            <a:r>
              <a:rPr lang="en-US" baseline="0" dirty="0" smtClean="0"/>
              <a:t>&gt;&gt; </a:t>
            </a:r>
            <a:r>
              <a:rPr lang="en-US" baseline="0" dirty="0" err="1" smtClean="0"/>
              <a:t>sk</a:t>
            </a:r>
            <a:r>
              <a:rPr lang="en-US" baseline="0" dirty="0" smtClean="0"/>
              <a:t> -18 1</a:t>
            </a:r>
          </a:p>
          <a:p>
            <a:r>
              <a:rPr lang="en-US" baseline="0" dirty="0" smtClean="0"/>
              <a:t>&gt;&gt; jobs</a:t>
            </a:r>
          </a:p>
          <a:p>
            <a:r>
              <a:rPr lang="en-US" baseline="0" dirty="0" smtClean="0"/>
              <a:t>&gt;&gt; </a:t>
            </a:r>
            <a:r>
              <a:rPr lang="en-US" baseline="0" dirty="0" err="1" smtClean="0"/>
              <a:t>lt</a:t>
            </a:r>
            <a:endParaRPr lang="en-US" baseline="0" dirty="0" smtClean="0"/>
          </a:p>
          <a:p>
            <a:endParaRPr lang="en-US" baseline="0" dirty="0" smtClean="0"/>
          </a:p>
          <a:p>
            <a:r>
              <a:rPr lang="en-US" baseline="0" dirty="0" smtClean="0"/>
              <a:t>The shell things it is stopped, but the kernel shows it running (as expected).</a:t>
            </a:r>
          </a:p>
          <a:p>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Rot="1" noChangeAspect="1" noChangeArrowheads="1" noTextEdit="1"/>
          </p:cNvSpPr>
          <p:nvPr>
            <p:ph type="sldImg"/>
          </p:nvPr>
        </p:nvSpPr>
        <p:spPr>
          <a:ln/>
        </p:spPr>
      </p:sp>
      <p:sp>
        <p:nvSpPr>
          <p:cNvPr id="107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pPr>
              <a:buFontTx/>
              <a:buChar char="-"/>
            </a:pPr>
            <a:r>
              <a:rPr lang="en-US" smtClean="0"/>
              <a:t>Kernel is resident in memory, control is shifted to the kernel through exceptions and interrupt; for example, time-slicing is implemented by setting an alarm; when the alarm fires(interrupt), control is passed to the kernel to context switch to a different process.</a:t>
            </a:r>
          </a:p>
          <a:p>
            <a:pPr>
              <a:buFontTx/>
              <a:buChar char="-"/>
            </a:pPr>
            <a:endParaRPr lang="en-US" smtClean="0"/>
          </a:p>
          <a:p>
            <a:pPr>
              <a:buFontTx/>
              <a:buChar char="-"/>
            </a:pPr>
            <a:r>
              <a:rPr lang="en-US" smtClean="0"/>
              <a:t>Cache pollution: context switches monkey up the cache; it is often “cold” after a context switch.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0513" y="247650"/>
            <a:ext cx="8701087" cy="619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13097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423896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990581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760519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white">
                  <a:tint val="75000"/>
                </a:prstClr>
              </a:solidFill>
              <a:latin typeface="Calibri"/>
            </a:endParaRPr>
          </a:p>
        </p:txBody>
      </p:sp>
      <p:sp>
        <p:nvSpPr>
          <p:cNvPr id="9" name="Slide Number Placeholder 8"/>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586621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white">
                  <a:tint val="75000"/>
                </a:prstClr>
              </a:solidFill>
              <a:latin typeface="Calibri"/>
            </a:endParaRPr>
          </a:p>
        </p:txBody>
      </p:sp>
      <p:sp>
        <p:nvSpPr>
          <p:cNvPr id="5" name="Slide Number Placeholder 4"/>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661654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white">
                  <a:tint val="75000"/>
                </a:prstClr>
              </a:solidFill>
              <a:latin typeface="Calibri"/>
            </a:endParaRPr>
          </a:p>
        </p:txBody>
      </p:sp>
      <p:sp>
        <p:nvSpPr>
          <p:cNvPr id="4" name="Slide Number Placeholder 3"/>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99205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4170895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650573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975436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solidFill>
                  <a:prstClr val="white">
                    <a:tint val="75000"/>
                  </a:prstClr>
                </a:solidFill>
                <a:latin typeface="Calibri"/>
              </a:rPr>
              <a:pPr/>
              <a:t>1/20/11</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9EE54318-3C09-4333-86AF-8E2A25472786}"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38699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F416CD-67A3-4CF0-A210-F6AF31AC147F}" type="datetimeFigureOut">
              <a:rPr lang="en-US" smtClean="0"/>
              <a:pPr/>
              <a:t>1/20/11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F416CD-67A3-4CF0-A210-F6AF31AC147F}" type="datetimeFigureOut">
              <a:rPr lang="en-US" smtClean="0"/>
              <a:pPr/>
              <a:t>1/20/11</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1/20/11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416CD-67A3-4CF0-A210-F6AF31AC147F}" type="datetimeFigureOut">
              <a:rPr lang="en-US" smtClean="0"/>
              <a:pPr/>
              <a:t>1/20/11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3F416CD-67A3-4CF0-A210-F6AF31AC147F}" type="datetimeFigureOut">
              <a:rPr lang="en-US" smtClean="0"/>
              <a:pPr/>
              <a:t>1/20/11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a:p>
        </p:txBody>
      </p:sp>
      <p:sp>
        <p:nvSpPr>
          <p:cNvPr id="7" name="Slide Number Placeholder 6"/>
          <p:cNvSpPr>
            <a:spLocks noGrp="1"/>
          </p:cNvSpPr>
          <p:nvPr>
            <p:ph type="sldNum" sz="quarter" idx="12"/>
          </p:nvPr>
        </p:nvSpPr>
        <p:spPr>
          <a:xfrm>
            <a:off x="8339328" y="1170432"/>
            <a:ext cx="733864" cy="201168"/>
          </a:xfrm>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lgn="l" eaLnBrk="1" latinLnBrk="0" hangingPunct="1"/>
            <a:fld id="{C3F416CD-67A3-4CF0-A210-F6AF31AC147F}" type="datetimeFigureOut">
              <a:rPr lang="en-US" smtClean="0"/>
              <a:pPr algn="l" eaLnBrk="1" latinLnBrk="0" hangingPunct="1"/>
              <a:t>1/20/11</a:t>
            </a:fld>
            <a:endParaRPr lang="en-US" sz="800" dirty="0">
              <a:solidFill>
                <a:schemeClr val="accent2"/>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lgn="r" eaLnBrk="1" latinLnBrk="0" hangingPunct="1"/>
            <a:endParaRPr kumimoji="0" lang="en-US" sz="800" dirty="0">
              <a:solidFill>
                <a:schemeClr val="accent2"/>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8"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lnSpc>
                <a:spcPct val="100000"/>
              </a:lnSpc>
              <a:spcBef>
                <a:spcPts val="0"/>
              </a:spcBef>
              <a:spcAft>
                <a:spcPts val="0"/>
              </a:spcAft>
            </a:pPr>
            <a:fld id="{16D5BB0B-5F50-41A2-81A3-9BFE13C9C4F7}" type="datetimeFigureOut">
              <a:rPr lang="en-US" b="0" smtClean="0">
                <a:solidFill>
                  <a:prstClr val="white">
                    <a:tint val="75000"/>
                  </a:prstClr>
                </a:solidFill>
                <a:latin typeface="Calibri"/>
                <a:ea typeface="+mn-ea"/>
              </a:rPr>
              <a:pPr eaLnBrk="1" fontAlgn="auto" hangingPunct="1">
                <a:lnSpc>
                  <a:spcPct val="100000"/>
                </a:lnSpc>
                <a:spcBef>
                  <a:spcPts val="0"/>
                </a:spcBef>
                <a:spcAft>
                  <a:spcPts val="0"/>
                </a:spcAft>
              </a:pPr>
              <a:t>1/20/11</a:t>
            </a:fld>
            <a:endParaRPr lang="en-US" b="0">
              <a:solidFill>
                <a:prstClr val="white">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lnSpc>
                <a:spcPct val="100000"/>
              </a:lnSpc>
              <a:spcBef>
                <a:spcPts val="0"/>
              </a:spcBef>
              <a:spcAft>
                <a:spcPts val="0"/>
              </a:spcAft>
            </a:pPr>
            <a:endParaRPr lang="en-US" b="0">
              <a:solidFill>
                <a:prstClr val="white">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lnSpc>
                <a:spcPct val="100000"/>
              </a:lnSpc>
              <a:spcBef>
                <a:spcPts val="0"/>
              </a:spcBef>
              <a:spcAft>
                <a:spcPts val="0"/>
              </a:spcAft>
            </a:pPr>
            <a:fld id="{9EE54318-3C09-4333-86AF-8E2A25472786}" type="slidenum">
              <a:rPr lang="en-US" b="0" smtClean="0">
                <a:solidFill>
                  <a:prstClr val="white">
                    <a:tint val="75000"/>
                  </a:prstClr>
                </a:solidFill>
                <a:latin typeface="Calibri"/>
                <a:ea typeface="+mn-ea"/>
              </a:rPr>
              <a:pPr eaLnBrk="1" fontAlgn="auto" hangingPunct="1">
                <a:lnSpc>
                  <a:spcPct val="100000"/>
                </a:lnSpc>
                <a:spcBef>
                  <a:spcPts val="0"/>
                </a:spcBef>
                <a:spcAft>
                  <a:spcPts val="0"/>
                </a:spcAft>
              </a:pPr>
              <a:t>‹#›</a:t>
            </a:fld>
            <a:endParaRPr lang="en-US" b="0">
              <a:solidFill>
                <a:prstClr val="white">
                  <a:tint val="75000"/>
                </a:prstClr>
              </a:solidFill>
              <a:latin typeface="Calibri"/>
              <a:ea typeface="+mn-ea"/>
            </a:endParaRPr>
          </a:p>
        </p:txBody>
      </p:sp>
    </p:spTree>
    <p:extLst>
      <p:ext uri="{BB962C8B-B14F-4D97-AF65-F5344CB8AC3E}">
        <p14:creationId xmlns:p14="http://schemas.microsoft.com/office/powerpoint/2010/main" val="356964617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Processes</a:t>
            </a:r>
            <a:endParaRPr lang="en-US" dirty="0"/>
          </a:p>
        </p:txBody>
      </p:sp>
      <p:sp>
        <p:nvSpPr>
          <p:cNvPr id="3" name="Subtitle 2"/>
          <p:cNvSpPr>
            <a:spLocks noGrp="1"/>
          </p:cNvSpPr>
          <p:nvPr>
            <p:ph type="subTitle" idx="1"/>
          </p:nvPr>
        </p:nvSpPr>
        <p:spPr/>
        <p:txBody>
          <a:bodyPr/>
          <a:lstStyle/>
          <a:p>
            <a:r>
              <a:rPr lang="en-US" dirty="0" smtClean="0"/>
              <a:t>In the beginning there where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pPr eaLnBrk="1" hangingPunct="1">
              <a:defRPr/>
            </a:pPr>
            <a:r>
              <a:rPr lang="en-US" smtClean="0"/>
              <a:t>Unix Process Hierarchy</a:t>
            </a:r>
          </a:p>
        </p:txBody>
      </p:sp>
      <p:sp>
        <p:nvSpPr>
          <p:cNvPr id="58371" name="Oval 3"/>
          <p:cNvSpPr>
            <a:spLocks noChangeArrowheads="1"/>
          </p:cNvSpPr>
          <p:nvPr/>
        </p:nvSpPr>
        <p:spPr bwMode="auto">
          <a:xfrm>
            <a:off x="3733800" y="37338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Login shell</a:t>
            </a:r>
          </a:p>
        </p:txBody>
      </p:sp>
      <p:sp>
        <p:nvSpPr>
          <p:cNvPr id="58372" name="Oval 4"/>
          <p:cNvSpPr>
            <a:spLocks noChangeArrowheads="1"/>
          </p:cNvSpPr>
          <p:nvPr/>
        </p:nvSpPr>
        <p:spPr bwMode="auto">
          <a:xfrm>
            <a:off x="57912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3" name="Oval 5"/>
          <p:cNvSpPr>
            <a:spLocks noChangeArrowheads="1"/>
          </p:cNvSpPr>
          <p:nvPr/>
        </p:nvSpPr>
        <p:spPr bwMode="auto">
          <a:xfrm>
            <a:off x="37338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4" name="Oval 6"/>
          <p:cNvSpPr>
            <a:spLocks noChangeArrowheads="1"/>
          </p:cNvSpPr>
          <p:nvPr/>
        </p:nvSpPr>
        <p:spPr bwMode="auto">
          <a:xfrm>
            <a:off x="16764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5" name="Oval 7"/>
          <p:cNvSpPr>
            <a:spLocks noChangeArrowheads="1"/>
          </p:cNvSpPr>
          <p:nvPr/>
        </p:nvSpPr>
        <p:spPr bwMode="auto">
          <a:xfrm>
            <a:off x="4800600" y="5867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Grandchild</a:t>
            </a:r>
          </a:p>
        </p:txBody>
      </p:sp>
      <p:sp>
        <p:nvSpPr>
          <p:cNvPr id="58376" name="Oval 8"/>
          <p:cNvSpPr>
            <a:spLocks noChangeArrowheads="1"/>
          </p:cNvSpPr>
          <p:nvPr/>
        </p:nvSpPr>
        <p:spPr bwMode="auto">
          <a:xfrm>
            <a:off x="2590800" y="5867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Grandchild</a:t>
            </a:r>
          </a:p>
        </p:txBody>
      </p:sp>
      <p:sp>
        <p:nvSpPr>
          <p:cNvPr id="58377" name="Line 9"/>
          <p:cNvSpPr>
            <a:spLocks noChangeShapeType="1"/>
          </p:cNvSpPr>
          <p:nvPr/>
        </p:nvSpPr>
        <p:spPr bwMode="auto">
          <a:xfrm flipH="1">
            <a:off x="3048000" y="4191000"/>
            <a:ext cx="990600" cy="609600"/>
          </a:xfrm>
          <a:prstGeom prst="line">
            <a:avLst/>
          </a:prstGeom>
          <a:noFill/>
          <a:ln w="25400">
            <a:solidFill>
              <a:schemeClr val="tx1"/>
            </a:solidFill>
            <a:round/>
            <a:headEnd/>
            <a:tailEnd/>
          </a:ln>
        </p:spPr>
        <p:txBody>
          <a:bodyPr wrap="none" anchor="ctr"/>
          <a:lstStyle/>
          <a:p>
            <a:endParaRPr lang="en-US"/>
          </a:p>
        </p:txBody>
      </p:sp>
      <p:sp>
        <p:nvSpPr>
          <p:cNvPr id="58378" name="Line 10"/>
          <p:cNvSpPr>
            <a:spLocks noChangeShapeType="1"/>
          </p:cNvSpPr>
          <p:nvPr/>
        </p:nvSpPr>
        <p:spPr bwMode="auto">
          <a:xfrm>
            <a:off x="5105400" y="4191000"/>
            <a:ext cx="914400" cy="609600"/>
          </a:xfrm>
          <a:prstGeom prst="line">
            <a:avLst/>
          </a:prstGeom>
          <a:noFill/>
          <a:ln w="25400">
            <a:solidFill>
              <a:schemeClr val="tx1"/>
            </a:solidFill>
            <a:round/>
            <a:headEnd/>
            <a:tailEnd/>
          </a:ln>
        </p:spPr>
        <p:txBody>
          <a:bodyPr wrap="none" anchor="ctr"/>
          <a:lstStyle/>
          <a:p>
            <a:endParaRPr lang="en-US"/>
          </a:p>
        </p:txBody>
      </p:sp>
      <p:sp>
        <p:nvSpPr>
          <p:cNvPr id="58379" name="Oval 11"/>
          <p:cNvSpPr>
            <a:spLocks noChangeArrowheads="1"/>
          </p:cNvSpPr>
          <p:nvPr/>
        </p:nvSpPr>
        <p:spPr bwMode="auto">
          <a:xfrm>
            <a:off x="3733800" y="175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58380" name="Line 12"/>
          <p:cNvSpPr>
            <a:spLocks noChangeShapeType="1"/>
          </p:cNvSpPr>
          <p:nvPr/>
        </p:nvSpPr>
        <p:spPr bwMode="auto">
          <a:xfrm flipH="1">
            <a:off x="4572000" y="2286000"/>
            <a:ext cx="0" cy="457200"/>
          </a:xfrm>
          <a:prstGeom prst="line">
            <a:avLst/>
          </a:prstGeom>
          <a:noFill/>
          <a:ln w="25400">
            <a:solidFill>
              <a:schemeClr val="tx1"/>
            </a:solidFill>
            <a:round/>
            <a:headEnd/>
            <a:tailEnd/>
          </a:ln>
        </p:spPr>
        <p:txBody>
          <a:bodyPr wrap="none" anchor="ctr"/>
          <a:lstStyle/>
          <a:p>
            <a:endParaRPr lang="en-US"/>
          </a:p>
        </p:txBody>
      </p:sp>
      <p:sp>
        <p:nvSpPr>
          <p:cNvPr id="58381" name="Line 13"/>
          <p:cNvSpPr>
            <a:spLocks noChangeShapeType="1"/>
          </p:cNvSpPr>
          <p:nvPr/>
        </p:nvSpPr>
        <p:spPr bwMode="auto">
          <a:xfrm flipH="1">
            <a:off x="4572000" y="3276600"/>
            <a:ext cx="0" cy="457200"/>
          </a:xfrm>
          <a:prstGeom prst="line">
            <a:avLst/>
          </a:prstGeom>
          <a:noFill/>
          <a:ln w="25400">
            <a:solidFill>
              <a:schemeClr val="tx1"/>
            </a:solidFill>
            <a:round/>
            <a:headEnd/>
            <a:tailEnd/>
          </a:ln>
        </p:spPr>
        <p:txBody>
          <a:bodyPr wrap="none" anchor="ctr"/>
          <a:lstStyle/>
          <a:p>
            <a:endParaRPr lang="en-US"/>
          </a:p>
        </p:txBody>
      </p:sp>
      <p:sp>
        <p:nvSpPr>
          <p:cNvPr id="58382" name="Line 14"/>
          <p:cNvSpPr>
            <a:spLocks noChangeShapeType="1"/>
          </p:cNvSpPr>
          <p:nvPr/>
        </p:nvSpPr>
        <p:spPr bwMode="auto">
          <a:xfrm flipH="1">
            <a:off x="4572000" y="4267200"/>
            <a:ext cx="0" cy="457200"/>
          </a:xfrm>
          <a:prstGeom prst="line">
            <a:avLst/>
          </a:prstGeom>
          <a:noFill/>
          <a:ln w="25400">
            <a:solidFill>
              <a:schemeClr val="tx1"/>
            </a:solidFill>
            <a:round/>
            <a:headEnd/>
            <a:tailEnd/>
          </a:ln>
        </p:spPr>
        <p:txBody>
          <a:bodyPr wrap="none" anchor="ctr"/>
          <a:lstStyle/>
          <a:p>
            <a:endParaRPr lang="en-US"/>
          </a:p>
        </p:txBody>
      </p:sp>
      <p:sp>
        <p:nvSpPr>
          <p:cNvPr id="58383" name="Line 15"/>
          <p:cNvSpPr>
            <a:spLocks noChangeShapeType="1"/>
          </p:cNvSpPr>
          <p:nvPr/>
        </p:nvSpPr>
        <p:spPr bwMode="auto">
          <a:xfrm>
            <a:off x="4724400" y="5257800"/>
            <a:ext cx="914400" cy="609600"/>
          </a:xfrm>
          <a:prstGeom prst="line">
            <a:avLst/>
          </a:prstGeom>
          <a:noFill/>
          <a:ln w="25400">
            <a:solidFill>
              <a:schemeClr val="tx1"/>
            </a:solidFill>
            <a:round/>
            <a:headEnd/>
            <a:tailEnd/>
          </a:ln>
        </p:spPr>
        <p:txBody>
          <a:bodyPr wrap="none" anchor="ctr"/>
          <a:lstStyle/>
          <a:p>
            <a:endParaRPr lang="en-US"/>
          </a:p>
        </p:txBody>
      </p:sp>
      <p:sp>
        <p:nvSpPr>
          <p:cNvPr id="58384" name="Line 16"/>
          <p:cNvSpPr>
            <a:spLocks noChangeShapeType="1"/>
          </p:cNvSpPr>
          <p:nvPr/>
        </p:nvSpPr>
        <p:spPr bwMode="auto">
          <a:xfrm flipH="1">
            <a:off x="3505200" y="5257800"/>
            <a:ext cx="838200" cy="609600"/>
          </a:xfrm>
          <a:prstGeom prst="line">
            <a:avLst/>
          </a:prstGeom>
          <a:noFill/>
          <a:ln w="25400">
            <a:solidFill>
              <a:schemeClr val="tx1"/>
            </a:solidFill>
            <a:round/>
            <a:headEnd/>
            <a:tailEnd/>
          </a:ln>
        </p:spPr>
        <p:txBody>
          <a:bodyPr wrap="none" anchor="ctr"/>
          <a:lstStyle/>
          <a:p>
            <a:endParaRPr lang="en-US"/>
          </a:p>
        </p:txBody>
      </p:sp>
      <p:sp>
        <p:nvSpPr>
          <p:cNvPr id="58385" name="Line 17"/>
          <p:cNvSpPr>
            <a:spLocks noChangeShapeType="1"/>
          </p:cNvSpPr>
          <p:nvPr/>
        </p:nvSpPr>
        <p:spPr bwMode="auto">
          <a:xfrm flipH="1">
            <a:off x="3048000" y="3200400"/>
            <a:ext cx="990600" cy="609600"/>
          </a:xfrm>
          <a:prstGeom prst="line">
            <a:avLst/>
          </a:prstGeom>
          <a:noFill/>
          <a:ln w="25400">
            <a:solidFill>
              <a:schemeClr val="tx1"/>
            </a:solidFill>
            <a:round/>
            <a:headEnd/>
            <a:tailEnd/>
          </a:ln>
        </p:spPr>
        <p:txBody>
          <a:bodyPr wrap="none" anchor="ctr"/>
          <a:lstStyle/>
          <a:p>
            <a:endParaRPr lang="en-US"/>
          </a:p>
        </p:txBody>
      </p:sp>
      <p:sp>
        <p:nvSpPr>
          <p:cNvPr id="58386" name="Oval 18"/>
          <p:cNvSpPr>
            <a:spLocks noChangeArrowheads="1"/>
          </p:cNvSpPr>
          <p:nvPr/>
        </p:nvSpPr>
        <p:spPr bwMode="auto">
          <a:xfrm>
            <a:off x="1143000" y="3733800"/>
            <a:ext cx="2133600" cy="6096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t>Daemon</a:t>
            </a:r>
          </a:p>
          <a:p>
            <a:pPr>
              <a:lnSpc>
                <a:spcPct val="100000"/>
              </a:lnSpc>
            </a:pPr>
            <a:r>
              <a:rPr lang="en-US"/>
              <a:t>e.g. </a:t>
            </a:r>
            <a:r>
              <a:rPr lang="en-US">
                <a:latin typeface="Courier New" charset="0"/>
              </a:rPr>
              <a:t>httpd</a:t>
            </a:r>
          </a:p>
        </p:txBody>
      </p:sp>
      <p:sp>
        <p:nvSpPr>
          <p:cNvPr id="58387" name="Oval 19"/>
          <p:cNvSpPr>
            <a:spLocks noChangeArrowheads="1"/>
          </p:cNvSpPr>
          <p:nvPr/>
        </p:nvSpPr>
        <p:spPr bwMode="auto">
          <a:xfrm>
            <a:off x="3733800" y="27432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title"/>
          </p:nvPr>
        </p:nvSpPr>
        <p:spPr/>
        <p:txBody>
          <a:bodyPr/>
          <a:lstStyle/>
          <a:p>
            <a:pPr eaLnBrk="1" hangingPunct="1">
              <a:defRPr/>
            </a:pPr>
            <a:r>
              <a:rPr lang="en-US" smtClean="0"/>
              <a:t>Unix Startup: Step 1</a:t>
            </a:r>
          </a:p>
        </p:txBody>
      </p:sp>
      <p:sp>
        <p:nvSpPr>
          <p:cNvPr id="11" name="Content Placeholder 10"/>
          <p:cNvSpPr>
            <a:spLocks noGrp="1"/>
          </p:cNvSpPr>
          <p:nvPr>
            <p:ph idx="1"/>
          </p:nvPr>
        </p:nvSpPr>
        <p:spPr>
          <a:xfrm>
            <a:off x="457200" y="1775191"/>
            <a:ext cx="8229600" cy="1730009"/>
          </a:xfrm>
        </p:spPr>
        <p:txBody>
          <a:bodyPr>
            <a:normAutofit fontScale="62500" lnSpcReduction="20000"/>
          </a:bodyPr>
          <a:lstStyle/>
          <a:p>
            <a:r>
              <a:rPr lang="en-US" dirty="0" smtClean="0"/>
              <a:t>Power on loads the </a:t>
            </a:r>
            <a:r>
              <a:rPr lang="en-US" dirty="0" smtClean="0">
                <a:latin typeface="Courier New" charset="0"/>
              </a:rPr>
              <a:t>PC</a:t>
            </a:r>
            <a:r>
              <a:rPr lang="en-US" dirty="0" smtClean="0"/>
              <a:t> with the address of a small  bootstrap program</a:t>
            </a:r>
          </a:p>
          <a:p>
            <a:r>
              <a:rPr lang="en-US" dirty="0" smtClean="0"/>
              <a:t>Bootstrap program loads the boot block (disk block 0)</a:t>
            </a:r>
          </a:p>
          <a:p>
            <a:r>
              <a:rPr lang="en-US" dirty="0" smtClean="0"/>
              <a:t>Boot block program loads kernel binary (e.g., </a:t>
            </a:r>
            <a:r>
              <a:rPr lang="en-US" dirty="0" smtClean="0">
                <a:latin typeface="Courier New" charset="0"/>
              </a:rPr>
              <a:t>/boot/</a:t>
            </a:r>
            <a:r>
              <a:rPr lang="en-US" dirty="0" err="1" smtClean="0">
                <a:latin typeface="Courier New" charset="0"/>
              </a:rPr>
              <a:t>vmlinux</a:t>
            </a:r>
            <a:r>
              <a:rPr lang="en-US" dirty="0" smtClean="0"/>
              <a:t>)</a:t>
            </a:r>
          </a:p>
          <a:p>
            <a:r>
              <a:rPr lang="en-US" dirty="0" smtClean="0"/>
              <a:t>Boot block program passes control to kernel</a:t>
            </a:r>
          </a:p>
          <a:p>
            <a:r>
              <a:rPr lang="en-US" dirty="0" smtClean="0"/>
              <a:t>Kernel handcrafts the data structures for process 0</a:t>
            </a:r>
          </a:p>
          <a:p>
            <a:endParaRPr lang="en-US" dirty="0"/>
          </a:p>
        </p:txBody>
      </p:sp>
      <p:sp>
        <p:nvSpPr>
          <p:cNvPr id="59395" name="Oval 3"/>
          <p:cNvSpPr>
            <a:spLocks noChangeArrowheads="1"/>
          </p:cNvSpPr>
          <p:nvPr/>
        </p:nvSpPr>
        <p:spPr bwMode="auto">
          <a:xfrm>
            <a:off x="2362200" y="5629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
        <p:nvSpPr>
          <p:cNvPr id="59396" name="Oval 4"/>
          <p:cNvSpPr>
            <a:spLocks noChangeArrowheads="1"/>
          </p:cNvSpPr>
          <p:nvPr/>
        </p:nvSpPr>
        <p:spPr bwMode="auto">
          <a:xfrm>
            <a:off x="2362200" y="36480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59397" name="Line 5"/>
          <p:cNvSpPr>
            <a:spLocks noChangeShapeType="1"/>
          </p:cNvSpPr>
          <p:nvPr/>
        </p:nvSpPr>
        <p:spPr bwMode="auto">
          <a:xfrm flipH="1">
            <a:off x="3200400" y="4191000"/>
            <a:ext cx="0" cy="1438275"/>
          </a:xfrm>
          <a:prstGeom prst="line">
            <a:avLst/>
          </a:prstGeom>
          <a:noFill/>
          <a:ln w="25400">
            <a:solidFill>
              <a:schemeClr val="tx1"/>
            </a:solidFill>
            <a:round/>
            <a:headEnd/>
            <a:tailEnd/>
          </a:ln>
        </p:spPr>
        <p:txBody>
          <a:bodyPr wrap="none" anchor="ctr"/>
          <a:lstStyle/>
          <a:p>
            <a:endParaRPr lang="en-US"/>
          </a:p>
        </p:txBody>
      </p:sp>
      <p:sp>
        <p:nvSpPr>
          <p:cNvPr id="59398" name="Text Box 6"/>
          <p:cNvSpPr txBox="1">
            <a:spLocks noChangeArrowheads="1"/>
          </p:cNvSpPr>
          <p:nvPr/>
        </p:nvSpPr>
        <p:spPr bwMode="auto">
          <a:xfrm>
            <a:off x="4419600" y="3695700"/>
            <a:ext cx="4389438" cy="366713"/>
          </a:xfrm>
          <a:prstGeom prst="rect">
            <a:avLst/>
          </a:prstGeom>
          <a:noFill/>
          <a:ln w="25400">
            <a:noFill/>
            <a:miter lim="800000"/>
            <a:headEnd/>
            <a:tailEnd/>
          </a:ln>
        </p:spPr>
        <p:txBody>
          <a:bodyPr wrap="none">
            <a:spAutoFit/>
          </a:bodyPr>
          <a:lstStyle/>
          <a:p>
            <a:pPr algn="l">
              <a:lnSpc>
                <a:spcPct val="100000"/>
              </a:lnSpc>
            </a:pPr>
            <a:r>
              <a:rPr lang="en-US"/>
              <a:t>Process 0: handcrafted kernel process</a:t>
            </a:r>
          </a:p>
        </p:txBody>
      </p:sp>
      <p:sp>
        <p:nvSpPr>
          <p:cNvPr id="59399" name="Text Box 7"/>
          <p:cNvSpPr txBox="1">
            <a:spLocks noChangeArrowheads="1"/>
          </p:cNvSpPr>
          <p:nvPr/>
        </p:nvSpPr>
        <p:spPr bwMode="auto">
          <a:xfrm>
            <a:off x="4419600" y="5715000"/>
            <a:ext cx="4021138" cy="366713"/>
          </a:xfrm>
          <a:prstGeom prst="rect">
            <a:avLst/>
          </a:prstGeom>
          <a:noFill/>
          <a:ln w="25400">
            <a:noFill/>
            <a:miter lim="800000"/>
            <a:headEnd/>
            <a:tailEnd/>
          </a:ln>
        </p:spPr>
        <p:txBody>
          <a:bodyPr wrap="none">
            <a:spAutoFit/>
          </a:bodyPr>
          <a:lstStyle/>
          <a:p>
            <a:pPr algn="l">
              <a:lnSpc>
                <a:spcPct val="100000"/>
              </a:lnSpc>
            </a:pPr>
            <a:r>
              <a:rPr lang="en-US"/>
              <a:t>Child process 1 execs </a:t>
            </a:r>
            <a:r>
              <a:rPr lang="en-US">
                <a:latin typeface="Courier New" charset="0"/>
              </a:rPr>
              <a:t>/sbin/init</a:t>
            </a:r>
            <a:endParaRPr lang="en-US"/>
          </a:p>
        </p:txBody>
      </p:sp>
      <p:sp>
        <p:nvSpPr>
          <p:cNvPr id="59401" name="AutoShape 9"/>
          <p:cNvSpPr>
            <a:spLocks/>
          </p:cNvSpPr>
          <p:nvPr/>
        </p:nvSpPr>
        <p:spPr bwMode="auto">
          <a:xfrm>
            <a:off x="4114800" y="4267200"/>
            <a:ext cx="228600" cy="1295400"/>
          </a:xfrm>
          <a:prstGeom prst="rightBrace">
            <a:avLst>
              <a:gd name="adj1" fmla="val 47222"/>
              <a:gd name="adj2" fmla="val 50000"/>
            </a:avLst>
          </a:prstGeom>
          <a:noFill/>
          <a:ln w="19050">
            <a:solidFill>
              <a:schemeClr val="tx2"/>
            </a:solidFill>
            <a:round/>
            <a:headEnd/>
            <a:tailEnd type="none" w="sm" len="sm"/>
          </a:ln>
        </p:spPr>
        <p:txBody>
          <a:bodyPr wrap="none" lIns="45720" rIns="45720" anchor="ctr">
            <a:spAutoFit/>
          </a:bodyPr>
          <a:lstStyle/>
          <a:p>
            <a:endParaRPr lang="en-US"/>
          </a:p>
        </p:txBody>
      </p:sp>
      <p:sp>
        <p:nvSpPr>
          <p:cNvPr id="59402" name="Text Box 10"/>
          <p:cNvSpPr txBox="1">
            <a:spLocks noChangeArrowheads="1"/>
          </p:cNvSpPr>
          <p:nvPr/>
        </p:nvSpPr>
        <p:spPr bwMode="auto">
          <a:xfrm>
            <a:off x="4418013" y="4706938"/>
            <a:ext cx="3522662" cy="339725"/>
          </a:xfrm>
          <a:prstGeom prst="rect">
            <a:avLst/>
          </a:prstGeom>
          <a:noFill/>
          <a:ln w="19050">
            <a:noFill/>
            <a:miter lim="800000"/>
            <a:headEnd/>
            <a:tailEnd type="none" w="sm" len="sm"/>
          </a:ln>
        </p:spPr>
        <p:txBody>
          <a:bodyPr wrap="none" lIns="45720" rIns="45720">
            <a:spAutoFit/>
          </a:bodyPr>
          <a:lstStyle/>
          <a:p>
            <a:r>
              <a:rPr lang="en-US"/>
              <a:t>Process 0 forks child process 1</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pPr eaLnBrk="1" hangingPunct="1">
              <a:defRPr/>
            </a:pPr>
            <a:r>
              <a:rPr lang="en-US" smtClean="0"/>
              <a:t>Unix Startup: Step 2</a:t>
            </a:r>
          </a:p>
        </p:txBody>
      </p:sp>
      <p:sp>
        <p:nvSpPr>
          <p:cNvPr id="60419"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
        <p:nvSpPr>
          <p:cNvPr id="60420"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60421" name="Line 5"/>
          <p:cNvSpPr>
            <a:spLocks noChangeShapeType="1"/>
          </p:cNvSpPr>
          <p:nvPr/>
        </p:nvSpPr>
        <p:spPr bwMode="auto">
          <a:xfrm flipH="1">
            <a:off x="3957638" y="2124075"/>
            <a:ext cx="0" cy="457200"/>
          </a:xfrm>
          <a:prstGeom prst="line">
            <a:avLst/>
          </a:prstGeom>
          <a:noFill/>
          <a:ln w="25400">
            <a:solidFill>
              <a:schemeClr val="tx1"/>
            </a:solidFill>
            <a:round/>
            <a:headEnd/>
            <a:tailEnd/>
          </a:ln>
        </p:spPr>
        <p:txBody>
          <a:bodyPr wrap="none" anchor="ctr"/>
          <a:lstStyle/>
          <a:p>
            <a:endParaRPr lang="en-US"/>
          </a:p>
        </p:txBody>
      </p:sp>
      <p:sp>
        <p:nvSpPr>
          <p:cNvPr id="60422" name="Oval 6"/>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getty</a:t>
            </a:r>
          </a:p>
        </p:txBody>
      </p:sp>
      <p:sp>
        <p:nvSpPr>
          <p:cNvPr id="60423" name="Line 7"/>
          <p:cNvSpPr>
            <a:spLocks noChangeShapeType="1"/>
          </p:cNvSpPr>
          <p:nvPr/>
        </p:nvSpPr>
        <p:spPr bwMode="auto">
          <a:xfrm flipH="1">
            <a:off x="3957638" y="3114675"/>
            <a:ext cx="0" cy="457200"/>
          </a:xfrm>
          <a:prstGeom prst="line">
            <a:avLst/>
          </a:prstGeom>
          <a:noFill/>
          <a:ln w="25400">
            <a:solidFill>
              <a:schemeClr val="tx1"/>
            </a:solidFill>
            <a:round/>
            <a:headEnd/>
            <a:tailEnd/>
          </a:ln>
        </p:spPr>
        <p:txBody>
          <a:bodyPr wrap="none" anchor="ctr"/>
          <a:lstStyle/>
          <a:p>
            <a:endParaRPr lang="en-US"/>
          </a:p>
        </p:txBody>
      </p:sp>
      <p:sp>
        <p:nvSpPr>
          <p:cNvPr id="60424" name="Line 8"/>
          <p:cNvSpPr>
            <a:spLocks noChangeShapeType="1"/>
          </p:cNvSpPr>
          <p:nvPr/>
        </p:nvSpPr>
        <p:spPr bwMode="auto">
          <a:xfrm flipH="1">
            <a:off x="2433638" y="3038475"/>
            <a:ext cx="990600" cy="609600"/>
          </a:xfrm>
          <a:prstGeom prst="line">
            <a:avLst/>
          </a:prstGeom>
          <a:noFill/>
          <a:ln w="25400">
            <a:solidFill>
              <a:schemeClr val="tx1"/>
            </a:solidFill>
            <a:round/>
            <a:headEnd/>
            <a:tailEnd/>
          </a:ln>
        </p:spPr>
        <p:txBody>
          <a:bodyPr wrap="none" anchor="ctr"/>
          <a:lstStyle/>
          <a:p>
            <a:endParaRPr lang="en-US"/>
          </a:p>
        </p:txBody>
      </p:sp>
      <p:sp>
        <p:nvSpPr>
          <p:cNvPr id="60425" name="Oval 9"/>
          <p:cNvSpPr>
            <a:spLocks noChangeArrowheads="1"/>
          </p:cNvSpPr>
          <p:nvPr/>
        </p:nvSpPr>
        <p:spPr bwMode="auto">
          <a:xfrm>
            <a:off x="228600" y="3505200"/>
            <a:ext cx="2433638" cy="9144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t>Daemons</a:t>
            </a:r>
          </a:p>
          <a:p>
            <a:pPr>
              <a:lnSpc>
                <a:spcPct val="100000"/>
              </a:lnSpc>
            </a:pPr>
            <a:r>
              <a:rPr lang="en-US"/>
              <a:t>e.g. </a:t>
            </a:r>
            <a:r>
              <a:rPr lang="en-US">
                <a:latin typeface="Courier New" charset="0"/>
              </a:rPr>
              <a:t>ftpd, httpd</a:t>
            </a:r>
            <a:endParaRPr lang="en-US"/>
          </a:p>
        </p:txBody>
      </p:sp>
      <p:sp>
        <p:nvSpPr>
          <p:cNvPr id="60426" name="Text Box 10"/>
          <p:cNvSpPr txBox="1">
            <a:spLocks noChangeArrowheads="1"/>
          </p:cNvSpPr>
          <p:nvPr/>
        </p:nvSpPr>
        <p:spPr bwMode="auto">
          <a:xfrm>
            <a:off x="609600" y="2597150"/>
            <a:ext cx="1833563" cy="369888"/>
          </a:xfrm>
          <a:prstGeom prst="rect">
            <a:avLst/>
          </a:prstGeom>
          <a:noFill/>
          <a:ln w="3175">
            <a:solidFill>
              <a:schemeClr val="tx1"/>
            </a:solidFill>
            <a:miter lim="800000"/>
            <a:headEnd/>
            <a:tailEnd/>
          </a:ln>
        </p:spPr>
        <p:txBody>
          <a:bodyPr wrap="none">
            <a:spAutoFit/>
          </a:bodyPr>
          <a:lstStyle/>
          <a:p>
            <a:pPr algn="l">
              <a:lnSpc>
                <a:spcPct val="100000"/>
              </a:lnSpc>
            </a:pPr>
            <a:r>
              <a:rPr lang="en-US">
                <a:latin typeface="Courier New" charset="0"/>
              </a:rPr>
              <a:t>/etc/inittab</a:t>
            </a:r>
          </a:p>
        </p:txBody>
      </p:sp>
      <p:sp>
        <p:nvSpPr>
          <p:cNvPr id="60427" name="Line 11"/>
          <p:cNvSpPr>
            <a:spLocks noChangeShapeType="1"/>
          </p:cNvSpPr>
          <p:nvPr/>
        </p:nvSpPr>
        <p:spPr bwMode="auto">
          <a:xfrm>
            <a:off x="2457450" y="2820988"/>
            <a:ext cx="609600" cy="0"/>
          </a:xfrm>
          <a:prstGeom prst="line">
            <a:avLst/>
          </a:prstGeom>
          <a:noFill/>
          <a:ln w="25400">
            <a:solidFill>
              <a:schemeClr val="tx1"/>
            </a:solidFill>
            <a:round/>
            <a:headEnd/>
            <a:tailEnd type="triangle" w="med" len="med"/>
          </a:ln>
        </p:spPr>
        <p:txBody>
          <a:bodyPr wrap="none" anchor="ctr"/>
          <a:lstStyle/>
          <a:p>
            <a:endParaRPr lang="en-US"/>
          </a:p>
        </p:txBody>
      </p:sp>
      <p:sp>
        <p:nvSpPr>
          <p:cNvPr id="60428" name="Text Box 12"/>
          <p:cNvSpPr txBox="1">
            <a:spLocks noChangeArrowheads="1"/>
          </p:cNvSpPr>
          <p:nvPr/>
        </p:nvSpPr>
        <p:spPr bwMode="auto">
          <a:xfrm>
            <a:off x="5662613" y="2803525"/>
            <a:ext cx="3176587" cy="1082675"/>
          </a:xfrm>
          <a:prstGeom prst="rect">
            <a:avLst/>
          </a:prstGeom>
          <a:noFill/>
          <a:ln w="19050">
            <a:noFill/>
            <a:miter lim="800000"/>
            <a:headEnd/>
            <a:tailEnd type="none" w="sm" len="sm"/>
          </a:ln>
        </p:spPr>
        <p:txBody>
          <a:bodyPr lIns="45720" rIns="45720"/>
          <a:lstStyle/>
          <a:p>
            <a:pPr algn="l"/>
            <a:r>
              <a:rPr lang="en-US">
                <a:latin typeface="Courier New" charset="0"/>
              </a:rPr>
              <a:t>init</a:t>
            </a:r>
            <a:r>
              <a:rPr lang="en-US"/>
              <a:t> forks and execs daemons per </a:t>
            </a:r>
            <a:r>
              <a:rPr lang="en-US">
                <a:latin typeface="Courier New" charset="0"/>
              </a:rPr>
              <a:t>/etc/inittab</a:t>
            </a:r>
            <a:r>
              <a:rPr lang="en-US"/>
              <a:t>, and forks and execs a </a:t>
            </a:r>
            <a:r>
              <a:rPr lang="en-US">
                <a:latin typeface="Courier New" charset="0"/>
              </a:rPr>
              <a:t>getty</a:t>
            </a:r>
            <a:r>
              <a:rPr lang="en-US"/>
              <a:t> program for the console</a:t>
            </a:r>
          </a:p>
        </p:txBody>
      </p:sp>
      <p:sp>
        <p:nvSpPr>
          <p:cNvPr id="60429" name="AutoShape 13"/>
          <p:cNvSpPr>
            <a:spLocks/>
          </p:cNvSpPr>
          <p:nvPr/>
        </p:nvSpPr>
        <p:spPr bwMode="auto">
          <a:xfrm>
            <a:off x="4800600" y="3048000"/>
            <a:ext cx="228600" cy="609600"/>
          </a:xfrm>
          <a:prstGeom prst="rightBrace">
            <a:avLst>
              <a:gd name="adj1" fmla="val 22222"/>
              <a:gd name="adj2" fmla="val 50000"/>
            </a:avLst>
          </a:prstGeom>
          <a:noFill/>
          <a:ln w="19050">
            <a:solidFill>
              <a:schemeClr val="tx2"/>
            </a:solidFill>
            <a:round/>
            <a:headEnd/>
            <a:tailEnd type="none" w="sm" len="sm"/>
          </a:ln>
        </p:spPr>
        <p:txBody>
          <a:bodyPr wrap="none" lIns="45720" rIns="45720" anchor="ctr">
            <a:spAutoFit/>
          </a:bodyPr>
          <a:lstStyle/>
          <a:p>
            <a:endParaRPr lang="en-US"/>
          </a:p>
        </p:txBody>
      </p:sp>
      <p:sp>
        <p:nvSpPr>
          <p:cNvPr id="14" name="Rounded Rectangle 13"/>
          <p:cNvSpPr/>
          <p:nvPr/>
        </p:nvSpPr>
        <p:spPr>
          <a:xfrm>
            <a:off x="2438400" y="5181600"/>
            <a:ext cx="4800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Daemons run in the background unbeknownst to the user (think key-logger)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pPr eaLnBrk="1" hangingPunct="1">
              <a:defRPr/>
            </a:pPr>
            <a:r>
              <a:rPr lang="en-US" smtClean="0"/>
              <a:t>Unix Startup: Step 3</a:t>
            </a:r>
          </a:p>
        </p:txBody>
      </p:sp>
      <p:sp>
        <p:nvSpPr>
          <p:cNvPr id="61443"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
        <p:nvSpPr>
          <p:cNvPr id="61444"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61445" name="Line 5"/>
          <p:cNvSpPr>
            <a:spLocks noChangeShapeType="1"/>
          </p:cNvSpPr>
          <p:nvPr/>
        </p:nvSpPr>
        <p:spPr bwMode="auto">
          <a:xfrm flipH="1">
            <a:off x="3957638" y="2124075"/>
            <a:ext cx="0" cy="457200"/>
          </a:xfrm>
          <a:prstGeom prst="line">
            <a:avLst/>
          </a:prstGeom>
          <a:noFill/>
          <a:ln w="25400">
            <a:solidFill>
              <a:schemeClr val="tx1"/>
            </a:solidFill>
            <a:round/>
            <a:headEnd/>
            <a:tailEnd/>
          </a:ln>
        </p:spPr>
        <p:txBody>
          <a:bodyPr wrap="none" anchor="ctr"/>
          <a:lstStyle/>
          <a:p>
            <a:endParaRPr lang="en-US"/>
          </a:p>
        </p:txBody>
      </p:sp>
      <p:sp>
        <p:nvSpPr>
          <p:cNvPr id="61446" name="Text Box 6"/>
          <p:cNvSpPr txBox="1">
            <a:spLocks noChangeArrowheads="1"/>
          </p:cNvSpPr>
          <p:nvPr/>
        </p:nvSpPr>
        <p:spPr bwMode="auto">
          <a:xfrm>
            <a:off x="5257800" y="3351213"/>
            <a:ext cx="2362200" cy="915987"/>
          </a:xfrm>
          <a:prstGeom prst="rect">
            <a:avLst/>
          </a:prstGeom>
          <a:noFill/>
          <a:ln w="25400">
            <a:noFill/>
            <a:miter lim="800000"/>
            <a:headEnd/>
            <a:tailEnd/>
          </a:ln>
        </p:spPr>
        <p:txBody>
          <a:bodyPr>
            <a:spAutoFit/>
          </a:bodyPr>
          <a:lstStyle/>
          <a:p>
            <a:pPr algn="l">
              <a:lnSpc>
                <a:spcPct val="100000"/>
              </a:lnSpc>
            </a:pPr>
            <a:r>
              <a:rPr lang="en-US"/>
              <a:t>The </a:t>
            </a:r>
            <a:r>
              <a:rPr lang="en-US">
                <a:latin typeface="Courier New" charset="0"/>
              </a:rPr>
              <a:t>getty</a:t>
            </a:r>
            <a:r>
              <a:rPr lang="en-US"/>
              <a:t> process execs a </a:t>
            </a:r>
            <a:r>
              <a:rPr lang="en-US">
                <a:latin typeface="Courier New" charset="0"/>
              </a:rPr>
              <a:t>login</a:t>
            </a:r>
            <a:r>
              <a:rPr lang="en-US"/>
              <a:t> program</a:t>
            </a:r>
            <a:endParaRPr lang="en-US" sz="1600"/>
          </a:p>
        </p:txBody>
      </p:sp>
      <p:sp>
        <p:nvSpPr>
          <p:cNvPr id="61447" name="Oval 7"/>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login</a:t>
            </a:r>
          </a:p>
        </p:txBody>
      </p:sp>
      <p:sp>
        <p:nvSpPr>
          <p:cNvPr id="61448" name="Line 8"/>
          <p:cNvSpPr>
            <a:spLocks noChangeShapeType="1"/>
          </p:cNvSpPr>
          <p:nvPr/>
        </p:nvSpPr>
        <p:spPr bwMode="auto">
          <a:xfrm flipH="1">
            <a:off x="3957638" y="3114675"/>
            <a:ext cx="0" cy="457200"/>
          </a:xfrm>
          <a:prstGeom prst="line">
            <a:avLst/>
          </a:prstGeom>
          <a:noFill/>
          <a:ln w="25400">
            <a:solidFill>
              <a:schemeClr val="tx1"/>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pPr eaLnBrk="1" hangingPunct="1">
              <a:defRPr/>
            </a:pPr>
            <a:r>
              <a:rPr lang="en-US" smtClean="0"/>
              <a:t>Unix Startup: Step 4</a:t>
            </a:r>
          </a:p>
        </p:txBody>
      </p:sp>
      <p:sp>
        <p:nvSpPr>
          <p:cNvPr id="62467"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
        <p:nvSpPr>
          <p:cNvPr id="62468"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62469" name="Line 5"/>
          <p:cNvSpPr>
            <a:spLocks noChangeShapeType="1"/>
          </p:cNvSpPr>
          <p:nvPr/>
        </p:nvSpPr>
        <p:spPr bwMode="auto">
          <a:xfrm flipH="1">
            <a:off x="3957638" y="2124075"/>
            <a:ext cx="0" cy="457200"/>
          </a:xfrm>
          <a:prstGeom prst="line">
            <a:avLst/>
          </a:prstGeom>
          <a:noFill/>
          <a:ln w="25400">
            <a:solidFill>
              <a:schemeClr val="tx1"/>
            </a:solidFill>
            <a:round/>
            <a:headEnd/>
            <a:tailEnd/>
          </a:ln>
        </p:spPr>
        <p:txBody>
          <a:bodyPr wrap="none" anchor="ctr"/>
          <a:lstStyle/>
          <a:p>
            <a:endParaRPr lang="en-US"/>
          </a:p>
        </p:txBody>
      </p:sp>
      <p:sp>
        <p:nvSpPr>
          <p:cNvPr id="62470" name="Text Box 6"/>
          <p:cNvSpPr txBox="1">
            <a:spLocks noChangeArrowheads="1"/>
          </p:cNvSpPr>
          <p:nvPr/>
        </p:nvSpPr>
        <p:spPr bwMode="auto">
          <a:xfrm>
            <a:off x="5181600" y="3276600"/>
            <a:ext cx="3962400" cy="915988"/>
          </a:xfrm>
          <a:prstGeom prst="rect">
            <a:avLst/>
          </a:prstGeom>
          <a:noFill/>
          <a:ln w="25400">
            <a:noFill/>
            <a:miter lim="800000"/>
            <a:headEnd/>
            <a:tailEnd/>
          </a:ln>
        </p:spPr>
        <p:txBody>
          <a:bodyPr>
            <a:spAutoFit/>
          </a:bodyPr>
          <a:lstStyle/>
          <a:p>
            <a:pPr algn="l">
              <a:lnSpc>
                <a:spcPct val="100000"/>
              </a:lnSpc>
            </a:pPr>
            <a:r>
              <a:rPr lang="en-US">
                <a:latin typeface="Courier New" charset="0"/>
              </a:rPr>
              <a:t>login</a:t>
            </a:r>
            <a:r>
              <a:rPr lang="en-US"/>
              <a:t> reads login and passwd.</a:t>
            </a:r>
          </a:p>
          <a:p>
            <a:pPr algn="l">
              <a:lnSpc>
                <a:spcPct val="100000"/>
              </a:lnSpc>
            </a:pPr>
            <a:r>
              <a:rPr lang="en-US"/>
              <a:t>if OK, it execs a </a:t>
            </a:r>
            <a:r>
              <a:rPr lang="en-US" i="1"/>
              <a:t>shell.</a:t>
            </a:r>
          </a:p>
          <a:p>
            <a:pPr algn="l">
              <a:lnSpc>
                <a:spcPct val="100000"/>
              </a:lnSpc>
            </a:pPr>
            <a:r>
              <a:rPr lang="en-US"/>
              <a:t>if not OK, it execs another </a:t>
            </a:r>
            <a:r>
              <a:rPr lang="en-US">
                <a:latin typeface="Courier New" charset="0"/>
              </a:rPr>
              <a:t>getty</a:t>
            </a:r>
            <a:endParaRPr lang="en-US" sz="1600">
              <a:latin typeface="Courier New" charset="0"/>
            </a:endParaRPr>
          </a:p>
        </p:txBody>
      </p:sp>
      <p:sp>
        <p:nvSpPr>
          <p:cNvPr id="62471" name="Oval 7"/>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tcsh</a:t>
            </a:r>
          </a:p>
        </p:txBody>
      </p:sp>
      <p:sp>
        <p:nvSpPr>
          <p:cNvPr id="62472" name="Line 8"/>
          <p:cNvSpPr>
            <a:spLocks noChangeShapeType="1"/>
          </p:cNvSpPr>
          <p:nvPr/>
        </p:nvSpPr>
        <p:spPr bwMode="auto">
          <a:xfrm flipH="1">
            <a:off x="3957638" y="3114675"/>
            <a:ext cx="0" cy="457200"/>
          </a:xfrm>
          <a:prstGeom prst="line">
            <a:avLst/>
          </a:prstGeom>
          <a:noFill/>
          <a:ln w="25400">
            <a:solidFill>
              <a:schemeClr val="tx1"/>
            </a:solidFill>
            <a:round/>
            <a:headEnd/>
            <a:tailEnd/>
          </a:ln>
        </p:spPr>
        <p:txBody>
          <a:bodyPr wrap="none" anchor="ctr"/>
          <a:lstStyle/>
          <a:p>
            <a:endParaRPr lang="en-US"/>
          </a:p>
        </p:txBody>
      </p:sp>
      <p:sp>
        <p:nvSpPr>
          <p:cNvPr id="9" name="Rounded Rectangle 8"/>
          <p:cNvSpPr/>
          <p:nvPr/>
        </p:nvSpPr>
        <p:spPr>
          <a:xfrm>
            <a:off x="1981200" y="4876800"/>
            <a:ext cx="4572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shell process (</a:t>
            </a:r>
            <a:r>
              <a:rPr lang="en-US" dirty="0" err="1" smtClean="0"/>
              <a:t>tcsh</a:t>
            </a:r>
            <a:r>
              <a:rPr lang="en-US" dirty="0" smtClean="0"/>
              <a:t>) creates new processes via system calls</a:t>
            </a:r>
          </a:p>
          <a:p>
            <a:pPr algn="ctr"/>
            <a:endParaRPr lang="en-US" dirty="0"/>
          </a:p>
          <a:p>
            <a:pPr algn="ctr"/>
            <a:r>
              <a:rPr lang="en-US" dirty="0" smtClean="0"/>
              <a:t>One process creating new processes is typical of most all operating systems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p:txBody>
          <a:bodyPr>
            <a:normAutofit/>
          </a:bodyPr>
          <a:lstStyle/>
          <a:p>
            <a:pPr eaLnBrk="1" hangingPunct="1">
              <a:defRPr/>
            </a:pPr>
            <a:r>
              <a:rPr lang="en-US" smtClean="0">
                <a:latin typeface="Courier New" charset="0"/>
              </a:rPr>
              <a:t>fork</a:t>
            </a:r>
            <a:r>
              <a:rPr lang="en-US" smtClean="0"/>
              <a:t>: Creating new processes</a:t>
            </a:r>
          </a:p>
        </p:txBody>
      </p:sp>
      <p:sp>
        <p:nvSpPr>
          <p:cNvPr id="998403" name="Rectangle 3"/>
          <p:cNvSpPr>
            <a:spLocks noGrp="1" noChangeArrowheads="1"/>
          </p:cNvSpPr>
          <p:nvPr>
            <p:ph idx="1"/>
          </p:nvPr>
        </p:nvSpPr>
        <p:spPr/>
        <p:txBody>
          <a:bodyPr>
            <a:normAutofit/>
          </a:bodyPr>
          <a:lstStyle/>
          <a:p>
            <a:pPr eaLnBrk="1" hangingPunct="1">
              <a:buFont typeface="Wingdings" charset="2"/>
              <a:buNone/>
              <a:defRPr/>
            </a:pPr>
            <a:r>
              <a:rPr lang="en-US" dirty="0" err="1" smtClean="0">
                <a:effectLst>
                  <a:outerShdw blurRad="38100" dist="38100" dir="2700000" algn="tl">
                    <a:srgbClr val="C0C0C0"/>
                  </a:outerShdw>
                </a:effectLst>
                <a:latin typeface="Courier New" charset="0"/>
              </a:rPr>
              <a:t>int</a:t>
            </a:r>
            <a:r>
              <a:rPr lang="en-US" dirty="0" smtClean="0">
                <a:effectLst>
                  <a:outerShdw blurRad="38100" dist="38100" dir="2700000" algn="tl">
                    <a:srgbClr val="C0C0C0"/>
                  </a:outerShdw>
                </a:effectLst>
                <a:latin typeface="Courier New" charset="0"/>
              </a:rPr>
              <a:t> fork(void)</a:t>
            </a:r>
            <a:endParaRPr lang="en-US" dirty="0" smtClean="0">
              <a:effectLst>
                <a:outerShdw blurRad="38100" dist="38100" dir="2700000" algn="tl">
                  <a:srgbClr val="C0C0C0"/>
                </a:outerShdw>
              </a:effectLst>
            </a:endParaRPr>
          </a:p>
          <a:p>
            <a:pPr lvl="1" eaLnBrk="1" hangingPunct="1">
              <a:defRPr/>
            </a:pPr>
            <a:r>
              <a:rPr lang="en-US" dirty="0" smtClean="0"/>
              <a:t>creates a new process (child process) that is identical to the calling process (parent process)</a:t>
            </a:r>
          </a:p>
          <a:p>
            <a:pPr lvl="1" eaLnBrk="1" hangingPunct="1">
              <a:defRPr/>
            </a:pPr>
            <a:r>
              <a:rPr lang="en-US" dirty="0" smtClean="0"/>
              <a:t>returns 0 (zero) to the child process</a:t>
            </a:r>
          </a:p>
          <a:p>
            <a:pPr lvl="1" eaLnBrk="1" hangingPunct="1">
              <a:defRPr/>
            </a:pPr>
            <a:r>
              <a:rPr lang="en-US" dirty="0" smtClean="0"/>
              <a:t>returns child’s </a:t>
            </a:r>
            <a:r>
              <a:rPr lang="en-US" dirty="0" err="1" smtClean="0">
                <a:latin typeface="Courier New" charset="0"/>
              </a:rPr>
              <a:t>pid</a:t>
            </a:r>
            <a:r>
              <a:rPr lang="en-US" dirty="0" smtClean="0"/>
              <a:t> to the parent process </a:t>
            </a:r>
          </a:p>
        </p:txBody>
      </p:sp>
      <p:sp>
        <p:nvSpPr>
          <p:cNvPr id="36868" name="Text Box 4"/>
          <p:cNvSpPr txBox="1">
            <a:spLocks noChangeArrowheads="1"/>
          </p:cNvSpPr>
          <p:nvPr/>
        </p:nvSpPr>
        <p:spPr bwMode="auto">
          <a:xfrm>
            <a:off x="946150" y="4711700"/>
            <a:ext cx="4714875" cy="1468438"/>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if (fork() == 0) {</a:t>
            </a:r>
          </a:p>
          <a:p>
            <a:pPr algn="l">
              <a:lnSpc>
                <a:spcPct val="100000"/>
              </a:lnSpc>
            </a:pPr>
            <a:r>
              <a:rPr lang="en-US">
                <a:latin typeface="Courier New" charset="0"/>
              </a:rPr>
              <a:t>   printf("hello from child\n");</a:t>
            </a:r>
          </a:p>
          <a:p>
            <a:pPr algn="l">
              <a:lnSpc>
                <a:spcPct val="100000"/>
              </a:lnSpc>
            </a:pPr>
            <a:r>
              <a:rPr lang="en-US">
                <a:latin typeface="Courier New" charset="0"/>
              </a:rPr>
              <a:t>} else { </a:t>
            </a:r>
          </a:p>
          <a:p>
            <a:pPr algn="l">
              <a:lnSpc>
                <a:spcPct val="100000"/>
              </a:lnSpc>
            </a:pPr>
            <a:r>
              <a:rPr lang="en-US">
                <a:latin typeface="Courier New" charset="0"/>
              </a:rPr>
              <a:t>   printf("hello from parent\n");</a:t>
            </a:r>
          </a:p>
          <a:p>
            <a:pPr algn="l">
              <a:lnSpc>
                <a:spcPct val="100000"/>
              </a:lnSpc>
            </a:pPr>
            <a:r>
              <a:rPr lang="en-US">
                <a:latin typeface="Courier New" charset="0"/>
              </a:rPr>
              <a:t>}</a:t>
            </a:r>
          </a:p>
        </p:txBody>
      </p:sp>
      <p:sp>
        <p:nvSpPr>
          <p:cNvPr id="36869" name="Text Box 5"/>
          <p:cNvSpPr txBox="1">
            <a:spLocks noChangeArrowheads="1"/>
          </p:cNvSpPr>
          <p:nvPr/>
        </p:nvSpPr>
        <p:spPr bwMode="auto">
          <a:xfrm>
            <a:off x="6172200" y="5057775"/>
            <a:ext cx="2622550" cy="1190625"/>
          </a:xfrm>
          <a:prstGeom prst="rect">
            <a:avLst/>
          </a:prstGeom>
          <a:noFill/>
          <a:ln w="25400">
            <a:noFill/>
            <a:miter lim="800000"/>
            <a:headEnd/>
            <a:tailEnd/>
          </a:ln>
        </p:spPr>
        <p:txBody>
          <a:bodyPr wrap="none">
            <a:spAutoFit/>
          </a:bodyPr>
          <a:lstStyle/>
          <a:p>
            <a:pPr algn="l">
              <a:lnSpc>
                <a:spcPct val="100000"/>
              </a:lnSpc>
            </a:pPr>
            <a:r>
              <a:rPr lang="en-US"/>
              <a:t>Fork is interesting</a:t>
            </a:r>
          </a:p>
          <a:p>
            <a:pPr algn="l">
              <a:lnSpc>
                <a:spcPct val="100000"/>
              </a:lnSpc>
            </a:pPr>
            <a:r>
              <a:rPr lang="en-US"/>
              <a:t>(and often confusing)</a:t>
            </a:r>
          </a:p>
          <a:p>
            <a:pPr algn="l">
              <a:lnSpc>
                <a:spcPct val="100000"/>
              </a:lnSpc>
            </a:pPr>
            <a:r>
              <a:rPr lang="en-US"/>
              <a:t>because it is called</a:t>
            </a:r>
          </a:p>
          <a:p>
            <a:pPr algn="l">
              <a:lnSpc>
                <a:spcPct val="100000"/>
              </a:lnSpc>
            </a:pPr>
            <a:r>
              <a:rPr lang="en-US" i="1"/>
              <a:t>once </a:t>
            </a:r>
            <a:r>
              <a:rPr lang="en-US"/>
              <a:t>but returns </a:t>
            </a:r>
            <a:r>
              <a:rPr lang="en-US" i="1"/>
              <a:t>twice</a:t>
            </a:r>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normAutofit/>
          </a:bodyPr>
          <a:lstStyle/>
          <a:p>
            <a:pPr eaLnBrk="1" hangingPunct="1">
              <a:defRPr/>
            </a:pPr>
            <a:r>
              <a:rPr lang="en-US" smtClean="0"/>
              <a:t>Fork Example #1</a:t>
            </a:r>
          </a:p>
        </p:txBody>
      </p:sp>
      <p:sp>
        <p:nvSpPr>
          <p:cNvPr id="999428" name="Rectangle 4"/>
          <p:cNvSpPr>
            <a:spLocks noGrp="1" noChangeArrowheads="1"/>
          </p:cNvSpPr>
          <p:nvPr>
            <p:ph idx="1"/>
          </p:nvPr>
        </p:nvSpPr>
        <p:spPr>
          <a:xfrm>
            <a:off x="457200" y="1775191"/>
            <a:ext cx="8229600" cy="1730009"/>
          </a:xfrm>
        </p:spPr>
        <p:txBody>
          <a:bodyPr>
            <a:normAutofit fontScale="85000" lnSpcReduction="20000"/>
          </a:bodyPr>
          <a:lstStyle/>
          <a:p>
            <a:pPr lvl="1">
              <a:defRPr/>
            </a:pPr>
            <a:r>
              <a:rPr lang="en-US" dirty="0" smtClean="0"/>
              <a:t>Parent and child both run same code</a:t>
            </a:r>
          </a:p>
          <a:p>
            <a:pPr lvl="1">
              <a:defRPr/>
            </a:pPr>
            <a:r>
              <a:rPr lang="en-US" sz="2200" dirty="0" smtClean="0"/>
              <a:t>Distinguish parent from child by return value from </a:t>
            </a:r>
            <a:r>
              <a:rPr lang="en-US" sz="2200" dirty="0" smtClean="0">
                <a:latin typeface="Courier New" charset="0"/>
              </a:rPr>
              <a:t>fork</a:t>
            </a:r>
          </a:p>
          <a:p>
            <a:pPr lvl="1" eaLnBrk="1" hangingPunct="1">
              <a:defRPr/>
            </a:pPr>
            <a:r>
              <a:rPr lang="en-US" dirty="0" smtClean="0"/>
              <a:t>Start with same state, but each has private copy</a:t>
            </a:r>
          </a:p>
          <a:p>
            <a:pPr lvl="1">
              <a:defRPr/>
            </a:pPr>
            <a:r>
              <a:rPr lang="en-US" sz="2200" dirty="0" smtClean="0"/>
              <a:t>Including shared output file descriptor</a:t>
            </a:r>
          </a:p>
          <a:p>
            <a:pPr lvl="1">
              <a:defRPr/>
            </a:pPr>
            <a:r>
              <a:rPr lang="en-US" sz="2200" dirty="0" smtClean="0"/>
              <a:t>Relative ordering of their print statements undefined</a:t>
            </a:r>
          </a:p>
        </p:txBody>
      </p:sp>
      <p:sp>
        <p:nvSpPr>
          <p:cNvPr id="37891" name="Text Box 3"/>
          <p:cNvSpPr txBox="1">
            <a:spLocks noChangeArrowheads="1"/>
          </p:cNvSpPr>
          <p:nvPr/>
        </p:nvSpPr>
        <p:spPr bwMode="auto">
          <a:xfrm>
            <a:off x="360362" y="3665538"/>
            <a:ext cx="8555038" cy="3116262"/>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void fork1()</a:t>
            </a:r>
          </a:p>
          <a:p>
            <a:pPr algn="l">
              <a:lnSpc>
                <a:spcPct val="100000"/>
              </a:lnSpc>
            </a:pPr>
            <a:r>
              <a:rPr lang="en-US">
                <a:latin typeface="Courier New" charset="0"/>
              </a:rPr>
              <a:t>{</a:t>
            </a:r>
          </a:p>
          <a:p>
            <a:pPr algn="l">
              <a:lnSpc>
                <a:spcPct val="100000"/>
              </a:lnSpc>
            </a:pPr>
            <a:r>
              <a:rPr lang="en-US">
                <a:latin typeface="Courier New" charset="0"/>
              </a:rPr>
              <a:t>    int x = 1;</a:t>
            </a:r>
          </a:p>
          <a:p>
            <a:pPr algn="l">
              <a:lnSpc>
                <a:spcPct val="100000"/>
              </a:lnSpc>
            </a:pPr>
            <a:r>
              <a:rPr lang="en-US">
                <a:latin typeface="Courier New" charset="0"/>
              </a:rPr>
              <a:t>    pid_t pid = fork();</a:t>
            </a:r>
          </a:p>
          <a:p>
            <a:pPr algn="l">
              <a:lnSpc>
                <a:spcPct val="100000"/>
              </a:lnSpc>
            </a:pPr>
            <a:r>
              <a:rPr lang="en-US">
                <a:latin typeface="Courier New" charset="0"/>
              </a:rPr>
              <a:t>    if (pid == 0) {</a:t>
            </a:r>
          </a:p>
          <a:p>
            <a:pPr algn="l">
              <a:lnSpc>
                <a:spcPct val="100000"/>
              </a:lnSpc>
            </a:pPr>
            <a:r>
              <a:rPr lang="en-US">
                <a:latin typeface="Courier New" charset="0"/>
              </a:rPr>
              <a:t>	printf("Child has x = %d\n", ++x);</a:t>
            </a:r>
          </a:p>
          <a:p>
            <a:pPr algn="l">
              <a:lnSpc>
                <a:spcPct val="100000"/>
              </a:lnSpc>
            </a:pPr>
            <a:r>
              <a:rPr lang="en-US">
                <a:latin typeface="Courier New" charset="0"/>
              </a:rPr>
              <a:t>    } else {</a:t>
            </a:r>
          </a:p>
          <a:p>
            <a:pPr algn="l">
              <a:lnSpc>
                <a:spcPct val="100000"/>
              </a:lnSpc>
            </a:pPr>
            <a:r>
              <a:rPr lang="en-US">
                <a:latin typeface="Courier New" charset="0"/>
              </a:rPr>
              <a:t>	printf("Parent has x = %d\n", --x);</a:t>
            </a:r>
          </a:p>
          <a:p>
            <a:pPr algn="l">
              <a:lnSpc>
                <a:spcPct val="100000"/>
              </a:lnSpc>
            </a:pPr>
            <a:r>
              <a:rPr lang="en-US">
                <a:latin typeface="Courier New" charset="0"/>
              </a:rPr>
              <a:t>    }</a:t>
            </a:r>
          </a:p>
          <a:p>
            <a:pPr algn="l">
              <a:lnSpc>
                <a:spcPct val="100000"/>
              </a:lnSpc>
            </a:pPr>
            <a:r>
              <a:rPr lang="en-US">
                <a:latin typeface="Courier New" charset="0"/>
              </a:rPr>
              <a:t>    printf("Bye from process %d with x = %d\n", getpid(), x);</a:t>
            </a:r>
          </a:p>
          <a:p>
            <a:pPr algn="l">
              <a:lnSpc>
                <a:spcPct val="100000"/>
              </a:lnSpc>
            </a:pPr>
            <a:r>
              <a:rPr lang="en-US">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normAutofit/>
          </a:bodyPr>
          <a:lstStyle/>
          <a:p>
            <a:pPr eaLnBrk="1" hangingPunct="1">
              <a:defRPr/>
            </a:pPr>
            <a:r>
              <a:rPr lang="en-US" smtClean="0"/>
              <a:t>Fork Example #2</a:t>
            </a:r>
          </a:p>
        </p:txBody>
      </p:sp>
      <p:sp>
        <p:nvSpPr>
          <p:cNvPr id="1000452" name="Rectangle 4"/>
          <p:cNvSpPr>
            <a:spLocks noGrp="1" noChangeArrowheads="1"/>
          </p:cNvSpPr>
          <p:nvPr>
            <p:ph idx="1"/>
          </p:nvPr>
        </p:nvSpPr>
        <p:spPr/>
        <p:txBody>
          <a:bodyPr/>
          <a:lstStyle/>
          <a:p>
            <a:pPr eaLnBrk="1" hangingPunct="1">
              <a:buFont typeface="Wingdings" charset="2"/>
              <a:buNone/>
              <a:defRPr/>
            </a:pPr>
            <a:r>
              <a:rPr lang="en-US" dirty="0" smtClean="0">
                <a:effectLst>
                  <a:outerShdw blurRad="38100" dist="38100" dir="2700000" algn="tl">
                    <a:srgbClr val="C0C0C0"/>
                  </a:outerShdw>
                </a:effectLst>
              </a:rPr>
              <a:t>Key Points</a:t>
            </a:r>
          </a:p>
          <a:p>
            <a:pPr lvl="1" eaLnBrk="1" hangingPunct="1">
              <a:defRPr/>
            </a:pPr>
            <a:r>
              <a:rPr lang="en-US" dirty="0" smtClean="0"/>
              <a:t>Both parent and child can continue forking</a:t>
            </a:r>
          </a:p>
        </p:txBody>
      </p:sp>
      <p:sp>
        <p:nvSpPr>
          <p:cNvPr id="38915" name="Text Box 3"/>
          <p:cNvSpPr txBox="1">
            <a:spLocks noChangeArrowheads="1"/>
          </p:cNvSpPr>
          <p:nvPr/>
        </p:nvSpPr>
        <p:spPr bwMode="auto">
          <a:xfrm>
            <a:off x="609600" y="3276600"/>
            <a:ext cx="3343275" cy="2292350"/>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void fork2()</a:t>
            </a:r>
          </a:p>
          <a:p>
            <a:pPr algn="l">
              <a:lnSpc>
                <a:spcPct val="100000"/>
              </a:lnSpc>
            </a:pPr>
            <a:r>
              <a:rPr lang="en-US">
                <a:latin typeface="Courier New" charset="0"/>
              </a:rPr>
              <a:t>{</a:t>
            </a:r>
          </a:p>
          <a:p>
            <a:pPr algn="l">
              <a:lnSpc>
                <a:spcPct val="100000"/>
              </a:lnSpc>
            </a:pPr>
            <a:r>
              <a:rPr lang="en-US">
                <a:latin typeface="Courier New" charset="0"/>
              </a:rPr>
              <a:t>    printf("L0\n");</a:t>
            </a:r>
          </a:p>
          <a:p>
            <a:pPr algn="l">
              <a:lnSpc>
                <a:spcPct val="100000"/>
              </a:lnSpc>
            </a:pPr>
            <a:r>
              <a:rPr lang="en-US">
                <a:latin typeface="Courier New" charset="0"/>
              </a:rPr>
              <a:t>    fork();</a:t>
            </a:r>
          </a:p>
          <a:p>
            <a:pPr algn="l">
              <a:lnSpc>
                <a:spcPct val="100000"/>
              </a:lnSpc>
            </a:pPr>
            <a:r>
              <a:rPr lang="en-US">
                <a:latin typeface="Courier New" charset="0"/>
              </a:rPr>
              <a:t>    printf("L1\n");    </a:t>
            </a:r>
          </a:p>
          <a:p>
            <a:pPr algn="l">
              <a:lnSpc>
                <a:spcPct val="100000"/>
              </a:lnSpc>
            </a:pPr>
            <a:r>
              <a:rPr lang="en-US">
                <a:latin typeface="Courier New" charset="0"/>
              </a:rPr>
              <a:t>    fork();</a:t>
            </a:r>
          </a:p>
          <a:p>
            <a:pPr algn="l">
              <a:lnSpc>
                <a:spcPct val="100000"/>
              </a:lnSpc>
            </a:pPr>
            <a:r>
              <a:rPr lang="en-US">
                <a:latin typeface="Courier New" charset="0"/>
              </a:rPr>
              <a:t>    printf("Bye\n");</a:t>
            </a:r>
          </a:p>
          <a:p>
            <a:pPr algn="l">
              <a:lnSpc>
                <a:spcPct val="100000"/>
              </a:lnSpc>
            </a:pPr>
            <a:r>
              <a:rPr lang="en-US">
                <a:latin typeface="Courier New" charset="0"/>
              </a:rPr>
              <a:t>}</a:t>
            </a:r>
          </a:p>
        </p:txBody>
      </p:sp>
      <p:grpSp>
        <p:nvGrpSpPr>
          <p:cNvPr id="2" name="Group 5"/>
          <p:cNvGrpSpPr>
            <a:grpSpLocks/>
          </p:cNvGrpSpPr>
          <p:nvPr/>
        </p:nvGrpSpPr>
        <p:grpSpPr bwMode="auto">
          <a:xfrm>
            <a:off x="4876800" y="4953000"/>
            <a:ext cx="457200" cy="336550"/>
            <a:chOff x="3072" y="3120"/>
            <a:chExt cx="288" cy="212"/>
          </a:xfrm>
        </p:grpSpPr>
        <p:sp>
          <p:nvSpPr>
            <p:cNvPr id="38936" name="Line 6"/>
            <p:cNvSpPr>
              <a:spLocks noChangeShapeType="1"/>
            </p:cNvSpPr>
            <p:nvPr/>
          </p:nvSpPr>
          <p:spPr bwMode="auto">
            <a:xfrm>
              <a:off x="3120" y="3312"/>
              <a:ext cx="240" cy="0"/>
            </a:xfrm>
            <a:prstGeom prst="line">
              <a:avLst/>
            </a:prstGeom>
            <a:noFill/>
            <a:ln w="25400">
              <a:solidFill>
                <a:schemeClr val="tx1"/>
              </a:solidFill>
              <a:round/>
              <a:headEnd/>
              <a:tailEnd/>
            </a:ln>
          </p:spPr>
          <p:txBody>
            <a:bodyPr/>
            <a:lstStyle/>
            <a:p>
              <a:endParaRPr lang="en-US"/>
            </a:p>
          </p:txBody>
        </p:sp>
        <p:sp>
          <p:nvSpPr>
            <p:cNvPr id="38937" name="Text Box 7"/>
            <p:cNvSpPr txBox="1">
              <a:spLocks noChangeArrowheads="1"/>
            </p:cNvSpPr>
            <p:nvPr/>
          </p:nvSpPr>
          <p:spPr bwMode="auto">
            <a:xfrm>
              <a:off x="3072"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L0</a:t>
              </a:r>
            </a:p>
          </p:txBody>
        </p:sp>
      </p:grpSp>
      <p:grpSp>
        <p:nvGrpSpPr>
          <p:cNvPr id="3" name="Group 8"/>
          <p:cNvGrpSpPr>
            <a:grpSpLocks/>
          </p:cNvGrpSpPr>
          <p:nvPr/>
        </p:nvGrpSpPr>
        <p:grpSpPr bwMode="auto">
          <a:xfrm>
            <a:off x="5334000" y="4267200"/>
            <a:ext cx="533400" cy="1022350"/>
            <a:chOff x="3360" y="2688"/>
            <a:chExt cx="336" cy="644"/>
          </a:xfrm>
        </p:grpSpPr>
        <p:sp>
          <p:nvSpPr>
            <p:cNvPr id="38930" name="Line 9"/>
            <p:cNvSpPr>
              <a:spLocks noChangeShapeType="1"/>
            </p:cNvSpPr>
            <p:nvPr/>
          </p:nvSpPr>
          <p:spPr bwMode="auto">
            <a:xfrm flipV="1">
              <a:off x="3360" y="2880"/>
              <a:ext cx="0" cy="432"/>
            </a:xfrm>
            <a:prstGeom prst="line">
              <a:avLst/>
            </a:prstGeom>
            <a:noFill/>
            <a:ln w="25400">
              <a:solidFill>
                <a:schemeClr val="tx1"/>
              </a:solidFill>
              <a:round/>
              <a:headEnd/>
              <a:tailEnd type="triangle" w="med" len="med"/>
            </a:ln>
          </p:spPr>
          <p:txBody>
            <a:bodyPr/>
            <a:lstStyle/>
            <a:p>
              <a:endParaRPr lang="en-US"/>
            </a:p>
          </p:txBody>
        </p:sp>
        <p:grpSp>
          <p:nvGrpSpPr>
            <p:cNvPr id="4" name="Group 10"/>
            <p:cNvGrpSpPr>
              <a:grpSpLocks/>
            </p:cNvGrpSpPr>
            <p:nvPr/>
          </p:nvGrpSpPr>
          <p:grpSpPr bwMode="auto">
            <a:xfrm>
              <a:off x="3360" y="2688"/>
              <a:ext cx="336" cy="644"/>
              <a:chOff x="3360" y="2688"/>
              <a:chExt cx="336" cy="644"/>
            </a:xfrm>
          </p:grpSpPr>
          <p:sp>
            <p:nvSpPr>
              <p:cNvPr id="38932" name="Line 11"/>
              <p:cNvSpPr>
                <a:spLocks noChangeShapeType="1"/>
              </p:cNvSpPr>
              <p:nvPr/>
            </p:nvSpPr>
            <p:spPr bwMode="auto">
              <a:xfrm>
                <a:off x="3360" y="2880"/>
                <a:ext cx="336" cy="0"/>
              </a:xfrm>
              <a:prstGeom prst="line">
                <a:avLst/>
              </a:prstGeom>
              <a:noFill/>
              <a:ln w="25400">
                <a:solidFill>
                  <a:schemeClr val="tx1"/>
                </a:solidFill>
                <a:round/>
                <a:headEnd/>
                <a:tailEnd/>
              </a:ln>
            </p:spPr>
            <p:txBody>
              <a:bodyPr/>
              <a:lstStyle/>
              <a:p>
                <a:endParaRPr lang="en-US"/>
              </a:p>
            </p:txBody>
          </p:sp>
          <p:sp>
            <p:nvSpPr>
              <p:cNvPr id="38933" name="Text Box 12"/>
              <p:cNvSpPr txBox="1">
                <a:spLocks noChangeArrowheads="1"/>
              </p:cNvSpPr>
              <p:nvPr/>
            </p:nvSpPr>
            <p:spPr bwMode="auto">
              <a:xfrm>
                <a:off x="3360"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38934" name="Text Box 13"/>
              <p:cNvSpPr txBox="1">
                <a:spLocks noChangeArrowheads="1"/>
              </p:cNvSpPr>
              <p:nvPr/>
            </p:nvSpPr>
            <p:spPr bwMode="auto">
              <a:xfrm>
                <a:off x="3360" y="2688"/>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38935" name="Line 14"/>
              <p:cNvSpPr>
                <a:spLocks noChangeShapeType="1"/>
              </p:cNvSpPr>
              <p:nvPr/>
            </p:nvSpPr>
            <p:spPr bwMode="auto">
              <a:xfrm>
                <a:off x="3360" y="3312"/>
                <a:ext cx="336" cy="0"/>
              </a:xfrm>
              <a:prstGeom prst="line">
                <a:avLst/>
              </a:prstGeom>
              <a:noFill/>
              <a:ln w="25400">
                <a:solidFill>
                  <a:schemeClr val="tx1"/>
                </a:solidFill>
                <a:round/>
                <a:headEnd/>
                <a:tailEnd/>
              </a:ln>
            </p:spPr>
            <p:txBody>
              <a:bodyPr/>
              <a:lstStyle/>
              <a:p>
                <a:endParaRPr lang="en-US"/>
              </a:p>
            </p:txBody>
          </p:sp>
        </p:grpSp>
      </p:grpSp>
      <p:grpSp>
        <p:nvGrpSpPr>
          <p:cNvPr id="5" name="Group 15"/>
          <p:cNvGrpSpPr>
            <a:grpSpLocks/>
          </p:cNvGrpSpPr>
          <p:nvPr/>
        </p:nvGrpSpPr>
        <p:grpSpPr bwMode="auto">
          <a:xfrm>
            <a:off x="5867400" y="3962400"/>
            <a:ext cx="625475" cy="1327150"/>
            <a:chOff x="3696" y="2496"/>
            <a:chExt cx="394" cy="836"/>
          </a:xfrm>
        </p:grpSpPr>
        <p:sp>
          <p:nvSpPr>
            <p:cNvPr id="38920" name="Line 16"/>
            <p:cNvSpPr>
              <a:spLocks noChangeShapeType="1"/>
            </p:cNvSpPr>
            <p:nvPr/>
          </p:nvSpPr>
          <p:spPr bwMode="auto">
            <a:xfrm flipV="1">
              <a:off x="3696" y="3120"/>
              <a:ext cx="0" cy="192"/>
            </a:xfrm>
            <a:prstGeom prst="line">
              <a:avLst/>
            </a:prstGeom>
            <a:noFill/>
            <a:ln w="25400">
              <a:solidFill>
                <a:schemeClr val="tx1"/>
              </a:solidFill>
              <a:round/>
              <a:headEnd/>
              <a:tailEnd type="triangle" w="med" len="med"/>
            </a:ln>
          </p:spPr>
          <p:txBody>
            <a:bodyPr/>
            <a:lstStyle/>
            <a:p>
              <a:endParaRPr lang="en-US"/>
            </a:p>
          </p:txBody>
        </p:sp>
        <p:sp>
          <p:nvSpPr>
            <p:cNvPr id="38921" name="Line 17"/>
            <p:cNvSpPr>
              <a:spLocks noChangeShapeType="1"/>
            </p:cNvSpPr>
            <p:nvPr/>
          </p:nvSpPr>
          <p:spPr bwMode="auto">
            <a:xfrm flipV="1">
              <a:off x="3696" y="2688"/>
              <a:ext cx="0" cy="192"/>
            </a:xfrm>
            <a:prstGeom prst="line">
              <a:avLst/>
            </a:prstGeom>
            <a:noFill/>
            <a:ln w="25400">
              <a:solidFill>
                <a:schemeClr val="tx1"/>
              </a:solidFill>
              <a:round/>
              <a:headEnd/>
              <a:tailEnd type="triangle" w="med" len="med"/>
            </a:ln>
          </p:spPr>
          <p:txBody>
            <a:bodyPr/>
            <a:lstStyle/>
            <a:p>
              <a:endParaRPr lang="en-US"/>
            </a:p>
          </p:txBody>
        </p:sp>
        <p:sp>
          <p:nvSpPr>
            <p:cNvPr id="38922" name="Line 18"/>
            <p:cNvSpPr>
              <a:spLocks noChangeShapeType="1"/>
            </p:cNvSpPr>
            <p:nvPr/>
          </p:nvSpPr>
          <p:spPr bwMode="auto">
            <a:xfrm>
              <a:off x="3696" y="2688"/>
              <a:ext cx="384" cy="0"/>
            </a:xfrm>
            <a:prstGeom prst="line">
              <a:avLst/>
            </a:prstGeom>
            <a:noFill/>
            <a:ln w="25400">
              <a:solidFill>
                <a:schemeClr val="tx1"/>
              </a:solidFill>
              <a:round/>
              <a:headEnd/>
              <a:tailEnd/>
            </a:ln>
          </p:spPr>
          <p:txBody>
            <a:bodyPr/>
            <a:lstStyle/>
            <a:p>
              <a:endParaRPr lang="en-US"/>
            </a:p>
          </p:txBody>
        </p:sp>
        <p:sp>
          <p:nvSpPr>
            <p:cNvPr id="38923" name="Line 19"/>
            <p:cNvSpPr>
              <a:spLocks noChangeShapeType="1"/>
            </p:cNvSpPr>
            <p:nvPr/>
          </p:nvSpPr>
          <p:spPr bwMode="auto">
            <a:xfrm>
              <a:off x="3696" y="3120"/>
              <a:ext cx="384" cy="0"/>
            </a:xfrm>
            <a:prstGeom prst="line">
              <a:avLst/>
            </a:prstGeom>
            <a:noFill/>
            <a:ln w="25400">
              <a:solidFill>
                <a:schemeClr val="tx1"/>
              </a:solidFill>
              <a:round/>
              <a:headEnd/>
              <a:tailEnd/>
            </a:ln>
          </p:spPr>
          <p:txBody>
            <a:bodyPr/>
            <a:lstStyle/>
            <a:p>
              <a:endParaRPr lang="en-US"/>
            </a:p>
          </p:txBody>
        </p:sp>
        <p:sp>
          <p:nvSpPr>
            <p:cNvPr id="38924" name="Text Box 20"/>
            <p:cNvSpPr txBox="1">
              <a:spLocks noChangeArrowheads="1"/>
            </p:cNvSpPr>
            <p:nvPr/>
          </p:nvSpPr>
          <p:spPr bwMode="auto">
            <a:xfrm>
              <a:off x="3744" y="3120"/>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8925" name="Text Box 21"/>
            <p:cNvSpPr txBox="1">
              <a:spLocks noChangeArrowheads="1"/>
            </p:cNvSpPr>
            <p:nvPr/>
          </p:nvSpPr>
          <p:spPr bwMode="auto">
            <a:xfrm>
              <a:off x="3744" y="292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8926" name="Text Box 22"/>
            <p:cNvSpPr txBox="1">
              <a:spLocks noChangeArrowheads="1"/>
            </p:cNvSpPr>
            <p:nvPr/>
          </p:nvSpPr>
          <p:spPr bwMode="auto">
            <a:xfrm>
              <a:off x="3744" y="268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8927" name="Text Box 23"/>
            <p:cNvSpPr txBox="1">
              <a:spLocks noChangeArrowheads="1"/>
            </p:cNvSpPr>
            <p:nvPr/>
          </p:nvSpPr>
          <p:spPr bwMode="auto">
            <a:xfrm>
              <a:off x="3744" y="249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8928" name="Line 24"/>
            <p:cNvSpPr>
              <a:spLocks noChangeShapeType="1"/>
            </p:cNvSpPr>
            <p:nvPr/>
          </p:nvSpPr>
          <p:spPr bwMode="auto">
            <a:xfrm>
              <a:off x="3696" y="3312"/>
              <a:ext cx="384" cy="0"/>
            </a:xfrm>
            <a:prstGeom prst="line">
              <a:avLst/>
            </a:prstGeom>
            <a:noFill/>
            <a:ln w="25400">
              <a:solidFill>
                <a:schemeClr val="tx1"/>
              </a:solidFill>
              <a:round/>
              <a:headEnd/>
              <a:tailEnd/>
            </a:ln>
          </p:spPr>
          <p:txBody>
            <a:bodyPr/>
            <a:lstStyle/>
            <a:p>
              <a:endParaRPr lang="en-US"/>
            </a:p>
          </p:txBody>
        </p:sp>
        <p:sp>
          <p:nvSpPr>
            <p:cNvPr id="38929" name="Line 25"/>
            <p:cNvSpPr>
              <a:spLocks noChangeShapeType="1"/>
            </p:cNvSpPr>
            <p:nvPr/>
          </p:nvSpPr>
          <p:spPr bwMode="auto">
            <a:xfrm>
              <a:off x="3696" y="2880"/>
              <a:ext cx="336" cy="0"/>
            </a:xfrm>
            <a:prstGeom prst="line">
              <a:avLst/>
            </a:prstGeom>
            <a:noFill/>
            <a:ln w="25400">
              <a:solidFill>
                <a:schemeClr val="tx1"/>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normAutofit/>
          </a:bodyPr>
          <a:lstStyle/>
          <a:p>
            <a:pPr eaLnBrk="1" hangingPunct="1">
              <a:defRPr/>
            </a:pPr>
            <a:r>
              <a:rPr lang="en-US" smtClean="0"/>
              <a:t>Fork Example #3</a:t>
            </a:r>
          </a:p>
        </p:txBody>
      </p:sp>
      <p:sp>
        <p:nvSpPr>
          <p:cNvPr id="39939" name="Text Box 3"/>
          <p:cNvSpPr txBox="1">
            <a:spLocks noChangeArrowheads="1"/>
          </p:cNvSpPr>
          <p:nvPr/>
        </p:nvSpPr>
        <p:spPr bwMode="auto">
          <a:xfrm>
            <a:off x="1152525" y="2743200"/>
            <a:ext cx="3343275" cy="2841625"/>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dirty="0">
                <a:latin typeface="Courier New" charset="0"/>
              </a:rPr>
              <a:t>void fork3()</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printf</a:t>
            </a:r>
            <a:r>
              <a:rPr lang="en-US" dirty="0">
                <a:latin typeface="Courier New" charset="0"/>
              </a:rPr>
              <a:t>("L0\n");</a:t>
            </a:r>
          </a:p>
          <a:p>
            <a:pPr algn="l">
              <a:lnSpc>
                <a:spcPct val="100000"/>
              </a:lnSpc>
            </a:pPr>
            <a:r>
              <a:rPr lang="en-US" dirty="0">
                <a:latin typeface="Courier New" charset="0"/>
              </a:rPr>
              <a:t>    fork();</a:t>
            </a:r>
          </a:p>
          <a:p>
            <a:pPr algn="l">
              <a:lnSpc>
                <a:spcPct val="100000"/>
              </a:lnSpc>
            </a:pPr>
            <a:r>
              <a:rPr lang="en-US" dirty="0">
                <a:latin typeface="Courier New" charset="0"/>
              </a:rPr>
              <a:t>    </a:t>
            </a:r>
            <a:r>
              <a:rPr lang="en-US" dirty="0" err="1">
                <a:latin typeface="Courier New" charset="0"/>
              </a:rPr>
              <a:t>printf</a:t>
            </a:r>
            <a:r>
              <a:rPr lang="en-US" dirty="0">
                <a:latin typeface="Courier New" charset="0"/>
              </a:rPr>
              <a:t>("L1\n");    </a:t>
            </a:r>
          </a:p>
          <a:p>
            <a:pPr algn="l">
              <a:lnSpc>
                <a:spcPct val="100000"/>
              </a:lnSpc>
            </a:pPr>
            <a:r>
              <a:rPr lang="en-US" dirty="0">
                <a:latin typeface="Courier New" charset="0"/>
              </a:rPr>
              <a:t>    fork();</a:t>
            </a:r>
          </a:p>
          <a:p>
            <a:pPr algn="l">
              <a:lnSpc>
                <a:spcPct val="100000"/>
              </a:lnSpc>
            </a:pPr>
            <a:r>
              <a:rPr lang="en-US" dirty="0">
                <a:latin typeface="Courier New" charset="0"/>
              </a:rPr>
              <a:t>    </a:t>
            </a:r>
            <a:r>
              <a:rPr lang="en-US" dirty="0" err="1">
                <a:latin typeface="Courier New" charset="0"/>
              </a:rPr>
              <a:t>printf</a:t>
            </a:r>
            <a:r>
              <a:rPr lang="en-US" dirty="0">
                <a:latin typeface="Courier New" charset="0"/>
              </a:rPr>
              <a:t>("L2\n");    </a:t>
            </a:r>
          </a:p>
          <a:p>
            <a:pPr algn="l">
              <a:lnSpc>
                <a:spcPct val="100000"/>
              </a:lnSpc>
            </a:pPr>
            <a:r>
              <a:rPr lang="en-US" dirty="0">
                <a:latin typeface="Courier New" charset="0"/>
              </a:rPr>
              <a:t>    fork();</a:t>
            </a:r>
          </a:p>
          <a:p>
            <a:pPr algn="l">
              <a:lnSpc>
                <a:spcPct val="100000"/>
              </a:lnSpc>
            </a:pPr>
            <a:r>
              <a:rPr lang="en-US" dirty="0">
                <a:latin typeface="Courier New" charset="0"/>
              </a:rPr>
              <a:t>    </a:t>
            </a:r>
            <a:r>
              <a:rPr lang="en-US" dirty="0" err="1">
                <a:latin typeface="Courier New" charset="0"/>
              </a:rPr>
              <a:t>printf</a:t>
            </a:r>
            <a:r>
              <a:rPr lang="en-US" dirty="0">
                <a:latin typeface="Courier New" charset="0"/>
              </a:rPr>
              <a:t>("Bye\n");</a:t>
            </a:r>
          </a:p>
          <a:p>
            <a:pPr algn="l">
              <a:lnSpc>
                <a:spcPct val="100000"/>
              </a:lnSpc>
            </a:pPr>
            <a:r>
              <a:rPr lang="en-US" dirty="0">
                <a:latin typeface="Courier New" charset="0"/>
              </a:rPr>
              <a:t>}</a:t>
            </a:r>
          </a:p>
        </p:txBody>
      </p:sp>
      <p:grpSp>
        <p:nvGrpSpPr>
          <p:cNvPr id="2" name="Group 5"/>
          <p:cNvGrpSpPr>
            <a:grpSpLocks/>
          </p:cNvGrpSpPr>
          <p:nvPr/>
        </p:nvGrpSpPr>
        <p:grpSpPr bwMode="auto">
          <a:xfrm>
            <a:off x="5638800" y="2886075"/>
            <a:ext cx="2073275" cy="2622550"/>
            <a:chOff x="3552" y="1680"/>
            <a:chExt cx="1306" cy="1652"/>
          </a:xfrm>
        </p:grpSpPr>
        <p:sp>
          <p:nvSpPr>
            <p:cNvPr id="39942" name="Line 6"/>
            <p:cNvSpPr>
              <a:spLocks noChangeShapeType="1"/>
            </p:cNvSpPr>
            <p:nvPr/>
          </p:nvSpPr>
          <p:spPr bwMode="auto">
            <a:xfrm flipV="1">
              <a:off x="4128" y="2880"/>
              <a:ext cx="0" cy="432"/>
            </a:xfrm>
            <a:prstGeom prst="line">
              <a:avLst/>
            </a:prstGeom>
            <a:noFill/>
            <a:ln w="25400">
              <a:solidFill>
                <a:schemeClr val="tx1"/>
              </a:solidFill>
              <a:round/>
              <a:headEnd/>
              <a:tailEnd type="triangle" w="med" len="med"/>
            </a:ln>
          </p:spPr>
          <p:txBody>
            <a:bodyPr/>
            <a:lstStyle/>
            <a:p>
              <a:endParaRPr lang="en-US"/>
            </a:p>
          </p:txBody>
        </p:sp>
        <p:sp>
          <p:nvSpPr>
            <p:cNvPr id="39943" name="Line 7"/>
            <p:cNvSpPr>
              <a:spLocks noChangeShapeType="1"/>
            </p:cNvSpPr>
            <p:nvPr/>
          </p:nvSpPr>
          <p:spPr bwMode="auto">
            <a:xfrm>
              <a:off x="3552" y="3312"/>
              <a:ext cx="1296" cy="0"/>
            </a:xfrm>
            <a:prstGeom prst="line">
              <a:avLst/>
            </a:prstGeom>
            <a:noFill/>
            <a:ln w="25400">
              <a:solidFill>
                <a:schemeClr val="tx1"/>
              </a:solidFill>
              <a:round/>
              <a:headEnd/>
              <a:tailEnd/>
            </a:ln>
          </p:spPr>
          <p:txBody>
            <a:bodyPr/>
            <a:lstStyle/>
            <a:p>
              <a:endParaRPr lang="en-US"/>
            </a:p>
          </p:txBody>
        </p:sp>
        <p:sp>
          <p:nvSpPr>
            <p:cNvPr id="39944" name="Text Box 8"/>
            <p:cNvSpPr txBox="1">
              <a:spLocks noChangeArrowheads="1"/>
            </p:cNvSpPr>
            <p:nvPr/>
          </p:nvSpPr>
          <p:spPr bwMode="auto">
            <a:xfrm>
              <a:off x="3840"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39945" name="Line 9"/>
            <p:cNvSpPr>
              <a:spLocks noChangeShapeType="1"/>
            </p:cNvSpPr>
            <p:nvPr/>
          </p:nvSpPr>
          <p:spPr bwMode="auto">
            <a:xfrm>
              <a:off x="4128" y="2880"/>
              <a:ext cx="720" cy="0"/>
            </a:xfrm>
            <a:prstGeom prst="line">
              <a:avLst/>
            </a:prstGeom>
            <a:noFill/>
            <a:ln w="25400">
              <a:solidFill>
                <a:schemeClr val="tx1"/>
              </a:solidFill>
              <a:round/>
              <a:headEnd/>
              <a:tailEnd/>
            </a:ln>
          </p:spPr>
          <p:txBody>
            <a:bodyPr/>
            <a:lstStyle/>
            <a:p>
              <a:endParaRPr lang="en-US"/>
            </a:p>
          </p:txBody>
        </p:sp>
        <p:sp>
          <p:nvSpPr>
            <p:cNvPr id="39946" name="Text Box 10"/>
            <p:cNvSpPr txBox="1">
              <a:spLocks noChangeArrowheads="1"/>
            </p:cNvSpPr>
            <p:nvPr/>
          </p:nvSpPr>
          <p:spPr bwMode="auto">
            <a:xfrm>
              <a:off x="4128"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39947" name="Text Box 11"/>
            <p:cNvSpPr txBox="1">
              <a:spLocks noChangeArrowheads="1"/>
            </p:cNvSpPr>
            <p:nvPr/>
          </p:nvSpPr>
          <p:spPr bwMode="auto">
            <a:xfrm>
              <a:off x="4128" y="2688"/>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39948" name="Line 12"/>
            <p:cNvSpPr>
              <a:spLocks noChangeShapeType="1"/>
            </p:cNvSpPr>
            <p:nvPr/>
          </p:nvSpPr>
          <p:spPr bwMode="auto">
            <a:xfrm flipV="1">
              <a:off x="4464" y="3120"/>
              <a:ext cx="0" cy="192"/>
            </a:xfrm>
            <a:prstGeom prst="line">
              <a:avLst/>
            </a:prstGeom>
            <a:noFill/>
            <a:ln w="25400">
              <a:solidFill>
                <a:schemeClr val="tx1"/>
              </a:solidFill>
              <a:round/>
              <a:headEnd/>
              <a:tailEnd type="triangle" w="med" len="med"/>
            </a:ln>
          </p:spPr>
          <p:txBody>
            <a:bodyPr/>
            <a:lstStyle/>
            <a:p>
              <a:endParaRPr lang="en-US"/>
            </a:p>
          </p:txBody>
        </p:sp>
        <p:sp>
          <p:nvSpPr>
            <p:cNvPr id="39949" name="Line 13"/>
            <p:cNvSpPr>
              <a:spLocks noChangeShapeType="1"/>
            </p:cNvSpPr>
            <p:nvPr/>
          </p:nvSpPr>
          <p:spPr bwMode="auto">
            <a:xfrm flipV="1">
              <a:off x="4464" y="2688"/>
              <a:ext cx="0" cy="192"/>
            </a:xfrm>
            <a:prstGeom prst="line">
              <a:avLst/>
            </a:prstGeom>
            <a:noFill/>
            <a:ln w="25400">
              <a:solidFill>
                <a:schemeClr val="tx1"/>
              </a:solidFill>
              <a:round/>
              <a:headEnd/>
              <a:tailEnd type="triangle" w="med" len="med"/>
            </a:ln>
          </p:spPr>
          <p:txBody>
            <a:bodyPr/>
            <a:lstStyle/>
            <a:p>
              <a:endParaRPr lang="en-US"/>
            </a:p>
          </p:txBody>
        </p:sp>
        <p:sp>
          <p:nvSpPr>
            <p:cNvPr id="39950" name="Line 14"/>
            <p:cNvSpPr>
              <a:spLocks noChangeShapeType="1"/>
            </p:cNvSpPr>
            <p:nvPr/>
          </p:nvSpPr>
          <p:spPr bwMode="auto">
            <a:xfrm>
              <a:off x="4464" y="2688"/>
              <a:ext cx="384" cy="0"/>
            </a:xfrm>
            <a:prstGeom prst="line">
              <a:avLst/>
            </a:prstGeom>
            <a:noFill/>
            <a:ln w="25400">
              <a:solidFill>
                <a:schemeClr val="tx1"/>
              </a:solidFill>
              <a:round/>
              <a:headEnd/>
              <a:tailEnd/>
            </a:ln>
          </p:spPr>
          <p:txBody>
            <a:bodyPr/>
            <a:lstStyle/>
            <a:p>
              <a:endParaRPr lang="en-US"/>
            </a:p>
          </p:txBody>
        </p:sp>
        <p:sp>
          <p:nvSpPr>
            <p:cNvPr id="39951" name="Line 15"/>
            <p:cNvSpPr>
              <a:spLocks noChangeShapeType="1"/>
            </p:cNvSpPr>
            <p:nvPr/>
          </p:nvSpPr>
          <p:spPr bwMode="auto">
            <a:xfrm>
              <a:off x="4464" y="3120"/>
              <a:ext cx="384" cy="0"/>
            </a:xfrm>
            <a:prstGeom prst="line">
              <a:avLst/>
            </a:prstGeom>
            <a:noFill/>
            <a:ln w="25400">
              <a:solidFill>
                <a:schemeClr val="tx1"/>
              </a:solidFill>
              <a:round/>
              <a:headEnd/>
              <a:tailEnd/>
            </a:ln>
          </p:spPr>
          <p:txBody>
            <a:bodyPr/>
            <a:lstStyle/>
            <a:p>
              <a:endParaRPr lang="en-US"/>
            </a:p>
          </p:txBody>
        </p:sp>
        <p:sp>
          <p:nvSpPr>
            <p:cNvPr id="39952" name="Text Box 16"/>
            <p:cNvSpPr txBox="1">
              <a:spLocks noChangeArrowheads="1"/>
            </p:cNvSpPr>
            <p:nvPr/>
          </p:nvSpPr>
          <p:spPr bwMode="auto">
            <a:xfrm>
              <a:off x="4512" y="3120"/>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53" name="Text Box 17"/>
            <p:cNvSpPr txBox="1">
              <a:spLocks noChangeArrowheads="1"/>
            </p:cNvSpPr>
            <p:nvPr/>
          </p:nvSpPr>
          <p:spPr bwMode="auto">
            <a:xfrm>
              <a:off x="4512" y="292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54" name="Text Box 18"/>
            <p:cNvSpPr txBox="1">
              <a:spLocks noChangeArrowheads="1"/>
            </p:cNvSpPr>
            <p:nvPr/>
          </p:nvSpPr>
          <p:spPr bwMode="auto">
            <a:xfrm>
              <a:off x="4512" y="268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55" name="Text Box 19"/>
            <p:cNvSpPr txBox="1">
              <a:spLocks noChangeArrowheads="1"/>
            </p:cNvSpPr>
            <p:nvPr/>
          </p:nvSpPr>
          <p:spPr bwMode="auto">
            <a:xfrm>
              <a:off x="4512" y="249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56" name="Line 20"/>
            <p:cNvSpPr>
              <a:spLocks noChangeShapeType="1"/>
            </p:cNvSpPr>
            <p:nvPr/>
          </p:nvSpPr>
          <p:spPr bwMode="auto">
            <a:xfrm flipV="1">
              <a:off x="4128" y="2064"/>
              <a:ext cx="0" cy="432"/>
            </a:xfrm>
            <a:prstGeom prst="line">
              <a:avLst/>
            </a:prstGeom>
            <a:noFill/>
            <a:ln w="25400">
              <a:solidFill>
                <a:schemeClr val="tx1"/>
              </a:solidFill>
              <a:round/>
              <a:headEnd/>
              <a:tailEnd type="triangle" w="med" len="med"/>
            </a:ln>
          </p:spPr>
          <p:txBody>
            <a:bodyPr/>
            <a:lstStyle/>
            <a:p>
              <a:endParaRPr lang="en-US"/>
            </a:p>
          </p:txBody>
        </p:sp>
        <p:sp>
          <p:nvSpPr>
            <p:cNvPr id="39957" name="Line 21"/>
            <p:cNvSpPr>
              <a:spLocks noChangeShapeType="1"/>
            </p:cNvSpPr>
            <p:nvPr/>
          </p:nvSpPr>
          <p:spPr bwMode="auto">
            <a:xfrm>
              <a:off x="3840" y="2496"/>
              <a:ext cx="1008" cy="0"/>
            </a:xfrm>
            <a:prstGeom prst="line">
              <a:avLst/>
            </a:prstGeom>
            <a:noFill/>
            <a:ln w="25400">
              <a:solidFill>
                <a:schemeClr val="tx1"/>
              </a:solidFill>
              <a:round/>
              <a:headEnd/>
              <a:tailEnd/>
            </a:ln>
          </p:spPr>
          <p:txBody>
            <a:bodyPr/>
            <a:lstStyle/>
            <a:p>
              <a:endParaRPr lang="en-US"/>
            </a:p>
          </p:txBody>
        </p:sp>
        <p:sp>
          <p:nvSpPr>
            <p:cNvPr id="39958" name="Text Box 22"/>
            <p:cNvSpPr txBox="1">
              <a:spLocks noChangeArrowheads="1"/>
            </p:cNvSpPr>
            <p:nvPr/>
          </p:nvSpPr>
          <p:spPr bwMode="auto">
            <a:xfrm>
              <a:off x="3840" y="2304"/>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39959" name="Line 23"/>
            <p:cNvSpPr>
              <a:spLocks noChangeShapeType="1"/>
            </p:cNvSpPr>
            <p:nvPr/>
          </p:nvSpPr>
          <p:spPr bwMode="auto">
            <a:xfrm>
              <a:off x="4128" y="2064"/>
              <a:ext cx="720" cy="0"/>
            </a:xfrm>
            <a:prstGeom prst="line">
              <a:avLst/>
            </a:prstGeom>
            <a:noFill/>
            <a:ln w="25400">
              <a:solidFill>
                <a:schemeClr val="tx1"/>
              </a:solidFill>
              <a:round/>
              <a:headEnd/>
              <a:tailEnd/>
            </a:ln>
          </p:spPr>
          <p:txBody>
            <a:bodyPr/>
            <a:lstStyle/>
            <a:p>
              <a:endParaRPr lang="en-US"/>
            </a:p>
          </p:txBody>
        </p:sp>
        <p:sp>
          <p:nvSpPr>
            <p:cNvPr id="39960" name="Text Box 24"/>
            <p:cNvSpPr txBox="1">
              <a:spLocks noChangeArrowheads="1"/>
            </p:cNvSpPr>
            <p:nvPr/>
          </p:nvSpPr>
          <p:spPr bwMode="auto">
            <a:xfrm>
              <a:off x="4128" y="2304"/>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39961" name="Text Box 25"/>
            <p:cNvSpPr txBox="1">
              <a:spLocks noChangeArrowheads="1"/>
            </p:cNvSpPr>
            <p:nvPr/>
          </p:nvSpPr>
          <p:spPr bwMode="auto">
            <a:xfrm>
              <a:off x="4128" y="1872"/>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39962" name="Line 26"/>
            <p:cNvSpPr>
              <a:spLocks noChangeShapeType="1"/>
            </p:cNvSpPr>
            <p:nvPr/>
          </p:nvSpPr>
          <p:spPr bwMode="auto">
            <a:xfrm flipV="1">
              <a:off x="4464" y="2304"/>
              <a:ext cx="0" cy="192"/>
            </a:xfrm>
            <a:prstGeom prst="line">
              <a:avLst/>
            </a:prstGeom>
            <a:noFill/>
            <a:ln w="25400">
              <a:solidFill>
                <a:schemeClr val="tx1"/>
              </a:solidFill>
              <a:round/>
              <a:headEnd/>
              <a:tailEnd type="triangle" w="med" len="med"/>
            </a:ln>
          </p:spPr>
          <p:txBody>
            <a:bodyPr/>
            <a:lstStyle/>
            <a:p>
              <a:endParaRPr lang="en-US"/>
            </a:p>
          </p:txBody>
        </p:sp>
        <p:sp>
          <p:nvSpPr>
            <p:cNvPr id="39963" name="Line 27"/>
            <p:cNvSpPr>
              <a:spLocks noChangeShapeType="1"/>
            </p:cNvSpPr>
            <p:nvPr/>
          </p:nvSpPr>
          <p:spPr bwMode="auto">
            <a:xfrm flipV="1">
              <a:off x="4464" y="1872"/>
              <a:ext cx="0" cy="192"/>
            </a:xfrm>
            <a:prstGeom prst="line">
              <a:avLst/>
            </a:prstGeom>
            <a:noFill/>
            <a:ln w="25400">
              <a:solidFill>
                <a:schemeClr val="tx1"/>
              </a:solidFill>
              <a:round/>
              <a:headEnd/>
              <a:tailEnd type="triangle" w="med" len="med"/>
            </a:ln>
          </p:spPr>
          <p:txBody>
            <a:bodyPr/>
            <a:lstStyle/>
            <a:p>
              <a:endParaRPr lang="en-US"/>
            </a:p>
          </p:txBody>
        </p:sp>
        <p:sp>
          <p:nvSpPr>
            <p:cNvPr id="39964" name="Line 28"/>
            <p:cNvSpPr>
              <a:spLocks noChangeShapeType="1"/>
            </p:cNvSpPr>
            <p:nvPr/>
          </p:nvSpPr>
          <p:spPr bwMode="auto">
            <a:xfrm>
              <a:off x="4464" y="1872"/>
              <a:ext cx="384" cy="0"/>
            </a:xfrm>
            <a:prstGeom prst="line">
              <a:avLst/>
            </a:prstGeom>
            <a:noFill/>
            <a:ln w="25400">
              <a:solidFill>
                <a:schemeClr val="tx1"/>
              </a:solidFill>
              <a:round/>
              <a:headEnd/>
              <a:tailEnd/>
            </a:ln>
          </p:spPr>
          <p:txBody>
            <a:bodyPr/>
            <a:lstStyle/>
            <a:p>
              <a:endParaRPr lang="en-US"/>
            </a:p>
          </p:txBody>
        </p:sp>
        <p:sp>
          <p:nvSpPr>
            <p:cNvPr id="39965" name="Line 29"/>
            <p:cNvSpPr>
              <a:spLocks noChangeShapeType="1"/>
            </p:cNvSpPr>
            <p:nvPr/>
          </p:nvSpPr>
          <p:spPr bwMode="auto">
            <a:xfrm>
              <a:off x="4464" y="2304"/>
              <a:ext cx="384" cy="0"/>
            </a:xfrm>
            <a:prstGeom prst="line">
              <a:avLst/>
            </a:prstGeom>
            <a:noFill/>
            <a:ln w="25400">
              <a:solidFill>
                <a:schemeClr val="tx1"/>
              </a:solidFill>
              <a:round/>
              <a:headEnd/>
              <a:tailEnd/>
            </a:ln>
          </p:spPr>
          <p:txBody>
            <a:bodyPr/>
            <a:lstStyle/>
            <a:p>
              <a:endParaRPr lang="en-US"/>
            </a:p>
          </p:txBody>
        </p:sp>
        <p:sp>
          <p:nvSpPr>
            <p:cNvPr id="39966" name="Text Box 30"/>
            <p:cNvSpPr txBox="1">
              <a:spLocks noChangeArrowheads="1"/>
            </p:cNvSpPr>
            <p:nvPr/>
          </p:nvSpPr>
          <p:spPr bwMode="auto">
            <a:xfrm>
              <a:off x="4512" y="2304"/>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67" name="Text Box 31"/>
            <p:cNvSpPr txBox="1">
              <a:spLocks noChangeArrowheads="1"/>
            </p:cNvSpPr>
            <p:nvPr/>
          </p:nvSpPr>
          <p:spPr bwMode="auto">
            <a:xfrm>
              <a:off x="4512" y="2112"/>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68" name="Text Box 32"/>
            <p:cNvSpPr txBox="1">
              <a:spLocks noChangeArrowheads="1"/>
            </p:cNvSpPr>
            <p:nvPr/>
          </p:nvSpPr>
          <p:spPr bwMode="auto">
            <a:xfrm>
              <a:off x="4512" y="1872"/>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69" name="Text Box 33"/>
            <p:cNvSpPr txBox="1">
              <a:spLocks noChangeArrowheads="1"/>
            </p:cNvSpPr>
            <p:nvPr/>
          </p:nvSpPr>
          <p:spPr bwMode="auto">
            <a:xfrm>
              <a:off x="4512" y="1680"/>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39970" name="Line 34"/>
            <p:cNvSpPr>
              <a:spLocks noChangeShapeType="1"/>
            </p:cNvSpPr>
            <p:nvPr/>
          </p:nvSpPr>
          <p:spPr bwMode="auto">
            <a:xfrm flipV="1">
              <a:off x="3840" y="2496"/>
              <a:ext cx="0" cy="816"/>
            </a:xfrm>
            <a:prstGeom prst="line">
              <a:avLst/>
            </a:prstGeom>
            <a:noFill/>
            <a:ln w="25400">
              <a:solidFill>
                <a:schemeClr val="tx1"/>
              </a:solidFill>
              <a:round/>
              <a:headEnd/>
              <a:tailEnd type="triangle" w="med" len="med"/>
            </a:ln>
          </p:spPr>
          <p:txBody>
            <a:bodyPr/>
            <a:lstStyle/>
            <a:p>
              <a:endParaRPr lang="en-US"/>
            </a:p>
          </p:txBody>
        </p:sp>
        <p:sp>
          <p:nvSpPr>
            <p:cNvPr id="39971" name="Text Box 35"/>
            <p:cNvSpPr txBox="1">
              <a:spLocks noChangeArrowheads="1"/>
            </p:cNvSpPr>
            <p:nvPr/>
          </p:nvSpPr>
          <p:spPr bwMode="auto">
            <a:xfrm>
              <a:off x="3552"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L0</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normAutofit/>
          </a:bodyPr>
          <a:lstStyle/>
          <a:p>
            <a:pPr eaLnBrk="1" hangingPunct="1">
              <a:defRPr/>
            </a:pPr>
            <a:r>
              <a:rPr lang="en-US" smtClean="0"/>
              <a:t>Fork Example #4</a:t>
            </a:r>
          </a:p>
        </p:txBody>
      </p:sp>
      <p:sp>
        <p:nvSpPr>
          <p:cNvPr id="40963" name="Text Box 3"/>
          <p:cNvSpPr txBox="1">
            <a:spLocks noChangeArrowheads="1"/>
          </p:cNvSpPr>
          <p:nvPr/>
        </p:nvSpPr>
        <p:spPr bwMode="auto">
          <a:xfrm>
            <a:off x="787400" y="2324100"/>
            <a:ext cx="3708400" cy="3390900"/>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void fork4()</a:t>
            </a:r>
          </a:p>
          <a:p>
            <a:pPr algn="l">
              <a:lnSpc>
                <a:spcPct val="100000"/>
              </a:lnSpc>
            </a:pPr>
            <a:r>
              <a:rPr lang="en-US">
                <a:latin typeface="Courier New" charset="0"/>
              </a:rPr>
              <a:t>{</a:t>
            </a:r>
          </a:p>
          <a:p>
            <a:pPr algn="l">
              <a:lnSpc>
                <a:spcPct val="100000"/>
              </a:lnSpc>
            </a:pPr>
            <a:r>
              <a:rPr lang="en-US">
                <a:latin typeface="Courier New" charset="0"/>
              </a:rPr>
              <a:t>    printf("L0\n");</a:t>
            </a:r>
          </a:p>
          <a:p>
            <a:pPr algn="l">
              <a:lnSpc>
                <a:spcPct val="100000"/>
              </a:lnSpc>
            </a:pPr>
            <a:r>
              <a:rPr lang="en-US">
                <a:latin typeface="Courier New" charset="0"/>
              </a:rPr>
              <a:t>    if (fork() != 0) {</a:t>
            </a:r>
          </a:p>
          <a:p>
            <a:pPr algn="l">
              <a:lnSpc>
                <a:spcPct val="100000"/>
              </a:lnSpc>
            </a:pPr>
            <a:r>
              <a:rPr lang="en-US">
                <a:latin typeface="Courier New" charset="0"/>
              </a:rPr>
              <a:t>	printf("L1\n");    </a:t>
            </a:r>
          </a:p>
          <a:p>
            <a:pPr algn="l">
              <a:lnSpc>
                <a:spcPct val="100000"/>
              </a:lnSpc>
            </a:pPr>
            <a:r>
              <a:rPr lang="en-US">
                <a:latin typeface="Courier New" charset="0"/>
              </a:rPr>
              <a:t>	if (fork() != 0) {</a:t>
            </a:r>
          </a:p>
          <a:p>
            <a:pPr algn="l">
              <a:lnSpc>
                <a:spcPct val="100000"/>
              </a:lnSpc>
            </a:pPr>
            <a:r>
              <a:rPr lang="en-US">
                <a:latin typeface="Courier New" charset="0"/>
              </a:rPr>
              <a:t>	    printf("L2\n");</a:t>
            </a:r>
          </a:p>
          <a:p>
            <a:pPr algn="l">
              <a:lnSpc>
                <a:spcPct val="100000"/>
              </a:lnSpc>
            </a:pPr>
            <a:r>
              <a:rPr lang="en-US">
                <a:latin typeface="Courier New" charset="0"/>
              </a:rPr>
              <a:t>	    fork();</a:t>
            </a:r>
          </a:p>
          <a:p>
            <a:pPr algn="l">
              <a:lnSpc>
                <a:spcPct val="100000"/>
              </a:lnSpc>
            </a:pPr>
            <a:r>
              <a:rPr lang="en-US">
                <a:latin typeface="Courier New" charset="0"/>
              </a:rPr>
              <a:t>	}</a:t>
            </a:r>
          </a:p>
          <a:p>
            <a:pPr algn="l">
              <a:lnSpc>
                <a:spcPct val="100000"/>
              </a:lnSpc>
            </a:pPr>
            <a:r>
              <a:rPr lang="en-US">
                <a:latin typeface="Courier New" charset="0"/>
              </a:rPr>
              <a:t>    }</a:t>
            </a:r>
          </a:p>
          <a:p>
            <a:pPr algn="l">
              <a:lnSpc>
                <a:spcPct val="100000"/>
              </a:lnSpc>
            </a:pPr>
            <a:r>
              <a:rPr lang="en-US">
                <a:latin typeface="Courier New" charset="0"/>
              </a:rPr>
              <a:t>    printf("Bye\n");</a:t>
            </a:r>
          </a:p>
          <a:p>
            <a:pPr algn="l">
              <a:lnSpc>
                <a:spcPct val="100000"/>
              </a:lnSpc>
            </a:pPr>
            <a:r>
              <a:rPr lang="en-US">
                <a:latin typeface="Courier New" charset="0"/>
              </a:rPr>
              <a:t>}</a:t>
            </a:r>
          </a:p>
        </p:txBody>
      </p:sp>
      <p:grpSp>
        <p:nvGrpSpPr>
          <p:cNvPr id="2" name="Group 6"/>
          <p:cNvGrpSpPr>
            <a:grpSpLocks/>
          </p:cNvGrpSpPr>
          <p:nvPr/>
        </p:nvGrpSpPr>
        <p:grpSpPr bwMode="auto">
          <a:xfrm>
            <a:off x="5546725" y="4419600"/>
            <a:ext cx="457200" cy="336550"/>
            <a:chOff x="3360" y="3024"/>
            <a:chExt cx="288" cy="212"/>
          </a:xfrm>
        </p:grpSpPr>
        <p:sp>
          <p:nvSpPr>
            <p:cNvPr id="40985" name="Line 7"/>
            <p:cNvSpPr>
              <a:spLocks noChangeShapeType="1"/>
            </p:cNvSpPr>
            <p:nvPr/>
          </p:nvSpPr>
          <p:spPr bwMode="auto">
            <a:xfrm>
              <a:off x="3360" y="3216"/>
              <a:ext cx="288" cy="0"/>
            </a:xfrm>
            <a:prstGeom prst="line">
              <a:avLst/>
            </a:prstGeom>
            <a:noFill/>
            <a:ln w="25400">
              <a:solidFill>
                <a:schemeClr val="tx1"/>
              </a:solidFill>
              <a:round/>
              <a:headEnd/>
              <a:tailEnd/>
            </a:ln>
          </p:spPr>
          <p:txBody>
            <a:bodyPr/>
            <a:lstStyle/>
            <a:p>
              <a:endParaRPr lang="en-US"/>
            </a:p>
          </p:txBody>
        </p:sp>
        <p:sp>
          <p:nvSpPr>
            <p:cNvPr id="40986" name="Text Box 8"/>
            <p:cNvSpPr txBox="1">
              <a:spLocks noChangeArrowheads="1"/>
            </p:cNvSpPr>
            <p:nvPr/>
          </p:nvSpPr>
          <p:spPr bwMode="auto">
            <a:xfrm>
              <a:off x="3360" y="3024"/>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L0</a:t>
              </a:r>
            </a:p>
          </p:txBody>
        </p:sp>
      </p:grpSp>
      <p:grpSp>
        <p:nvGrpSpPr>
          <p:cNvPr id="3" name="Group 9"/>
          <p:cNvGrpSpPr>
            <a:grpSpLocks/>
          </p:cNvGrpSpPr>
          <p:nvPr/>
        </p:nvGrpSpPr>
        <p:grpSpPr bwMode="auto">
          <a:xfrm>
            <a:off x="6003925" y="3124200"/>
            <a:ext cx="1616075" cy="1631950"/>
            <a:chOff x="3648" y="2208"/>
            <a:chExt cx="1018" cy="1028"/>
          </a:xfrm>
        </p:grpSpPr>
        <p:sp>
          <p:nvSpPr>
            <p:cNvPr id="40980" name="Text Box 10"/>
            <p:cNvSpPr txBox="1">
              <a:spLocks noChangeArrowheads="1"/>
            </p:cNvSpPr>
            <p:nvPr/>
          </p:nvSpPr>
          <p:spPr bwMode="auto">
            <a:xfrm>
              <a:off x="3648" y="3024"/>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40981" name="Line 11"/>
            <p:cNvSpPr>
              <a:spLocks noChangeShapeType="1"/>
            </p:cNvSpPr>
            <p:nvPr/>
          </p:nvSpPr>
          <p:spPr bwMode="auto">
            <a:xfrm>
              <a:off x="3648" y="2400"/>
              <a:ext cx="1008" cy="0"/>
            </a:xfrm>
            <a:prstGeom prst="line">
              <a:avLst/>
            </a:prstGeom>
            <a:noFill/>
            <a:ln w="25400">
              <a:solidFill>
                <a:schemeClr val="tx1"/>
              </a:solidFill>
              <a:round/>
              <a:headEnd/>
              <a:tailEnd/>
            </a:ln>
          </p:spPr>
          <p:txBody>
            <a:bodyPr/>
            <a:lstStyle/>
            <a:p>
              <a:endParaRPr lang="en-US"/>
            </a:p>
          </p:txBody>
        </p:sp>
        <p:sp>
          <p:nvSpPr>
            <p:cNvPr id="40982" name="Text Box 12"/>
            <p:cNvSpPr txBox="1">
              <a:spLocks noChangeArrowheads="1"/>
            </p:cNvSpPr>
            <p:nvPr/>
          </p:nvSpPr>
          <p:spPr bwMode="auto">
            <a:xfrm>
              <a:off x="4320" y="220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0983" name="Line 13"/>
            <p:cNvSpPr>
              <a:spLocks noChangeShapeType="1"/>
            </p:cNvSpPr>
            <p:nvPr/>
          </p:nvSpPr>
          <p:spPr bwMode="auto">
            <a:xfrm flipV="1">
              <a:off x="3648" y="2400"/>
              <a:ext cx="0" cy="816"/>
            </a:xfrm>
            <a:prstGeom prst="line">
              <a:avLst/>
            </a:prstGeom>
            <a:noFill/>
            <a:ln w="25400">
              <a:solidFill>
                <a:schemeClr val="tx1"/>
              </a:solidFill>
              <a:round/>
              <a:headEnd/>
              <a:tailEnd type="triangle" w="med" len="med"/>
            </a:ln>
          </p:spPr>
          <p:txBody>
            <a:bodyPr/>
            <a:lstStyle/>
            <a:p>
              <a:endParaRPr lang="en-US"/>
            </a:p>
          </p:txBody>
        </p:sp>
        <p:sp>
          <p:nvSpPr>
            <p:cNvPr id="40984" name="Line 14"/>
            <p:cNvSpPr>
              <a:spLocks noChangeShapeType="1"/>
            </p:cNvSpPr>
            <p:nvPr/>
          </p:nvSpPr>
          <p:spPr bwMode="auto">
            <a:xfrm>
              <a:off x="3648" y="3216"/>
              <a:ext cx="288" cy="0"/>
            </a:xfrm>
            <a:prstGeom prst="line">
              <a:avLst/>
            </a:prstGeom>
            <a:noFill/>
            <a:ln w="25400">
              <a:solidFill>
                <a:schemeClr val="tx1"/>
              </a:solidFill>
              <a:round/>
              <a:headEnd/>
              <a:tailEnd/>
            </a:ln>
          </p:spPr>
          <p:txBody>
            <a:bodyPr/>
            <a:lstStyle/>
            <a:p>
              <a:endParaRPr lang="en-US"/>
            </a:p>
          </p:txBody>
        </p:sp>
      </p:grpSp>
      <p:grpSp>
        <p:nvGrpSpPr>
          <p:cNvPr id="4" name="Group 26"/>
          <p:cNvGrpSpPr>
            <a:grpSpLocks/>
          </p:cNvGrpSpPr>
          <p:nvPr/>
        </p:nvGrpSpPr>
        <p:grpSpPr bwMode="auto">
          <a:xfrm>
            <a:off x="6461125" y="3733800"/>
            <a:ext cx="1158875" cy="1022350"/>
            <a:chOff x="3936" y="2592"/>
            <a:chExt cx="730" cy="644"/>
          </a:xfrm>
        </p:grpSpPr>
        <p:sp>
          <p:nvSpPr>
            <p:cNvPr id="40974" name="Line 5"/>
            <p:cNvSpPr>
              <a:spLocks noChangeShapeType="1"/>
            </p:cNvSpPr>
            <p:nvPr/>
          </p:nvSpPr>
          <p:spPr bwMode="auto">
            <a:xfrm flipV="1">
              <a:off x="3936" y="2784"/>
              <a:ext cx="0" cy="432"/>
            </a:xfrm>
            <a:prstGeom prst="line">
              <a:avLst/>
            </a:prstGeom>
            <a:noFill/>
            <a:ln w="25400">
              <a:solidFill>
                <a:schemeClr val="tx1"/>
              </a:solidFill>
              <a:round/>
              <a:headEnd/>
              <a:tailEnd type="triangle" w="med" len="med"/>
            </a:ln>
          </p:spPr>
          <p:txBody>
            <a:bodyPr/>
            <a:lstStyle/>
            <a:p>
              <a:endParaRPr lang="en-US"/>
            </a:p>
          </p:txBody>
        </p:sp>
        <p:grpSp>
          <p:nvGrpSpPr>
            <p:cNvPr id="5" name="Group 15"/>
            <p:cNvGrpSpPr>
              <a:grpSpLocks/>
            </p:cNvGrpSpPr>
            <p:nvPr/>
          </p:nvGrpSpPr>
          <p:grpSpPr bwMode="auto">
            <a:xfrm>
              <a:off x="3936" y="2592"/>
              <a:ext cx="730" cy="644"/>
              <a:chOff x="3936" y="2592"/>
              <a:chExt cx="730" cy="644"/>
            </a:xfrm>
          </p:grpSpPr>
          <p:sp>
            <p:nvSpPr>
              <p:cNvPr id="40976" name="Line 16"/>
              <p:cNvSpPr>
                <a:spLocks noChangeShapeType="1"/>
              </p:cNvSpPr>
              <p:nvPr/>
            </p:nvSpPr>
            <p:spPr bwMode="auto">
              <a:xfrm>
                <a:off x="3936" y="2784"/>
                <a:ext cx="720" cy="0"/>
              </a:xfrm>
              <a:prstGeom prst="line">
                <a:avLst/>
              </a:prstGeom>
              <a:noFill/>
              <a:ln w="25400">
                <a:solidFill>
                  <a:schemeClr val="tx1"/>
                </a:solidFill>
                <a:round/>
                <a:headEnd/>
                <a:tailEnd/>
              </a:ln>
            </p:spPr>
            <p:txBody>
              <a:bodyPr/>
              <a:lstStyle/>
              <a:p>
                <a:endParaRPr lang="en-US"/>
              </a:p>
            </p:txBody>
          </p:sp>
          <p:sp>
            <p:nvSpPr>
              <p:cNvPr id="40977" name="Text Box 17"/>
              <p:cNvSpPr txBox="1">
                <a:spLocks noChangeArrowheads="1"/>
              </p:cNvSpPr>
              <p:nvPr/>
            </p:nvSpPr>
            <p:spPr bwMode="auto">
              <a:xfrm>
                <a:off x="3936" y="3024"/>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40978" name="Text Box 18"/>
              <p:cNvSpPr txBox="1">
                <a:spLocks noChangeArrowheads="1"/>
              </p:cNvSpPr>
              <p:nvPr/>
            </p:nvSpPr>
            <p:spPr bwMode="auto">
              <a:xfrm>
                <a:off x="4320" y="2592"/>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0979" name="Line 19"/>
              <p:cNvSpPr>
                <a:spLocks noChangeShapeType="1"/>
              </p:cNvSpPr>
              <p:nvPr/>
            </p:nvSpPr>
            <p:spPr bwMode="auto">
              <a:xfrm>
                <a:off x="3936" y="3216"/>
                <a:ext cx="336" cy="0"/>
              </a:xfrm>
              <a:prstGeom prst="line">
                <a:avLst/>
              </a:prstGeom>
              <a:noFill/>
              <a:ln w="25400">
                <a:solidFill>
                  <a:schemeClr val="tx1"/>
                </a:solidFill>
                <a:round/>
                <a:headEnd/>
                <a:tailEnd/>
              </a:ln>
            </p:spPr>
            <p:txBody>
              <a:bodyPr/>
              <a:lstStyle/>
              <a:p>
                <a:endParaRPr lang="en-US"/>
              </a:p>
            </p:txBody>
          </p:sp>
        </p:grpSp>
      </p:grpSp>
      <p:grpSp>
        <p:nvGrpSpPr>
          <p:cNvPr id="6" name="Group 20"/>
          <p:cNvGrpSpPr>
            <a:grpSpLocks/>
          </p:cNvGrpSpPr>
          <p:nvPr/>
        </p:nvGrpSpPr>
        <p:grpSpPr bwMode="auto">
          <a:xfrm>
            <a:off x="6994525" y="4114800"/>
            <a:ext cx="625475" cy="641350"/>
            <a:chOff x="4272" y="2832"/>
            <a:chExt cx="394" cy="404"/>
          </a:xfrm>
        </p:grpSpPr>
        <p:sp>
          <p:nvSpPr>
            <p:cNvPr id="40969" name="Line 21"/>
            <p:cNvSpPr>
              <a:spLocks noChangeShapeType="1"/>
            </p:cNvSpPr>
            <p:nvPr/>
          </p:nvSpPr>
          <p:spPr bwMode="auto">
            <a:xfrm flipV="1">
              <a:off x="4272" y="3024"/>
              <a:ext cx="0" cy="192"/>
            </a:xfrm>
            <a:prstGeom prst="line">
              <a:avLst/>
            </a:prstGeom>
            <a:noFill/>
            <a:ln w="25400">
              <a:solidFill>
                <a:schemeClr val="tx1"/>
              </a:solidFill>
              <a:round/>
              <a:headEnd/>
              <a:tailEnd type="triangle" w="med" len="med"/>
            </a:ln>
          </p:spPr>
          <p:txBody>
            <a:bodyPr/>
            <a:lstStyle/>
            <a:p>
              <a:endParaRPr lang="en-US"/>
            </a:p>
          </p:txBody>
        </p:sp>
        <p:sp>
          <p:nvSpPr>
            <p:cNvPr id="40970" name="Line 22"/>
            <p:cNvSpPr>
              <a:spLocks noChangeShapeType="1"/>
            </p:cNvSpPr>
            <p:nvPr/>
          </p:nvSpPr>
          <p:spPr bwMode="auto">
            <a:xfrm>
              <a:off x="4272" y="3024"/>
              <a:ext cx="384" cy="0"/>
            </a:xfrm>
            <a:prstGeom prst="line">
              <a:avLst/>
            </a:prstGeom>
            <a:noFill/>
            <a:ln w="25400">
              <a:solidFill>
                <a:schemeClr val="tx1"/>
              </a:solidFill>
              <a:round/>
              <a:headEnd/>
              <a:tailEnd/>
            </a:ln>
          </p:spPr>
          <p:txBody>
            <a:bodyPr/>
            <a:lstStyle/>
            <a:p>
              <a:endParaRPr lang="en-US"/>
            </a:p>
          </p:txBody>
        </p:sp>
        <p:sp>
          <p:nvSpPr>
            <p:cNvPr id="40971" name="Text Box 23"/>
            <p:cNvSpPr txBox="1">
              <a:spLocks noChangeArrowheads="1"/>
            </p:cNvSpPr>
            <p:nvPr/>
          </p:nvSpPr>
          <p:spPr bwMode="auto">
            <a:xfrm>
              <a:off x="4320" y="3024"/>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0972" name="Text Box 24"/>
            <p:cNvSpPr txBox="1">
              <a:spLocks noChangeArrowheads="1"/>
            </p:cNvSpPr>
            <p:nvPr/>
          </p:nvSpPr>
          <p:spPr bwMode="auto">
            <a:xfrm>
              <a:off x="4320" y="2832"/>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0973" name="Line 25"/>
            <p:cNvSpPr>
              <a:spLocks noChangeShapeType="1"/>
            </p:cNvSpPr>
            <p:nvPr/>
          </p:nvSpPr>
          <p:spPr bwMode="auto">
            <a:xfrm>
              <a:off x="4272" y="3216"/>
              <a:ext cx="336" cy="0"/>
            </a:xfrm>
            <a:prstGeom prst="line">
              <a:avLst/>
            </a:prstGeom>
            <a:noFill/>
            <a:ln w="25400">
              <a:solidFill>
                <a:schemeClr val="tx1"/>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normAutofit/>
          </a:bodyPr>
          <a:lstStyle/>
          <a:p>
            <a:pPr eaLnBrk="1" hangingPunct="1">
              <a:defRPr/>
            </a:pPr>
            <a:r>
              <a:rPr lang="en-US" smtClean="0"/>
              <a:t>Control Flow</a:t>
            </a:r>
          </a:p>
        </p:txBody>
      </p:sp>
      <p:sp>
        <p:nvSpPr>
          <p:cNvPr id="980996" name="Rectangle 4"/>
          <p:cNvSpPr>
            <a:spLocks noGrp="1" noChangeArrowheads="1"/>
          </p:cNvSpPr>
          <p:nvPr>
            <p:ph idx="1"/>
          </p:nvPr>
        </p:nvSpPr>
        <p:spPr>
          <a:xfrm>
            <a:off x="457200" y="1775191"/>
            <a:ext cx="8229600" cy="2034809"/>
          </a:xfrm>
        </p:spPr>
        <p:txBody>
          <a:bodyPr lIns="90487" tIns="44450" rIns="90487" bIns="44450">
            <a:normAutofit fontScale="92500" lnSpcReduction="20000"/>
          </a:bodyPr>
          <a:lstStyle/>
          <a:p>
            <a:pPr eaLnBrk="1" hangingPunct="1">
              <a:buFont typeface="Wingdings" charset="2"/>
              <a:buNone/>
              <a:defRPr/>
            </a:pPr>
            <a:r>
              <a:rPr lang="en-US" dirty="0" smtClean="0">
                <a:effectLst>
                  <a:outerShdw blurRad="38100" dist="38100" dir="2700000" algn="tl">
                    <a:srgbClr val="C0C0C0"/>
                  </a:outerShdw>
                </a:effectLst>
              </a:rPr>
              <a:t>Computers do only one thing</a:t>
            </a:r>
          </a:p>
          <a:p>
            <a:pPr lvl="1" eaLnBrk="1" hangingPunct="1">
              <a:defRPr/>
            </a:pPr>
            <a:r>
              <a:rPr lang="en-US" dirty="0" smtClean="0"/>
              <a:t>From startup to shutdown, a CPU simply reads and executes (interprets) a sequence of instructions, one at a time.</a:t>
            </a:r>
          </a:p>
          <a:p>
            <a:pPr lvl="1" eaLnBrk="1" hangingPunct="1">
              <a:defRPr/>
            </a:pPr>
            <a:r>
              <a:rPr lang="en-US" dirty="0" smtClean="0"/>
              <a:t>This sequence is the system’s physical </a:t>
            </a:r>
            <a:r>
              <a:rPr lang="en-US" i="1" dirty="0" smtClean="0"/>
              <a:t>control flow</a:t>
            </a:r>
            <a:endParaRPr lang="en-US" dirty="0" smtClean="0"/>
          </a:p>
          <a:p>
            <a:pPr eaLnBrk="1" hangingPunct="1">
              <a:buFont typeface="Wingdings" charset="2"/>
              <a:buNone/>
              <a:defRPr/>
            </a:pPr>
            <a:endParaRPr lang="en-US" dirty="0" smtClean="0">
              <a:effectLst>
                <a:outerShdw blurRad="38100" dist="38100" dir="2700000" algn="tl">
                  <a:srgbClr val="C0C0C0"/>
                </a:outerShdw>
              </a:effectLst>
            </a:endParaRPr>
          </a:p>
          <a:p>
            <a:pPr eaLnBrk="1" hangingPunct="1">
              <a:buFont typeface="Wingdings" charset="2"/>
              <a:buNone/>
              <a:defRPr/>
            </a:pPr>
            <a:endParaRPr lang="en-US" dirty="0" smtClean="0">
              <a:effectLst>
                <a:outerShdw blurRad="38100" dist="38100" dir="2700000" algn="tl">
                  <a:srgbClr val="C0C0C0"/>
                </a:outerShdw>
              </a:effectLst>
            </a:endParaRPr>
          </a:p>
          <a:p>
            <a:pPr eaLnBrk="1" hangingPunct="1">
              <a:buFont typeface="Wingdings" charset="2"/>
              <a:buNone/>
              <a:defRPr/>
            </a:pPr>
            <a:endParaRPr lang="en-US" dirty="0" smtClean="0">
              <a:effectLst>
                <a:outerShdw blurRad="38100" dist="38100" dir="2700000" algn="tl">
                  <a:srgbClr val="C0C0C0"/>
                </a:outerShdw>
              </a:effectLst>
            </a:endParaRPr>
          </a:p>
          <a:p>
            <a:pPr eaLnBrk="1" hangingPunct="1">
              <a:buFont typeface="Wingdings" charset="2"/>
              <a:buNone/>
              <a:defRPr/>
            </a:pPr>
            <a:endParaRPr lang="en-US" dirty="0" smtClean="0">
              <a:effectLst>
                <a:outerShdw blurRad="38100" dist="38100" dir="2700000" algn="tl">
                  <a:srgbClr val="C0C0C0"/>
                </a:outerShdw>
              </a:effectLst>
            </a:endParaRPr>
          </a:p>
          <a:p>
            <a:pPr eaLnBrk="1" hangingPunct="1">
              <a:buFont typeface="Wingdings" charset="2"/>
              <a:buNone/>
              <a:defRPr/>
            </a:pPr>
            <a:endParaRPr lang="en-US" dirty="0" smtClean="0">
              <a:effectLst>
                <a:outerShdw blurRad="38100" dist="38100" dir="2700000" algn="tl">
                  <a:srgbClr val="C0C0C0"/>
                </a:outerShdw>
              </a:effectLst>
            </a:endParaRPr>
          </a:p>
          <a:p>
            <a:pPr eaLnBrk="1" hangingPunct="1">
              <a:buFont typeface="Wingdings" charset="2"/>
              <a:buNone/>
              <a:defRPr/>
            </a:pPr>
            <a:endParaRPr lang="en-US" dirty="0" smtClean="0">
              <a:effectLst>
                <a:outerShdw blurRad="38100" dist="38100" dir="2700000" algn="tl">
                  <a:srgbClr val="C0C0C0"/>
                </a:outerShdw>
              </a:effectLst>
            </a:endParaRPr>
          </a:p>
        </p:txBody>
      </p:sp>
      <p:sp>
        <p:nvSpPr>
          <p:cNvPr id="4099" name="Text Box 3"/>
          <p:cNvSpPr txBox="1">
            <a:spLocks noChangeArrowheads="1"/>
          </p:cNvSpPr>
          <p:nvPr/>
        </p:nvSpPr>
        <p:spPr bwMode="auto">
          <a:xfrm>
            <a:off x="3571875" y="4418013"/>
            <a:ext cx="1530350" cy="2014537"/>
          </a:xfrm>
          <a:prstGeom prst="rect">
            <a:avLst/>
          </a:prstGeom>
          <a:noFill/>
          <a:ln w="25400">
            <a:noFill/>
            <a:miter lim="800000"/>
            <a:headEnd/>
            <a:tailEnd/>
          </a:ln>
        </p:spPr>
        <p:txBody>
          <a:bodyPr wrap="none">
            <a:spAutoFit/>
          </a:bodyPr>
          <a:lstStyle/>
          <a:p>
            <a:pPr>
              <a:lnSpc>
                <a:spcPct val="100000"/>
              </a:lnSpc>
            </a:pPr>
            <a:r>
              <a:rPr lang="en-US" dirty="0"/>
              <a:t>&lt;startup&gt;</a:t>
            </a:r>
          </a:p>
          <a:p>
            <a:pPr>
              <a:lnSpc>
                <a:spcPct val="100000"/>
              </a:lnSpc>
            </a:pPr>
            <a:r>
              <a:rPr lang="en-US" dirty="0"/>
              <a:t>inst</a:t>
            </a:r>
            <a:r>
              <a:rPr lang="en-US" baseline="-25000" dirty="0"/>
              <a:t>1</a:t>
            </a:r>
            <a:endParaRPr lang="en-US" dirty="0"/>
          </a:p>
          <a:p>
            <a:pPr>
              <a:lnSpc>
                <a:spcPct val="100000"/>
              </a:lnSpc>
            </a:pPr>
            <a:r>
              <a:rPr lang="en-US" dirty="0"/>
              <a:t>inst</a:t>
            </a:r>
            <a:r>
              <a:rPr lang="en-US" baseline="-25000" dirty="0"/>
              <a:t>2</a:t>
            </a:r>
            <a:endParaRPr lang="en-US" dirty="0"/>
          </a:p>
          <a:p>
            <a:pPr>
              <a:lnSpc>
                <a:spcPct val="100000"/>
              </a:lnSpc>
            </a:pPr>
            <a:r>
              <a:rPr lang="en-US" dirty="0"/>
              <a:t>inst</a:t>
            </a:r>
            <a:r>
              <a:rPr lang="en-US" baseline="-25000" dirty="0"/>
              <a:t>3</a:t>
            </a:r>
            <a:endParaRPr lang="en-US" dirty="0"/>
          </a:p>
          <a:p>
            <a:pPr>
              <a:lnSpc>
                <a:spcPct val="100000"/>
              </a:lnSpc>
            </a:pPr>
            <a:r>
              <a:rPr lang="en-US" dirty="0"/>
              <a:t>…</a:t>
            </a:r>
          </a:p>
          <a:p>
            <a:pPr>
              <a:lnSpc>
                <a:spcPct val="100000"/>
              </a:lnSpc>
            </a:pPr>
            <a:r>
              <a:rPr lang="en-US" dirty="0" err="1"/>
              <a:t>inst</a:t>
            </a:r>
            <a:r>
              <a:rPr lang="en-US" baseline="-25000" dirty="0" err="1"/>
              <a:t>n</a:t>
            </a:r>
            <a:endParaRPr lang="en-US" dirty="0"/>
          </a:p>
          <a:p>
            <a:pPr>
              <a:lnSpc>
                <a:spcPct val="100000"/>
              </a:lnSpc>
            </a:pPr>
            <a:r>
              <a:rPr lang="en-US" dirty="0"/>
              <a:t>&lt;shutdown&gt;</a:t>
            </a:r>
          </a:p>
        </p:txBody>
      </p:sp>
      <p:sp>
        <p:nvSpPr>
          <p:cNvPr id="4101" name="Text Box 5"/>
          <p:cNvSpPr txBox="1">
            <a:spLocks noChangeArrowheads="1"/>
          </p:cNvSpPr>
          <p:nvPr/>
        </p:nvSpPr>
        <p:spPr bwMode="auto">
          <a:xfrm>
            <a:off x="3190875" y="4038600"/>
            <a:ext cx="2470150" cy="366713"/>
          </a:xfrm>
          <a:prstGeom prst="rect">
            <a:avLst/>
          </a:prstGeom>
          <a:noFill/>
          <a:ln w="25400">
            <a:noFill/>
            <a:miter lim="800000"/>
            <a:headEnd/>
            <a:tailEnd/>
          </a:ln>
        </p:spPr>
        <p:txBody>
          <a:bodyPr wrap="none">
            <a:spAutoFit/>
          </a:bodyPr>
          <a:lstStyle/>
          <a:p>
            <a:pPr algn="l">
              <a:lnSpc>
                <a:spcPct val="100000"/>
              </a:lnSpc>
            </a:pPr>
            <a:r>
              <a:rPr lang="en-US"/>
              <a:t>Physical control flow</a:t>
            </a:r>
          </a:p>
        </p:txBody>
      </p:sp>
      <p:sp>
        <p:nvSpPr>
          <p:cNvPr id="4102" name="Line 6"/>
          <p:cNvSpPr>
            <a:spLocks noChangeShapeType="1"/>
          </p:cNvSpPr>
          <p:nvPr/>
        </p:nvSpPr>
        <p:spPr bwMode="auto">
          <a:xfrm>
            <a:off x="3005138" y="4248150"/>
            <a:ext cx="0" cy="1828800"/>
          </a:xfrm>
          <a:prstGeom prst="line">
            <a:avLst/>
          </a:prstGeom>
          <a:noFill/>
          <a:ln w="25400">
            <a:solidFill>
              <a:schemeClr val="tx1"/>
            </a:solidFill>
            <a:round/>
            <a:headEnd/>
            <a:tailEnd type="triangle" w="med" len="med"/>
          </a:ln>
        </p:spPr>
        <p:txBody>
          <a:bodyPr wrap="none" anchor="ctr"/>
          <a:lstStyle/>
          <a:p>
            <a:endParaRPr lang="en-US"/>
          </a:p>
        </p:txBody>
      </p:sp>
      <p:sp>
        <p:nvSpPr>
          <p:cNvPr id="4103" name="Text Box 7"/>
          <p:cNvSpPr txBox="1">
            <a:spLocks noChangeArrowheads="1"/>
          </p:cNvSpPr>
          <p:nvPr/>
        </p:nvSpPr>
        <p:spPr bwMode="auto">
          <a:xfrm>
            <a:off x="2286000" y="4922837"/>
            <a:ext cx="717550" cy="366713"/>
          </a:xfrm>
          <a:prstGeom prst="rect">
            <a:avLst/>
          </a:prstGeom>
          <a:noFill/>
          <a:ln w="25400">
            <a:noFill/>
            <a:miter lim="800000"/>
            <a:headEnd/>
            <a:tailEnd/>
          </a:ln>
        </p:spPr>
        <p:txBody>
          <a:bodyPr wrap="none">
            <a:spAutoFit/>
          </a:bodyPr>
          <a:lstStyle/>
          <a:p>
            <a:pPr algn="l">
              <a:lnSpc>
                <a:spcPct val="100000"/>
              </a:lnSpc>
            </a:pPr>
            <a:r>
              <a:rPr lang="en-US" dirty="0"/>
              <a:t>Time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normAutofit/>
          </a:bodyPr>
          <a:lstStyle/>
          <a:p>
            <a:pPr eaLnBrk="1" hangingPunct="1">
              <a:defRPr/>
            </a:pPr>
            <a:r>
              <a:rPr lang="en-US" smtClean="0"/>
              <a:t>Fork Example #5</a:t>
            </a:r>
          </a:p>
        </p:txBody>
      </p:sp>
      <p:sp>
        <p:nvSpPr>
          <p:cNvPr id="41987" name="Text Box 3"/>
          <p:cNvSpPr txBox="1">
            <a:spLocks noChangeArrowheads="1"/>
          </p:cNvSpPr>
          <p:nvPr/>
        </p:nvSpPr>
        <p:spPr bwMode="auto">
          <a:xfrm>
            <a:off x="609600" y="2209800"/>
            <a:ext cx="3708400" cy="3390900"/>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void fork5()</a:t>
            </a:r>
          </a:p>
          <a:p>
            <a:pPr algn="l">
              <a:lnSpc>
                <a:spcPct val="100000"/>
              </a:lnSpc>
            </a:pPr>
            <a:r>
              <a:rPr lang="en-US">
                <a:latin typeface="Courier New" charset="0"/>
              </a:rPr>
              <a:t>{</a:t>
            </a:r>
          </a:p>
          <a:p>
            <a:pPr algn="l">
              <a:lnSpc>
                <a:spcPct val="100000"/>
              </a:lnSpc>
            </a:pPr>
            <a:r>
              <a:rPr lang="en-US">
                <a:latin typeface="Courier New" charset="0"/>
              </a:rPr>
              <a:t>    printf("L0\n");</a:t>
            </a:r>
          </a:p>
          <a:p>
            <a:pPr algn="l">
              <a:lnSpc>
                <a:spcPct val="100000"/>
              </a:lnSpc>
            </a:pPr>
            <a:r>
              <a:rPr lang="en-US">
                <a:latin typeface="Courier New" charset="0"/>
              </a:rPr>
              <a:t>    if (fork() == 0) {</a:t>
            </a:r>
          </a:p>
          <a:p>
            <a:pPr algn="l">
              <a:lnSpc>
                <a:spcPct val="100000"/>
              </a:lnSpc>
            </a:pPr>
            <a:r>
              <a:rPr lang="en-US">
                <a:latin typeface="Courier New" charset="0"/>
              </a:rPr>
              <a:t>	printf("L1\n");    </a:t>
            </a:r>
          </a:p>
          <a:p>
            <a:pPr algn="l">
              <a:lnSpc>
                <a:spcPct val="100000"/>
              </a:lnSpc>
            </a:pPr>
            <a:r>
              <a:rPr lang="en-US">
                <a:latin typeface="Courier New" charset="0"/>
              </a:rPr>
              <a:t>	if (fork() == 0) {</a:t>
            </a:r>
          </a:p>
          <a:p>
            <a:pPr algn="l">
              <a:lnSpc>
                <a:spcPct val="100000"/>
              </a:lnSpc>
            </a:pPr>
            <a:r>
              <a:rPr lang="en-US">
                <a:latin typeface="Courier New" charset="0"/>
              </a:rPr>
              <a:t>	    printf("L2\n");</a:t>
            </a:r>
          </a:p>
          <a:p>
            <a:pPr algn="l">
              <a:lnSpc>
                <a:spcPct val="100000"/>
              </a:lnSpc>
            </a:pPr>
            <a:r>
              <a:rPr lang="en-US">
                <a:latin typeface="Courier New" charset="0"/>
              </a:rPr>
              <a:t>	    fork();</a:t>
            </a:r>
          </a:p>
          <a:p>
            <a:pPr algn="l">
              <a:lnSpc>
                <a:spcPct val="100000"/>
              </a:lnSpc>
            </a:pPr>
            <a:r>
              <a:rPr lang="en-US">
                <a:latin typeface="Courier New" charset="0"/>
              </a:rPr>
              <a:t>	}</a:t>
            </a:r>
          </a:p>
          <a:p>
            <a:pPr algn="l">
              <a:lnSpc>
                <a:spcPct val="100000"/>
              </a:lnSpc>
            </a:pPr>
            <a:r>
              <a:rPr lang="en-US">
                <a:latin typeface="Courier New" charset="0"/>
              </a:rPr>
              <a:t>    }</a:t>
            </a:r>
          </a:p>
          <a:p>
            <a:pPr algn="l">
              <a:lnSpc>
                <a:spcPct val="100000"/>
              </a:lnSpc>
            </a:pPr>
            <a:r>
              <a:rPr lang="en-US">
                <a:latin typeface="Courier New" charset="0"/>
              </a:rPr>
              <a:t>    printf("Bye\n");</a:t>
            </a:r>
          </a:p>
          <a:p>
            <a:pPr algn="l">
              <a:lnSpc>
                <a:spcPct val="100000"/>
              </a:lnSpc>
            </a:pPr>
            <a:r>
              <a:rPr lang="en-US">
                <a:latin typeface="Courier New" charset="0"/>
              </a:rPr>
              <a:t>}</a:t>
            </a:r>
          </a:p>
        </p:txBody>
      </p:sp>
      <p:grpSp>
        <p:nvGrpSpPr>
          <p:cNvPr id="2" name="Group 5"/>
          <p:cNvGrpSpPr>
            <a:grpSpLocks/>
          </p:cNvGrpSpPr>
          <p:nvPr/>
        </p:nvGrpSpPr>
        <p:grpSpPr bwMode="auto">
          <a:xfrm>
            <a:off x="5410200" y="4724400"/>
            <a:ext cx="457200" cy="336550"/>
            <a:chOff x="3408" y="2976"/>
            <a:chExt cx="288" cy="212"/>
          </a:xfrm>
        </p:grpSpPr>
        <p:sp>
          <p:nvSpPr>
            <p:cNvPr id="42008" name="Line 6"/>
            <p:cNvSpPr>
              <a:spLocks noChangeShapeType="1"/>
            </p:cNvSpPr>
            <p:nvPr/>
          </p:nvSpPr>
          <p:spPr bwMode="auto">
            <a:xfrm>
              <a:off x="3408" y="3168"/>
              <a:ext cx="288" cy="0"/>
            </a:xfrm>
            <a:prstGeom prst="line">
              <a:avLst/>
            </a:prstGeom>
            <a:noFill/>
            <a:ln w="25400">
              <a:solidFill>
                <a:schemeClr val="tx1"/>
              </a:solidFill>
              <a:round/>
              <a:headEnd/>
              <a:tailEnd/>
            </a:ln>
          </p:spPr>
          <p:txBody>
            <a:bodyPr/>
            <a:lstStyle/>
            <a:p>
              <a:endParaRPr lang="en-US"/>
            </a:p>
          </p:txBody>
        </p:sp>
        <p:sp>
          <p:nvSpPr>
            <p:cNvPr id="42009" name="Text Box 7"/>
            <p:cNvSpPr txBox="1">
              <a:spLocks noChangeArrowheads="1"/>
            </p:cNvSpPr>
            <p:nvPr/>
          </p:nvSpPr>
          <p:spPr bwMode="auto">
            <a:xfrm>
              <a:off x="3408" y="2976"/>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L0</a:t>
              </a:r>
            </a:p>
          </p:txBody>
        </p:sp>
      </p:grpSp>
      <p:grpSp>
        <p:nvGrpSpPr>
          <p:cNvPr id="3" name="Group 8"/>
          <p:cNvGrpSpPr>
            <a:grpSpLocks/>
          </p:cNvGrpSpPr>
          <p:nvPr/>
        </p:nvGrpSpPr>
        <p:grpSpPr bwMode="auto">
          <a:xfrm>
            <a:off x="5867400" y="4343400"/>
            <a:ext cx="625475" cy="717550"/>
            <a:chOff x="3696" y="2736"/>
            <a:chExt cx="394" cy="452"/>
          </a:xfrm>
        </p:grpSpPr>
        <p:sp>
          <p:nvSpPr>
            <p:cNvPr id="42003" name="Text Box 9"/>
            <p:cNvSpPr txBox="1">
              <a:spLocks noChangeArrowheads="1"/>
            </p:cNvSpPr>
            <p:nvPr/>
          </p:nvSpPr>
          <p:spPr bwMode="auto">
            <a:xfrm>
              <a:off x="3744" y="297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2004" name="Line 10"/>
            <p:cNvSpPr>
              <a:spLocks noChangeShapeType="1"/>
            </p:cNvSpPr>
            <p:nvPr/>
          </p:nvSpPr>
          <p:spPr bwMode="auto">
            <a:xfrm flipV="1">
              <a:off x="3696" y="2928"/>
              <a:ext cx="0" cy="240"/>
            </a:xfrm>
            <a:prstGeom prst="line">
              <a:avLst/>
            </a:prstGeom>
            <a:noFill/>
            <a:ln w="25400">
              <a:solidFill>
                <a:schemeClr val="tx1"/>
              </a:solidFill>
              <a:round/>
              <a:headEnd/>
              <a:tailEnd type="triangle" w="med" len="med"/>
            </a:ln>
          </p:spPr>
          <p:txBody>
            <a:bodyPr/>
            <a:lstStyle/>
            <a:p>
              <a:endParaRPr lang="en-US"/>
            </a:p>
          </p:txBody>
        </p:sp>
        <p:sp>
          <p:nvSpPr>
            <p:cNvPr id="42005" name="Line 11"/>
            <p:cNvSpPr>
              <a:spLocks noChangeShapeType="1"/>
            </p:cNvSpPr>
            <p:nvPr/>
          </p:nvSpPr>
          <p:spPr bwMode="auto">
            <a:xfrm>
              <a:off x="3696" y="2928"/>
              <a:ext cx="288" cy="0"/>
            </a:xfrm>
            <a:prstGeom prst="line">
              <a:avLst/>
            </a:prstGeom>
            <a:noFill/>
            <a:ln w="25400">
              <a:solidFill>
                <a:schemeClr val="tx1"/>
              </a:solidFill>
              <a:round/>
              <a:headEnd/>
              <a:tailEnd/>
            </a:ln>
          </p:spPr>
          <p:txBody>
            <a:bodyPr/>
            <a:lstStyle/>
            <a:p>
              <a:endParaRPr lang="en-US"/>
            </a:p>
          </p:txBody>
        </p:sp>
        <p:sp>
          <p:nvSpPr>
            <p:cNvPr id="42006" name="Text Box 12"/>
            <p:cNvSpPr txBox="1">
              <a:spLocks noChangeArrowheads="1"/>
            </p:cNvSpPr>
            <p:nvPr/>
          </p:nvSpPr>
          <p:spPr bwMode="auto">
            <a:xfrm>
              <a:off x="3696" y="2736"/>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L1</a:t>
              </a:r>
            </a:p>
          </p:txBody>
        </p:sp>
        <p:sp>
          <p:nvSpPr>
            <p:cNvPr id="42007" name="Line 13"/>
            <p:cNvSpPr>
              <a:spLocks noChangeShapeType="1"/>
            </p:cNvSpPr>
            <p:nvPr/>
          </p:nvSpPr>
          <p:spPr bwMode="auto">
            <a:xfrm>
              <a:off x="3696" y="3168"/>
              <a:ext cx="288" cy="0"/>
            </a:xfrm>
            <a:prstGeom prst="line">
              <a:avLst/>
            </a:prstGeom>
            <a:noFill/>
            <a:ln w="25400">
              <a:solidFill>
                <a:schemeClr val="tx1"/>
              </a:solidFill>
              <a:round/>
              <a:headEnd/>
              <a:tailEnd/>
            </a:ln>
          </p:spPr>
          <p:txBody>
            <a:bodyPr/>
            <a:lstStyle/>
            <a:p>
              <a:endParaRPr lang="en-US"/>
            </a:p>
          </p:txBody>
        </p:sp>
      </p:grpSp>
      <p:grpSp>
        <p:nvGrpSpPr>
          <p:cNvPr id="4" name="Group 14"/>
          <p:cNvGrpSpPr>
            <a:grpSpLocks/>
          </p:cNvGrpSpPr>
          <p:nvPr/>
        </p:nvGrpSpPr>
        <p:grpSpPr bwMode="auto">
          <a:xfrm>
            <a:off x="6781800" y="3581400"/>
            <a:ext cx="625475" cy="717550"/>
            <a:chOff x="4272" y="2256"/>
            <a:chExt cx="394" cy="452"/>
          </a:xfrm>
        </p:grpSpPr>
        <p:sp>
          <p:nvSpPr>
            <p:cNvPr id="41998" name="Line 15"/>
            <p:cNvSpPr>
              <a:spLocks noChangeShapeType="1"/>
            </p:cNvSpPr>
            <p:nvPr/>
          </p:nvSpPr>
          <p:spPr bwMode="auto">
            <a:xfrm flipV="1">
              <a:off x="4272" y="2448"/>
              <a:ext cx="0" cy="240"/>
            </a:xfrm>
            <a:prstGeom prst="line">
              <a:avLst/>
            </a:prstGeom>
            <a:noFill/>
            <a:ln w="25400">
              <a:solidFill>
                <a:schemeClr val="tx1"/>
              </a:solidFill>
              <a:round/>
              <a:headEnd/>
              <a:tailEnd type="triangle" w="med" len="med"/>
            </a:ln>
          </p:spPr>
          <p:txBody>
            <a:bodyPr/>
            <a:lstStyle/>
            <a:p>
              <a:endParaRPr lang="en-US"/>
            </a:p>
          </p:txBody>
        </p:sp>
        <p:sp>
          <p:nvSpPr>
            <p:cNvPr id="41999" name="Text Box 16"/>
            <p:cNvSpPr txBox="1">
              <a:spLocks noChangeArrowheads="1"/>
            </p:cNvSpPr>
            <p:nvPr/>
          </p:nvSpPr>
          <p:spPr bwMode="auto">
            <a:xfrm>
              <a:off x="4320" y="249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2000" name="Line 17"/>
            <p:cNvSpPr>
              <a:spLocks noChangeShapeType="1"/>
            </p:cNvSpPr>
            <p:nvPr/>
          </p:nvSpPr>
          <p:spPr bwMode="auto">
            <a:xfrm>
              <a:off x="4272" y="2448"/>
              <a:ext cx="336" cy="0"/>
            </a:xfrm>
            <a:prstGeom prst="line">
              <a:avLst/>
            </a:prstGeom>
            <a:noFill/>
            <a:ln w="25400">
              <a:solidFill>
                <a:schemeClr val="tx1"/>
              </a:solidFill>
              <a:round/>
              <a:headEnd/>
              <a:tailEnd/>
            </a:ln>
          </p:spPr>
          <p:txBody>
            <a:bodyPr/>
            <a:lstStyle/>
            <a:p>
              <a:endParaRPr lang="en-US"/>
            </a:p>
          </p:txBody>
        </p:sp>
        <p:sp>
          <p:nvSpPr>
            <p:cNvPr id="42001" name="Text Box 18"/>
            <p:cNvSpPr txBox="1">
              <a:spLocks noChangeArrowheads="1"/>
            </p:cNvSpPr>
            <p:nvPr/>
          </p:nvSpPr>
          <p:spPr bwMode="auto">
            <a:xfrm>
              <a:off x="4309" y="225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2002" name="Line 19"/>
            <p:cNvSpPr>
              <a:spLocks noChangeShapeType="1"/>
            </p:cNvSpPr>
            <p:nvPr/>
          </p:nvSpPr>
          <p:spPr bwMode="auto">
            <a:xfrm>
              <a:off x="4272" y="2688"/>
              <a:ext cx="336" cy="0"/>
            </a:xfrm>
            <a:prstGeom prst="line">
              <a:avLst/>
            </a:prstGeom>
            <a:noFill/>
            <a:ln w="25400">
              <a:solidFill>
                <a:schemeClr val="tx1"/>
              </a:solidFill>
              <a:round/>
              <a:headEnd/>
              <a:tailEnd/>
            </a:ln>
          </p:spPr>
          <p:txBody>
            <a:bodyPr/>
            <a:lstStyle/>
            <a:p>
              <a:endParaRPr lang="en-US"/>
            </a:p>
          </p:txBody>
        </p:sp>
      </p:grpSp>
      <p:grpSp>
        <p:nvGrpSpPr>
          <p:cNvPr id="5" name="Group 20"/>
          <p:cNvGrpSpPr>
            <a:grpSpLocks/>
          </p:cNvGrpSpPr>
          <p:nvPr/>
        </p:nvGrpSpPr>
        <p:grpSpPr bwMode="auto">
          <a:xfrm>
            <a:off x="6324600" y="3962400"/>
            <a:ext cx="625475" cy="717550"/>
            <a:chOff x="3984" y="2496"/>
            <a:chExt cx="394" cy="452"/>
          </a:xfrm>
        </p:grpSpPr>
        <p:sp>
          <p:nvSpPr>
            <p:cNvPr id="41993" name="Line 21"/>
            <p:cNvSpPr>
              <a:spLocks noChangeShapeType="1"/>
            </p:cNvSpPr>
            <p:nvPr/>
          </p:nvSpPr>
          <p:spPr bwMode="auto">
            <a:xfrm flipV="1">
              <a:off x="3984" y="2688"/>
              <a:ext cx="0" cy="240"/>
            </a:xfrm>
            <a:prstGeom prst="line">
              <a:avLst/>
            </a:prstGeom>
            <a:noFill/>
            <a:ln w="25400">
              <a:solidFill>
                <a:schemeClr val="tx1"/>
              </a:solidFill>
              <a:round/>
              <a:headEnd/>
              <a:tailEnd type="triangle" w="med" len="med"/>
            </a:ln>
          </p:spPr>
          <p:txBody>
            <a:bodyPr/>
            <a:lstStyle/>
            <a:p>
              <a:endParaRPr lang="en-US"/>
            </a:p>
          </p:txBody>
        </p:sp>
        <p:sp>
          <p:nvSpPr>
            <p:cNvPr id="41994" name="Text Box 22"/>
            <p:cNvSpPr txBox="1">
              <a:spLocks noChangeArrowheads="1"/>
            </p:cNvSpPr>
            <p:nvPr/>
          </p:nvSpPr>
          <p:spPr bwMode="auto">
            <a:xfrm>
              <a:off x="4032" y="2736"/>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1995" name="Line 23"/>
            <p:cNvSpPr>
              <a:spLocks noChangeShapeType="1"/>
            </p:cNvSpPr>
            <p:nvPr/>
          </p:nvSpPr>
          <p:spPr bwMode="auto">
            <a:xfrm>
              <a:off x="3984" y="2688"/>
              <a:ext cx="288" cy="0"/>
            </a:xfrm>
            <a:prstGeom prst="line">
              <a:avLst/>
            </a:prstGeom>
            <a:noFill/>
            <a:ln w="25400">
              <a:solidFill>
                <a:schemeClr val="tx1"/>
              </a:solidFill>
              <a:round/>
              <a:headEnd/>
              <a:tailEnd/>
            </a:ln>
          </p:spPr>
          <p:txBody>
            <a:bodyPr/>
            <a:lstStyle/>
            <a:p>
              <a:endParaRPr lang="en-US"/>
            </a:p>
          </p:txBody>
        </p:sp>
        <p:sp>
          <p:nvSpPr>
            <p:cNvPr id="41996" name="Text Box 24"/>
            <p:cNvSpPr txBox="1">
              <a:spLocks noChangeArrowheads="1"/>
            </p:cNvSpPr>
            <p:nvPr/>
          </p:nvSpPr>
          <p:spPr bwMode="auto">
            <a:xfrm>
              <a:off x="3984" y="2496"/>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L2</a:t>
              </a:r>
            </a:p>
          </p:txBody>
        </p:sp>
        <p:sp>
          <p:nvSpPr>
            <p:cNvPr id="41997" name="Line 25"/>
            <p:cNvSpPr>
              <a:spLocks noChangeShapeType="1"/>
            </p:cNvSpPr>
            <p:nvPr/>
          </p:nvSpPr>
          <p:spPr bwMode="auto">
            <a:xfrm>
              <a:off x="3984" y="2928"/>
              <a:ext cx="336" cy="0"/>
            </a:xfrm>
            <a:prstGeom prst="line">
              <a:avLst/>
            </a:prstGeom>
            <a:noFill/>
            <a:ln w="25400">
              <a:solidFill>
                <a:schemeClr val="tx1"/>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normAutofit/>
          </a:bodyPr>
          <a:lstStyle/>
          <a:p>
            <a:pPr eaLnBrk="1" hangingPunct="1">
              <a:defRPr/>
            </a:pPr>
            <a:r>
              <a:rPr lang="en-US" smtClean="0">
                <a:latin typeface="Courier New" charset="0"/>
              </a:rPr>
              <a:t>exec</a:t>
            </a:r>
            <a:r>
              <a:rPr lang="en-US" smtClean="0"/>
              <a:t>: Running new programs</a:t>
            </a:r>
          </a:p>
        </p:txBody>
      </p:sp>
      <p:sp>
        <p:nvSpPr>
          <p:cNvPr id="1013763" name="Rectangle 3"/>
          <p:cNvSpPr>
            <a:spLocks noGrp="1" noChangeArrowheads="1"/>
          </p:cNvSpPr>
          <p:nvPr>
            <p:ph idx="1"/>
          </p:nvPr>
        </p:nvSpPr>
        <p:spPr>
          <a:xfrm>
            <a:off x="457200" y="1775191"/>
            <a:ext cx="8229600" cy="2568209"/>
          </a:xfrm>
        </p:spPr>
        <p:txBody>
          <a:bodyPr>
            <a:normAutofit fontScale="77500" lnSpcReduction="20000"/>
          </a:bodyPr>
          <a:lstStyle/>
          <a:p>
            <a:pPr eaLnBrk="1" hangingPunct="1">
              <a:buFont typeface="Wingdings" charset="2"/>
              <a:buNone/>
              <a:defRPr/>
            </a:pPr>
            <a:r>
              <a:rPr lang="en-US" sz="2000" dirty="0" err="1" smtClean="0">
                <a:effectLst>
                  <a:outerShdw blurRad="38100" dist="38100" dir="2700000" algn="tl">
                    <a:srgbClr val="C0C0C0"/>
                  </a:outerShdw>
                </a:effectLst>
                <a:latin typeface="Courier New" charset="0"/>
              </a:rPr>
              <a:t>int</a:t>
            </a:r>
            <a:r>
              <a:rPr lang="en-US" sz="2000" dirty="0" smtClean="0">
                <a:effectLst>
                  <a:outerShdw blurRad="38100" dist="38100" dir="2700000" algn="tl">
                    <a:srgbClr val="C0C0C0"/>
                  </a:outerShdw>
                </a:effectLst>
                <a:latin typeface="Courier New" charset="0"/>
              </a:rPr>
              <a:t> </a:t>
            </a:r>
            <a:r>
              <a:rPr lang="en-US" sz="2000" dirty="0" err="1" smtClean="0">
                <a:effectLst>
                  <a:outerShdw blurRad="38100" dist="38100" dir="2700000" algn="tl">
                    <a:srgbClr val="C0C0C0"/>
                  </a:outerShdw>
                </a:effectLst>
                <a:latin typeface="Courier New" charset="0"/>
              </a:rPr>
              <a:t>execl</a:t>
            </a:r>
            <a:r>
              <a:rPr lang="en-US" sz="2000" dirty="0" smtClean="0">
                <a:effectLst>
                  <a:outerShdw blurRad="38100" dist="38100" dir="2700000" algn="tl">
                    <a:srgbClr val="C0C0C0"/>
                  </a:outerShdw>
                </a:effectLst>
                <a:latin typeface="Courier New" charset="0"/>
              </a:rPr>
              <a:t>(char *path, char *arg0, char *arg1, …, 0)</a:t>
            </a:r>
            <a:endParaRPr lang="en-US" dirty="0" smtClean="0">
              <a:effectLst>
                <a:outerShdw blurRad="38100" dist="38100" dir="2700000" algn="tl">
                  <a:srgbClr val="C0C0C0"/>
                </a:outerShdw>
              </a:effectLst>
            </a:endParaRPr>
          </a:p>
          <a:p>
            <a:pPr lvl="1" eaLnBrk="1" hangingPunct="1">
              <a:defRPr/>
            </a:pPr>
            <a:r>
              <a:rPr lang="en-US" dirty="0" smtClean="0"/>
              <a:t>loads and runs executable at </a:t>
            </a:r>
            <a:r>
              <a:rPr lang="en-US" dirty="0" smtClean="0">
                <a:latin typeface="Courier New" charset="0"/>
              </a:rPr>
              <a:t>path</a:t>
            </a:r>
            <a:r>
              <a:rPr lang="en-US" dirty="0" smtClean="0"/>
              <a:t> with </a:t>
            </a:r>
            <a:r>
              <a:rPr lang="en-US" dirty="0" err="1" smtClean="0"/>
              <a:t>args</a:t>
            </a:r>
            <a:r>
              <a:rPr lang="en-US" dirty="0" smtClean="0"/>
              <a:t> </a:t>
            </a:r>
            <a:r>
              <a:rPr lang="en-US" dirty="0" smtClean="0">
                <a:latin typeface="Courier New" charset="0"/>
              </a:rPr>
              <a:t>arg0</a:t>
            </a:r>
            <a:r>
              <a:rPr lang="en-US" dirty="0" smtClean="0"/>
              <a:t>, </a:t>
            </a:r>
            <a:r>
              <a:rPr lang="en-US" dirty="0" smtClean="0">
                <a:latin typeface="Courier New" charset="0"/>
              </a:rPr>
              <a:t>arg1</a:t>
            </a:r>
            <a:r>
              <a:rPr lang="en-US" dirty="0" smtClean="0"/>
              <a:t>, …</a:t>
            </a:r>
          </a:p>
          <a:p>
            <a:pPr lvl="2" eaLnBrk="1" hangingPunct="1">
              <a:defRPr/>
            </a:pPr>
            <a:r>
              <a:rPr lang="en-US" sz="1800" dirty="0" smtClean="0">
                <a:latin typeface="Courier New" charset="0"/>
              </a:rPr>
              <a:t>path</a:t>
            </a:r>
            <a:r>
              <a:rPr lang="en-US" sz="1800" dirty="0" smtClean="0"/>
              <a:t> is the complete path of an executable</a:t>
            </a:r>
          </a:p>
          <a:p>
            <a:pPr lvl="2" eaLnBrk="1" hangingPunct="1">
              <a:defRPr/>
            </a:pPr>
            <a:r>
              <a:rPr lang="en-US" sz="1800" dirty="0" smtClean="0">
                <a:latin typeface="Courier New" charset="0"/>
              </a:rPr>
              <a:t>arg0</a:t>
            </a:r>
            <a:r>
              <a:rPr lang="en-US" sz="1800" dirty="0" smtClean="0"/>
              <a:t> becomes the name of the process</a:t>
            </a:r>
          </a:p>
          <a:p>
            <a:pPr lvl="3" eaLnBrk="1" hangingPunct="1">
              <a:defRPr/>
            </a:pPr>
            <a:r>
              <a:rPr lang="en-US" sz="1800" dirty="0" smtClean="0"/>
              <a:t>typically </a:t>
            </a:r>
            <a:r>
              <a:rPr lang="en-US" sz="1800" dirty="0" smtClean="0">
                <a:latin typeface="Courier New" charset="0"/>
              </a:rPr>
              <a:t>arg0</a:t>
            </a:r>
            <a:r>
              <a:rPr lang="en-US" sz="1800" dirty="0" smtClean="0"/>
              <a:t> is either identical to </a:t>
            </a:r>
            <a:r>
              <a:rPr lang="en-US" sz="1800" dirty="0" smtClean="0">
                <a:latin typeface="Courier New" charset="0"/>
              </a:rPr>
              <a:t>path</a:t>
            </a:r>
            <a:r>
              <a:rPr lang="en-US" sz="1800" dirty="0" smtClean="0"/>
              <a:t>, or else it contains only the executable filename from </a:t>
            </a:r>
            <a:r>
              <a:rPr lang="en-US" sz="1800" dirty="0" smtClean="0">
                <a:latin typeface="Courier New" charset="0"/>
              </a:rPr>
              <a:t>path</a:t>
            </a:r>
          </a:p>
          <a:p>
            <a:pPr lvl="2" eaLnBrk="1" hangingPunct="1">
              <a:defRPr/>
            </a:pPr>
            <a:r>
              <a:rPr lang="en-US" sz="1800" dirty="0" smtClean="0"/>
              <a:t>“real” arguments to the executable start with </a:t>
            </a:r>
            <a:r>
              <a:rPr lang="en-US" sz="1800" dirty="0" smtClean="0">
                <a:latin typeface="Courier New" charset="0"/>
              </a:rPr>
              <a:t>arg1</a:t>
            </a:r>
            <a:r>
              <a:rPr lang="en-US" sz="1800" dirty="0" smtClean="0"/>
              <a:t>, etc.</a:t>
            </a:r>
          </a:p>
          <a:p>
            <a:pPr lvl="2" eaLnBrk="1" hangingPunct="1">
              <a:defRPr/>
            </a:pPr>
            <a:r>
              <a:rPr lang="en-US" sz="1800" dirty="0" smtClean="0"/>
              <a:t>list of </a:t>
            </a:r>
            <a:r>
              <a:rPr lang="en-US" sz="1800" dirty="0" err="1" smtClean="0"/>
              <a:t>args</a:t>
            </a:r>
            <a:r>
              <a:rPr lang="en-US" sz="1800" dirty="0" smtClean="0"/>
              <a:t> is terminated by a </a:t>
            </a:r>
            <a:r>
              <a:rPr lang="en-US" sz="1800" dirty="0" smtClean="0">
                <a:latin typeface="Courier New" charset="0"/>
              </a:rPr>
              <a:t>(char *)0</a:t>
            </a:r>
            <a:r>
              <a:rPr lang="en-US" sz="1800" dirty="0" smtClean="0"/>
              <a:t> argument</a:t>
            </a:r>
          </a:p>
          <a:p>
            <a:pPr lvl="1" eaLnBrk="1" hangingPunct="1">
              <a:defRPr/>
            </a:pPr>
            <a:r>
              <a:rPr lang="en-US" dirty="0" smtClean="0"/>
              <a:t>returns </a:t>
            </a:r>
            <a:r>
              <a:rPr lang="en-US" dirty="0" smtClean="0">
                <a:latin typeface="Courier New" charset="0"/>
              </a:rPr>
              <a:t>-1</a:t>
            </a:r>
            <a:r>
              <a:rPr lang="en-US" dirty="0" smtClean="0"/>
              <a:t> if error, otherwise doesn’t return!</a:t>
            </a:r>
          </a:p>
        </p:txBody>
      </p:sp>
      <p:sp>
        <p:nvSpPr>
          <p:cNvPr id="54276" name="Text Box 4"/>
          <p:cNvSpPr txBox="1">
            <a:spLocks noChangeArrowheads="1"/>
          </p:cNvSpPr>
          <p:nvPr/>
        </p:nvSpPr>
        <p:spPr bwMode="auto">
          <a:xfrm>
            <a:off x="1143000" y="4489450"/>
            <a:ext cx="7162800" cy="2292350"/>
          </a:xfrm>
          <a:prstGeom prst="rect">
            <a:avLst/>
          </a:prstGeom>
          <a:noFill/>
          <a:ln w="3175">
            <a:solidFill>
              <a:schemeClr val="tx1"/>
            </a:solidFill>
            <a:miter lim="800000"/>
            <a:headEnd/>
            <a:tailEnd/>
          </a:ln>
        </p:spPr>
        <p:txBody>
          <a:bodyPr>
            <a:spAutoFit/>
          </a:bodyPr>
          <a:lstStyle/>
          <a:p>
            <a:pPr algn="l">
              <a:lnSpc>
                <a:spcPct val="100000"/>
              </a:lnSpc>
            </a:pPr>
            <a:r>
              <a:rPr lang="en-US">
                <a:latin typeface="Courier New" charset="0"/>
              </a:rPr>
              <a:t>main() {</a:t>
            </a:r>
          </a:p>
          <a:p>
            <a:pPr algn="l">
              <a:lnSpc>
                <a:spcPct val="100000"/>
              </a:lnSpc>
            </a:pPr>
            <a:r>
              <a:rPr lang="en-US">
                <a:latin typeface="Courier New" charset="0"/>
              </a:rPr>
              <a:t>   if (fork() == 0) {</a:t>
            </a:r>
          </a:p>
          <a:p>
            <a:pPr algn="l">
              <a:lnSpc>
                <a:spcPct val="100000"/>
              </a:lnSpc>
            </a:pPr>
            <a:r>
              <a:rPr lang="en-US">
                <a:latin typeface="Courier New" charset="0"/>
              </a:rPr>
              <a:t>      execl("/usr/bin/cp", "cp", "foo", "bar", 0);</a:t>
            </a:r>
          </a:p>
          <a:p>
            <a:pPr algn="l">
              <a:lnSpc>
                <a:spcPct val="100000"/>
              </a:lnSpc>
            </a:pPr>
            <a:r>
              <a:rPr lang="en-US">
                <a:latin typeface="Courier New" charset="0"/>
              </a:rPr>
              <a:t>   }</a:t>
            </a:r>
          </a:p>
          <a:p>
            <a:pPr algn="l">
              <a:lnSpc>
                <a:spcPct val="100000"/>
              </a:lnSpc>
            </a:pPr>
            <a:r>
              <a:rPr lang="en-US">
                <a:latin typeface="Courier New" charset="0"/>
              </a:rPr>
              <a:t>   wait(NULL);</a:t>
            </a:r>
          </a:p>
          <a:p>
            <a:pPr algn="l">
              <a:lnSpc>
                <a:spcPct val="100000"/>
              </a:lnSpc>
            </a:pPr>
            <a:r>
              <a:rPr lang="en-US">
                <a:latin typeface="Courier New" charset="0"/>
              </a:rPr>
              <a:t>   printf("copy completed\n");</a:t>
            </a:r>
          </a:p>
          <a:p>
            <a:pPr algn="l">
              <a:lnSpc>
                <a:spcPct val="100000"/>
              </a:lnSpc>
            </a:pPr>
            <a:r>
              <a:rPr lang="en-US">
                <a:latin typeface="Courier New" charset="0"/>
              </a:rPr>
              <a:t>   exit();</a:t>
            </a:r>
          </a:p>
          <a:p>
            <a:pPr algn="l">
              <a:lnSpc>
                <a:spcPct val="100000"/>
              </a:lnSpc>
            </a:pPr>
            <a:r>
              <a:rPr lang="en-US">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createProcess</a:t>
            </a:r>
            <a:endParaRPr lang="en-US" dirty="0"/>
          </a:p>
        </p:txBody>
      </p:sp>
      <p:sp>
        <p:nvSpPr>
          <p:cNvPr id="3" name="Content Placeholder 2"/>
          <p:cNvSpPr>
            <a:spLocks noGrp="1"/>
          </p:cNvSpPr>
          <p:nvPr>
            <p:ph idx="1"/>
          </p:nvPr>
        </p:nvSpPr>
        <p:spPr>
          <a:xfrm>
            <a:off x="457200" y="1775191"/>
            <a:ext cx="8229600" cy="2796809"/>
          </a:xfrm>
        </p:spPr>
        <p:txBody>
          <a:bodyPr>
            <a:normAutofit fontScale="92500" lnSpcReduction="20000"/>
          </a:bodyPr>
          <a:lstStyle/>
          <a:p>
            <a:r>
              <a:rPr lang="en-US" dirty="0" smtClean="0"/>
              <a:t>w32 uses the </a:t>
            </a:r>
            <a:r>
              <a:rPr lang="en-US" dirty="0" err="1" smtClean="0"/>
              <a:t>createProcess</a:t>
            </a:r>
            <a:r>
              <a:rPr lang="en-US" dirty="0" smtClean="0"/>
              <a:t> API call</a:t>
            </a:r>
          </a:p>
          <a:p>
            <a:r>
              <a:rPr lang="en-US" dirty="0" smtClean="0"/>
              <a:t>Includes several other process related calls</a:t>
            </a:r>
          </a:p>
          <a:p>
            <a:r>
              <a:rPr lang="en-US" dirty="0" smtClean="0"/>
              <a:t>Parent and child have own address space on both Windows, Linux, Mac OS X, etc.</a:t>
            </a:r>
          </a:p>
          <a:p>
            <a:r>
              <a:rPr lang="en-US" dirty="0" smtClean="0"/>
              <a:t>Part of the process abstraction!</a:t>
            </a:r>
          </a:p>
          <a:p>
            <a:r>
              <a:rPr lang="en-US" dirty="0" smtClean="0"/>
              <a:t>Many processes with their own address spaces running on a relatively few CPUs!</a:t>
            </a:r>
            <a:endParaRPr lang="en-US" dirty="0"/>
          </a:p>
        </p:txBody>
      </p:sp>
      <p:sp>
        <p:nvSpPr>
          <p:cNvPr id="4" name="Rectangle 3"/>
          <p:cNvSpPr/>
          <p:nvPr/>
        </p:nvSpPr>
        <p:spPr>
          <a:xfrm>
            <a:off x="1143000" y="4724400"/>
            <a:ext cx="1143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p</a:t>
            </a:r>
            <a:r>
              <a:rPr lang="en-US" baseline="-25000" dirty="0" smtClean="0"/>
              <a:t>0</a:t>
            </a:r>
            <a:r>
              <a:rPr lang="en-US" dirty="0" smtClean="0"/>
              <a:t> address space</a:t>
            </a:r>
            <a:endParaRPr lang="en-US" dirty="0"/>
          </a:p>
        </p:txBody>
      </p:sp>
      <p:sp>
        <p:nvSpPr>
          <p:cNvPr id="5" name="TextBox 4"/>
          <p:cNvSpPr txBox="1"/>
          <p:nvPr/>
        </p:nvSpPr>
        <p:spPr>
          <a:xfrm>
            <a:off x="2274722" y="6172200"/>
            <a:ext cx="439544" cy="258532"/>
          </a:xfrm>
          <a:prstGeom prst="rect">
            <a:avLst/>
          </a:prstGeom>
          <a:noFill/>
        </p:spPr>
        <p:txBody>
          <a:bodyPr wrap="none" rtlCol="0">
            <a:spAutoFit/>
          </a:bodyPr>
          <a:lstStyle/>
          <a:p>
            <a:r>
              <a:rPr lang="en-US" sz="1200" b="0" dirty="0" smtClean="0"/>
              <a:t>0x0</a:t>
            </a:r>
            <a:endParaRPr lang="en-US" sz="1200" b="0" dirty="0"/>
          </a:p>
        </p:txBody>
      </p:sp>
      <p:sp>
        <p:nvSpPr>
          <p:cNvPr id="6" name="TextBox 5"/>
          <p:cNvSpPr txBox="1"/>
          <p:nvPr/>
        </p:nvSpPr>
        <p:spPr>
          <a:xfrm>
            <a:off x="2222082" y="4648200"/>
            <a:ext cx="673518" cy="258532"/>
          </a:xfrm>
          <a:prstGeom prst="rect">
            <a:avLst/>
          </a:prstGeom>
          <a:noFill/>
        </p:spPr>
        <p:txBody>
          <a:bodyPr wrap="none" rtlCol="0">
            <a:spAutoFit/>
          </a:bodyPr>
          <a:lstStyle/>
          <a:p>
            <a:r>
              <a:rPr lang="en-US" sz="1200" b="0" dirty="0" smtClean="0"/>
              <a:t>0xffffffff</a:t>
            </a:r>
            <a:endParaRPr lang="en-US" sz="1200" b="0" dirty="0"/>
          </a:p>
        </p:txBody>
      </p:sp>
      <p:sp>
        <p:nvSpPr>
          <p:cNvPr id="7" name="Rectangle 6"/>
          <p:cNvSpPr/>
          <p:nvPr/>
        </p:nvSpPr>
        <p:spPr>
          <a:xfrm>
            <a:off x="3200400" y="4724400"/>
            <a:ext cx="1143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p</a:t>
            </a:r>
            <a:r>
              <a:rPr lang="en-US" baseline="-25000" dirty="0"/>
              <a:t>1</a:t>
            </a:r>
            <a:r>
              <a:rPr lang="en-US" dirty="0" smtClean="0"/>
              <a:t> address space</a:t>
            </a:r>
            <a:endParaRPr lang="en-US" dirty="0"/>
          </a:p>
        </p:txBody>
      </p:sp>
      <p:sp>
        <p:nvSpPr>
          <p:cNvPr id="8" name="TextBox 7"/>
          <p:cNvSpPr txBox="1"/>
          <p:nvPr/>
        </p:nvSpPr>
        <p:spPr>
          <a:xfrm>
            <a:off x="4332122" y="6172200"/>
            <a:ext cx="439544" cy="258532"/>
          </a:xfrm>
          <a:prstGeom prst="rect">
            <a:avLst/>
          </a:prstGeom>
          <a:noFill/>
        </p:spPr>
        <p:txBody>
          <a:bodyPr wrap="none" rtlCol="0">
            <a:spAutoFit/>
          </a:bodyPr>
          <a:lstStyle/>
          <a:p>
            <a:r>
              <a:rPr lang="en-US" sz="1200" b="0" dirty="0" smtClean="0"/>
              <a:t>0x0</a:t>
            </a:r>
            <a:endParaRPr lang="en-US" sz="1200" b="0" dirty="0"/>
          </a:p>
        </p:txBody>
      </p:sp>
      <p:sp>
        <p:nvSpPr>
          <p:cNvPr id="9" name="TextBox 8"/>
          <p:cNvSpPr txBox="1"/>
          <p:nvPr/>
        </p:nvSpPr>
        <p:spPr>
          <a:xfrm>
            <a:off x="4279482" y="4648200"/>
            <a:ext cx="673518" cy="258532"/>
          </a:xfrm>
          <a:prstGeom prst="rect">
            <a:avLst/>
          </a:prstGeom>
          <a:noFill/>
        </p:spPr>
        <p:txBody>
          <a:bodyPr wrap="none" rtlCol="0">
            <a:spAutoFit/>
          </a:bodyPr>
          <a:lstStyle/>
          <a:p>
            <a:r>
              <a:rPr lang="en-US" sz="1200" b="0" dirty="0" smtClean="0"/>
              <a:t>0xffffffff</a:t>
            </a:r>
            <a:endParaRPr lang="en-US" sz="1200" b="0" dirty="0"/>
          </a:p>
        </p:txBody>
      </p:sp>
      <p:sp>
        <p:nvSpPr>
          <p:cNvPr id="10" name="Rectangle 9"/>
          <p:cNvSpPr/>
          <p:nvPr/>
        </p:nvSpPr>
        <p:spPr>
          <a:xfrm>
            <a:off x="6705600" y="4724400"/>
            <a:ext cx="1143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p</a:t>
            </a:r>
            <a:r>
              <a:rPr lang="en-US" baseline="-25000" dirty="0"/>
              <a:t>2</a:t>
            </a:r>
            <a:r>
              <a:rPr lang="en-US" dirty="0" smtClean="0"/>
              <a:t> address space</a:t>
            </a:r>
            <a:endParaRPr lang="en-US" dirty="0"/>
          </a:p>
        </p:txBody>
      </p:sp>
      <p:sp>
        <p:nvSpPr>
          <p:cNvPr id="11" name="TextBox 10"/>
          <p:cNvSpPr txBox="1"/>
          <p:nvPr/>
        </p:nvSpPr>
        <p:spPr>
          <a:xfrm>
            <a:off x="7837322" y="6172200"/>
            <a:ext cx="439544" cy="258532"/>
          </a:xfrm>
          <a:prstGeom prst="rect">
            <a:avLst/>
          </a:prstGeom>
          <a:noFill/>
        </p:spPr>
        <p:txBody>
          <a:bodyPr wrap="none" rtlCol="0">
            <a:spAutoFit/>
          </a:bodyPr>
          <a:lstStyle/>
          <a:p>
            <a:r>
              <a:rPr lang="en-US" sz="1200" b="0" dirty="0" smtClean="0"/>
              <a:t>0x0</a:t>
            </a:r>
            <a:endParaRPr lang="en-US" sz="1200" b="0" dirty="0"/>
          </a:p>
        </p:txBody>
      </p:sp>
      <p:sp>
        <p:nvSpPr>
          <p:cNvPr id="12" name="TextBox 11"/>
          <p:cNvSpPr txBox="1"/>
          <p:nvPr/>
        </p:nvSpPr>
        <p:spPr>
          <a:xfrm>
            <a:off x="7784682" y="4648200"/>
            <a:ext cx="673518" cy="258532"/>
          </a:xfrm>
          <a:prstGeom prst="rect">
            <a:avLst/>
          </a:prstGeom>
          <a:noFill/>
        </p:spPr>
        <p:txBody>
          <a:bodyPr wrap="none" rtlCol="0">
            <a:spAutoFit/>
          </a:bodyPr>
          <a:lstStyle/>
          <a:p>
            <a:r>
              <a:rPr lang="en-US" sz="1200" b="0" dirty="0" smtClean="0"/>
              <a:t>0xffffffff</a:t>
            </a:r>
            <a:endParaRPr lang="en-US" sz="1200" b="0" dirty="0"/>
          </a:p>
        </p:txBody>
      </p:sp>
      <p:sp>
        <p:nvSpPr>
          <p:cNvPr id="13" name="TextBox 12"/>
          <p:cNvSpPr txBox="1"/>
          <p:nvPr/>
        </p:nvSpPr>
        <p:spPr>
          <a:xfrm>
            <a:off x="5029200" y="5257800"/>
            <a:ext cx="1371600" cy="341632"/>
          </a:xfrm>
          <a:prstGeom prst="rect">
            <a:avLst/>
          </a:prstGeom>
          <a:noFill/>
        </p:spPr>
        <p:txBody>
          <a:bodyPr wrap="square" rtlCol="0">
            <a:spAutoFit/>
          </a:bodyPr>
          <a:lstStyle/>
          <a:p>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a:t>
            </a:r>
            <a:endParaRPr lang="en-US" dirty="0"/>
          </a:p>
        </p:txBody>
      </p:sp>
      <p:sp>
        <p:nvSpPr>
          <p:cNvPr id="3" name="Content Placeholder 2"/>
          <p:cNvSpPr>
            <a:spLocks noGrp="1"/>
          </p:cNvSpPr>
          <p:nvPr>
            <p:ph idx="1"/>
          </p:nvPr>
        </p:nvSpPr>
        <p:spPr/>
        <p:txBody>
          <a:bodyPr/>
          <a:lstStyle/>
          <a:p>
            <a:r>
              <a:rPr lang="en-US" dirty="0" smtClean="0"/>
              <a:t>Normal exit (voluntary)</a:t>
            </a:r>
          </a:p>
          <a:p>
            <a:r>
              <a:rPr lang="en-US" dirty="0" smtClean="0"/>
              <a:t>Error exit (voluntary)</a:t>
            </a:r>
          </a:p>
          <a:p>
            <a:r>
              <a:rPr lang="en-US" dirty="0" smtClean="0"/>
              <a:t>Fatal error (involuntary)</a:t>
            </a:r>
          </a:p>
          <a:p>
            <a:r>
              <a:rPr lang="en-US" dirty="0" smtClean="0"/>
              <a:t>Murder --- killed by another process (involuntary and much more later…)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p:txBody>
          <a:bodyPr>
            <a:normAutofit/>
          </a:bodyPr>
          <a:lstStyle/>
          <a:p>
            <a:pPr eaLnBrk="1" hangingPunct="1">
              <a:defRPr/>
            </a:pPr>
            <a:r>
              <a:rPr lang="en-US" smtClean="0"/>
              <a:t>Terminating a Process</a:t>
            </a:r>
          </a:p>
        </p:txBody>
      </p:sp>
      <p:sp>
        <p:nvSpPr>
          <p:cNvPr id="1004547" name="Rectangle 3"/>
          <p:cNvSpPr>
            <a:spLocks noGrp="1" noChangeArrowheads="1"/>
          </p:cNvSpPr>
          <p:nvPr>
            <p:ph idx="1"/>
          </p:nvPr>
        </p:nvSpPr>
        <p:spPr/>
        <p:txBody>
          <a:bodyPr/>
          <a:lstStyle/>
          <a:p>
            <a:pPr eaLnBrk="1" hangingPunct="1">
              <a:buFont typeface="Wingdings" charset="2"/>
              <a:buNone/>
              <a:defRPr/>
            </a:pPr>
            <a:r>
              <a:rPr lang="en-US" dirty="0" smtClean="0">
                <a:effectLst>
                  <a:outerShdw blurRad="38100" dist="38100" dir="2700000" algn="tl">
                    <a:srgbClr val="C0C0C0"/>
                  </a:outerShdw>
                </a:effectLst>
                <a:latin typeface="Courier New" charset="0"/>
              </a:rPr>
              <a:t>void exit(</a:t>
            </a:r>
            <a:r>
              <a:rPr lang="en-US" dirty="0" err="1" smtClean="0">
                <a:effectLst>
                  <a:outerShdw blurRad="38100" dist="38100" dir="2700000" algn="tl">
                    <a:srgbClr val="C0C0C0"/>
                  </a:outerShdw>
                </a:effectLst>
                <a:latin typeface="Courier New" charset="0"/>
              </a:rPr>
              <a:t>int</a:t>
            </a:r>
            <a:r>
              <a:rPr lang="en-US" dirty="0" smtClean="0">
                <a:effectLst>
                  <a:outerShdw blurRad="38100" dist="38100" dir="2700000" algn="tl">
                    <a:srgbClr val="C0C0C0"/>
                  </a:outerShdw>
                </a:effectLst>
                <a:latin typeface="Courier New" charset="0"/>
              </a:rPr>
              <a:t> status)</a:t>
            </a:r>
            <a:endParaRPr lang="en-US" dirty="0" smtClean="0">
              <a:effectLst>
                <a:outerShdw blurRad="38100" dist="38100" dir="2700000" algn="tl">
                  <a:srgbClr val="C0C0C0"/>
                </a:outerShdw>
              </a:effectLst>
            </a:endParaRPr>
          </a:p>
          <a:p>
            <a:pPr lvl="1" eaLnBrk="1" hangingPunct="1">
              <a:defRPr/>
            </a:pPr>
            <a:r>
              <a:rPr lang="en-US" dirty="0" smtClean="0"/>
              <a:t>exits a process</a:t>
            </a:r>
          </a:p>
          <a:p>
            <a:pPr lvl="2" eaLnBrk="1" hangingPunct="1">
              <a:defRPr/>
            </a:pPr>
            <a:r>
              <a:rPr lang="en-US" sz="1800" dirty="0" smtClean="0"/>
              <a:t>Normally return with status 0</a:t>
            </a:r>
          </a:p>
          <a:p>
            <a:pPr lvl="1" eaLnBrk="1" hangingPunct="1">
              <a:defRPr/>
            </a:pPr>
            <a:r>
              <a:rPr lang="en-US" dirty="0" err="1" smtClean="0">
                <a:latin typeface="Courier New" charset="0"/>
              </a:rPr>
              <a:t>atexit</a:t>
            </a:r>
            <a:r>
              <a:rPr lang="en-US" dirty="0" smtClean="0">
                <a:latin typeface="Courier New" charset="0"/>
              </a:rPr>
              <a:t>()</a:t>
            </a:r>
            <a:r>
              <a:rPr lang="en-US" dirty="0" smtClean="0"/>
              <a:t> registers functions to be executed upon exit</a:t>
            </a:r>
          </a:p>
        </p:txBody>
      </p:sp>
      <p:sp>
        <p:nvSpPr>
          <p:cNvPr id="43012" name="Text Box 4"/>
          <p:cNvSpPr txBox="1">
            <a:spLocks noChangeArrowheads="1"/>
          </p:cNvSpPr>
          <p:nvPr/>
        </p:nvSpPr>
        <p:spPr bwMode="auto">
          <a:xfrm>
            <a:off x="2133600" y="4214812"/>
            <a:ext cx="3890963" cy="2566988"/>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a:latin typeface="Courier New" charset="0"/>
              </a:rPr>
              <a:t>void cleanup(void) {</a:t>
            </a:r>
          </a:p>
          <a:p>
            <a:pPr algn="l">
              <a:lnSpc>
                <a:spcPct val="100000"/>
              </a:lnSpc>
            </a:pPr>
            <a:r>
              <a:rPr lang="en-US">
                <a:latin typeface="Courier New" charset="0"/>
              </a:rPr>
              <a:t>   printf("cleaning up\n");</a:t>
            </a:r>
          </a:p>
          <a:p>
            <a:pPr algn="l">
              <a:lnSpc>
                <a:spcPct val="100000"/>
              </a:lnSpc>
            </a:pPr>
            <a:r>
              <a:rPr lang="en-US">
                <a:latin typeface="Courier New" charset="0"/>
              </a:rPr>
              <a:t>}</a:t>
            </a:r>
          </a:p>
          <a:p>
            <a:pPr algn="l">
              <a:lnSpc>
                <a:spcPct val="100000"/>
              </a:lnSpc>
            </a:pPr>
            <a:endParaRPr lang="en-US">
              <a:latin typeface="Courier New" charset="0"/>
            </a:endParaRPr>
          </a:p>
          <a:p>
            <a:pPr algn="l">
              <a:lnSpc>
                <a:spcPct val="100000"/>
              </a:lnSpc>
            </a:pPr>
            <a:r>
              <a:rPr lang="en-US">
                <a:latin typeface="Courier New" charset="0"/>
              </a:rPr>
              <a:t>void fork6() {</a:t>
            </a:r>
          </a:p>
          <a:p>
            <a:pPr algn="l">
              <a:lnSpc>
                <a:spcPct val="100000"/>
              </a:lnSpc>
            </a:pPr>
            <a:r>
              <a:rPr lang="en-US">
                <a:latin typeface="Courier New" charset="0"/>
              </a:rPr>
              <a:t>   atexit(cleanup);</a:t>
            </a:r>
          </a:p>
          <a:p>
            <a:pPr algn="l">
              <a:lnSpc>
                <a:spcPct val="100000"/>
              </a:lnSpc>
            </a:pPr>
            <a:r>
              <a:rPr lang="en-US">
                <a:latin typeface="Courier New" charset="0"/>
              </a:rPr>
              <a:t>   fork();</a:t>
            </a:r>
          </a:p>
          <a:p>
            <a:pPr algn="l">
              <a:lnSpc>
                <a:spcPct val="100000"/>
              </a:lnSpc>
            </a:pPr>
            <a:r>
              <a:rPr lang="en-US">
                <a:latin typeface="Courier New" charset="0"/>
              </a:rPr>
              <a:t>   exit(0);</a:t>
            </a:r>
          </a:p>
          <a:p>
            <a:pPr algn="l">
              <a:lnSpc>
                <a:spcPct val="100000"/>
              </a:lnSpc>
            </a:pPr>
            <a:r>
              <a:rPr lang="en-US">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dirty="0"/>
              <a:t>Process </a:t>
            </a:r>
            <a:r>
              <a:rPr lang="en-US" dirty="0" smtClean="0"/>
              <a:t>Hierarchies</a:t>
            </a:r>
            <a:endParaRPr lang="en-US" dirty="0"/>
          </a:p>
        </p:txBody>
      </p:sp>
      <p:sp>
        <p:nvSpPr>
          <p:cNvPr id="1034244" name="Oval 4"/>
          <p:cNvSpPr>
            <a:spLocks noChangeAspect="1" noChangeArrowheads="1"/>
          </p:cNvSpPr>
          <p:nvPr/>
        </p:nvSpPr>
        <p:spPr bwMode="auto">
          <a:xfrm>
            <a:off x="1898650" y="3228975"/>
            <a:ext cx="982663" cy="885825"/>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Fore-</a:t>
            </a:r>
          </a:p>
          <a:p>
            <a:pPr>
              <a:lnSpc>
                <a:spcPct val="100000"/>
              </a:lnSpc>
            </a:pPr>
            <a:r>
              <a:rPr lang="en-US" sz="1600">
                <a:latin typeface="Arial" charset="0"/>
              </a:rPr>
              <a:t>ground</a:t>
            </a:r>
          </a:p>
          <a:p>
            <a:pPr>
              <a:lnSpc>
                <a:spcPct val="100000"/>
              </a:lnSpc>
            </a:pPr>
            <a:r>
              <a:rPr lang="en-US" sz="1600">
                <a:latin typeface="Arial" charset="0"/>
              </a:rPr>
              <a:t>job</a:t>
            </a:r>
          </a:p>
        </p:txBody>
      </p:sp>
      <p:sp>
        <p:nvSpPr>
          <p:cNvPr id="1034245" name="Oval 5"/>
          <p:cNvSpPr>
            <a:spLocks noChangeAspect="1" noChangeArrowheads="1"/>
          </p:cNvSpPr>
          <p:nvPr/>
        </p:nvSpPr>
        <p:spPr bwMode="auto">
          <a:xfrm>
            <a:off x="4094163" y="3228975"/>
            <a:ext cx="982662" cy="863600"/>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Back-</a:t>
            </a:r>
          </a:p>
          <a:p>
            <a:pPr>
              <a:lnSpc>
                <a:spcPct val="100000"/>
              </a:lnSpc>
            </a:pPr>
            <a:r>
              <a:rPr lang="en-US" sz="1600">
                <a:latin typeface="Arial" charset="0"/>
              </a:rPr>
              <a:t>ground</a:t>
            </a:r>
          </a:p>
          <a:p>
            <a:pPr>
              <a:lnSpc>
                <a:spcPct val="100000"/>
              </a:lnSpc>
            </a:pPr>
            <a:r>
              <a:rPr lang="en-US" sz="1600">
                <a:latin typeface="Arial" charset="0"/>
              </a:rPr>
              <a:t>job #1</a:t>
            </a:r>
          </a:p>
        </p:txBody>
      </p:sp>
      <p:sp>
        <p:nvSpPr>
          <p:cNvPr id="1034246" name="Oval 6"/>
          <p:cNvSpPr>
            <a:spLocks noChangeAspect="1" noChangeArrowheads="1"/>
          </p:cNvSpPr>
          <p:nvPr/>
        </p:nvSpPr>
        <p:spPr bwMode="auto">
          <a:xfrm>
            <a:off x="6248400" y="3228975"/>
            <a:ext cx="984250" cy="885825"/>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Back-</a:t>
            </a:r>
          </a:p>
          <a:p>
            <a:pPr>
              <a:lnSpc>
                <a:spcPct val="100000"/>
              </a:lnSpc>
            </a:pPr>
            <a:r>
              <a:rPr lang="en-US" sz="1600">
                <a:latin typeface="Arial" charset="0"/>
              </a:rPr>
              <a:t>ground</a:t>
            </a:r>
          </a:p>
          <a:p>
            <a:pPr>
              <a:lnSpc>
                <a:spcPct val="100000"/>
              </a:lnSpc>
            </a:pPr>
            <a:r>
              <a:rPr lang="en-US" sz="1600">
                <a:latin typeface="Arial" charset="0"/>
              </a:rPr>
              <a:t>job #2</a:t>
            </a:r>
          </a:p>
        </p:txBody>
      </p:sp>
      <p:sp>
        <p:nvSpPr>
          <p:cNvPr id="1034247" name="Oval 7"/>
          <p:cNvSpPr>
            <a:spLocks noChangeAspect="1" noChangeArrowheads="1"/>
          </p:cNvSpPr>
          <p:nvPr/>
        </p:nvSpPr>
        <p:spPr bwMode="auto">
          <a:xfrm>
            <a:off x="4098925" y="1905000"/>
            <a:ext cx="984250" cy="776288"/>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Shell</a:t>
            </a:r>
          </a:p>
        </p:txBody>
      </p:sp>
      <p:sp>
        <p:nvSpPr>
          <p:cNvPr id="1034248" name="Oval 8"/>
          <p:cNvSpPr>
            <a:spLocks noChangeAspect="1" noChangeArrowheads="1"/>
          </p:cNvSpPr>
          <p:nvPr/>
        </p:nvSpPr>
        <p:spPr bwMode="auto">
          <a:xfrm>
            <a:off x="1339850" y="4414838"/>
            <a:ext cx="984250" cy="776287"/>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Child</a:t>
            </a:r>
          </a:p>
        </p:txBody>
      </p:sp>
      <p:sp>
        <p:nvSpPr>
          <p:cNvPr id="1034249" name="Oval 9"/>
          <p:cNvSpPr>
            <a:spLocks noChangeAspect="1" noChangeArrowheads="1"/>
          </p:cNvSpPr>
          <p:nvPr/>
        </p:nvSpPr>
        <p:spPr bwMode="auto">
          <a:xfrm>
            <a:off x="2465388" y="4414838"/>
            <a:ext cx="984250" cy="776287"/>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600">
                <a:latin typeface="Arial" charset="0"/>
              </a:rPr>
              <a:t>Child</a:t>
            </a:r>
          </a:p>
        </p:txBody>
      </p:sp>
      <p:sp>
        <p:nvSpPr>
          <p:cNvPr id="1034250"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ffectLst/>
        </p:spPr>
        <p:txBody>
          <a:bodyPr anchor="ctr">
            <a:spAutoFit/>
          </a:bodyPr>
          <a:lstStyle/>
          <a:p>
            <a:endParaRPr lang="en-US"/>
          </a:p>
        </p:txBody>
      </p:sp>
      <p:sp>
        <p:nvSpPr>
          <p:cNvPr id="1034251"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ffectLst/>
        </p:spPr>
        <p:txBody>
          <a:bodyPr anchor="ctr">
            <a:spAutoFit/>
          </a:bodyPr>
          <a:lstStyle/>
          <a:p>
            <a:endParaRPr lang="en-US"/>
          </a:p>
        </p:txBody>
      </p:sp>
      <p:sp>
        <p:nvSpPr>
          <p:cNvPr id="1034252"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ffectLst/>
        </p:spPr>
        <p:txBody>
          <a:bodyPr wrap="none" anchor="ctr">
            <a:spAutoFit/>
          </a:bodyPr>
          <a:lstStyle/>
          <a:p>
            <a:endParaRPr lang="en-US"/>
          </a:p>
        </p:txBody>
      </p:sp>
      <p:sp>
        <p:nvSpPr>
          <p:cNvPr id="1034253"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ffectLst/>
        </p:spPr>
        <p:txBody>
          <a:bodyPr anchor="ctr">
            <a:spAutoFit/>
          </a:bodyPr>
          <a:lstStyle/>
          <a:p>
            <a:endParaRPr lang="en-US"/>
          </a:p>
        </p:txBody>
      </p:sp>
      <p:sp>
        <p:nvSpPr>
          <p:cNvPr id="1034254"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ffectLst/>
        </p:spPr>
        <p:txBody>
          <a:bodyPr anchor="ctr">
            <a:spAutoFit/>
          </a:bodyPr>
          <a:lstStyle/>
          <a:p>
            <a:endParaRPr lang="en-US"/>
          </a:p>
        </p:txBody>
      </p:sp>
      <p:sp>
        <p:nvSpPr>
          <p:cNvPr id="1034255" name="Text Box 15"/>
          <p:cNvSpPr txBox="1">
            <a:spLocks noChangeAspect="1" noChangeArrowheads="1"/>
          </p:cNvSpPr>
          <p:nvPr/>
        </p:nvSpPr>
        <p:spPr bwMode="auto">
          <a:xfrm>
            <a:off x="3319463" y="2070100"/>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pid=10</a:t>
            </a:r>
          </a:p>
          <a:p>
            <a:pPr algn="r">
              <a:lnSpc>
                <a:spcPct val="100000"/>
              </a:lnSpc>
            </a:pPr>
            <a:r>
              <a:rPr lang="en-US" sz="1200">
                <a:latin typeface="Courier New" charset="0"/>
              </a:rPr>
              <a:t>pgid=10</a:t>
            </a:r>
          </a:p>
        </p:txBody>
      </p:sp>
      <p:sp>
        <p:nvSpPr>
          <p:cNvPr id="1034256" name="Rectangle 16"/>
          <p:cNvSpPr>
            <a:spLocks noChangeAspect="1" noChangeArrowheads="1"/>
          </p:cNvSpPr>
          <p:nvPr/>
        </p:nvSpPr>
        <p:spPr bwMode="auto">
          <a:xfrm>
            <a:off x="1066800" y="3122613"/>
            <a:ext cx="2443163" cy="2647950"/>
          </a:xfrm>
          <a:prstGeom prst="rect">
            <a:avLst/>
          </a:prstGeom>
          <a:noFill/>
          <a:ln w="12700">
            <a:solidFill>
              <a:schemeClr val="tx1"/>
            </a:solidFill>
            <a:prstDash val="dash"/>
            <a:miter lim="800000"/>
            <a:headEnd/>
            <a:tailEnd/>
          </a:ln>
          <a:effectLst/>
        </p:spPr>
        <p:txBody>
          <a:bodyPr anchor="ctr">
            <a:spAutoFit/>
          </a:bodyPr>
          <a:lstStyle/>
          <a:p>
            <a:endParaRPr lang="en-US"/>
          </a:p>
        </p:txBody>
      </p:sp>
      <p:sp>
        <p:nvSpPr>
          <p:cNvPr id="1034257" name="Text Box 17"/>
          <p:cNvSpPr txBox="1">
            <a:spLocks noChangeAspect="1" noChangeArrowheads="1"/>
          </p:cNvSpPr>
          <p:nvPr/>
        </p:nvSpPr>
        <p:spPr bwMode="auto">
          <a:xfrm>
            <a:off x="1385888" y="5743575"/>
            <a:ext cx="1878012" cy="581025"/>
          </a:xfrm>
          <a:prstGeom prst="rect">
            <a:avLst/>
          </a:prstGeom>
          <a:noFill/>
          <a:ln w="12700">
            <a:noFill/>
            <a:miter lim="800000"/>
            <a:headEnd/>
            <a:tailEnd/>
          </a:ln>
          <a:effectLst/>
        </p:spPr>
        <p:txBody>
          <a:bodyPr wrap="none" anchor="ctr">
            <a:spAutoFit/>
          </a:bodyPr>
          <a:lstStyle/>
          <a:p>
            <a:pPr>
              <a:lnSpc>
                <a:spcPct val="100000"/>
              </a:lnSpc>
            </a:pPr>
            <a:r>
              <a:rPr lang="en-US" sz="1600" i="1" dirty="0">
                <a:latin typeface="Arial" charset="0"/>
              </a:rPr>
              <a:t>Foreground</a:t>
            </a:r>
          </a:p>
          <a:p>
            <a:pPr>
              <a:lnSpc>
                <a:spcPct val="100000"/>
              </a:lnSpc>
            </a:pPr>
            <a:r>
              <a:rPr lang="en-US" sz="1600" i="1" dirty="0">
                <a:latin typeface="Arial" charset="0"/>
              </a:rPr>
              <a:t>process group 20</a:t>
            </a:r>
          </a:p>
        </p:txBody>
      </p:sp>
      <p:sp>
        <p:nvSpPr>
          <p:cNvPr id="1034258" name="Rectangle 18"/>
          <p:cNvSpPr>
            <a:spLocks noChangeAspect="1" noChangeArrowheads="1"/>
          </p:cNvSpPr>
          <p:nvPr/>
        </p:nvSpPr>
        <p:spPr bwMode="auto">
          <a:xfrm>
            <a:off x="4006850" y="3122613"/>
            <a:ext cx="1176338" cy="1085850"/>
          </a:xfrm>
          <a:prstGeom prst="rect">
            <a:avLst/>
          </a:prstGeom>
          <a:noFill/>
          <a:ln w="12700">
            <a:solidFill>
              <a:schemeClr val="tx1"/>
            </a:solidFill>
            <a:prstDash val="dash"/>
            <a:miter lim="800000"/>
            <a:headEnd/>
            <a:tailEnd/>
          </a:ln>
          <a:effectLst/>
        </p:spPr>
        <p:txBody>
          <a:bodyPr anchor="ctr">
            <a:spAutoFit/>
          </a:bodyPr>
          <a:lstStyle/>
          <a:p>
            <a:endParaRPr lang="en-US"/>
          </a:p>
        </p:txBody>
      </p:sp>
      <p:sp>
        <p:nvSpPr>
          <p:cNvPr id="1034259" name="Text Box 19"/>
          <p:cNvSpPr txBox="1">
            <a:spLocks noChangeAspect="1" noChangeArrowheads="1"/>
          </p:cNvSpPr>
          <p:nvPr/>
        </p:nvSpPr>
        <p:spPr bwMode="auto">
          <a:xfrm>
            <a:off x="3705225" y="4202113"/>
            <a:ext cx="1878013" cy="581025"/>
          </a:xfrm>
          <a:prstGeom prst="rect">
            <a:avLst/>
          </a:prstGeom>
          <a:noFill/>
          <a:ln w="12700">
            <a:noFill/>
            <a:miter lim="800000"/>
            <a:headEnd/>
            <a:tailEnd/>
          </a:ln>
          <a:effectLst/>
        </p:spPr>
        <p:txBody>
          <a:bodyPr wrap="none" anchor="ctr">
            <a:spAutoFit/>
          </a:bodyPr>
          <a:lstStyle/>
          <a:p>
            <a:pPr>
              <a:lnSpc>
                <a:spcPct val="100000"/>
              </a:lnSpc>
            </a:pPr>
            <a:r>
              <a:rPr lang="en-US" sz="1600" i="1">
                <a:latin typeface="Arial" charset="0"/>
              </a:rPr>
              <a:t>Background</a:t>
            </a:r>
          </a:p>
          <a:p>
            <a:pPr>
              <a:lnSpc>
                <a:spcPct val="100000"/>
              </a:lnSpc>
            </a:pPr>
            <a:r>
              <a:rPr lang="en-US" sz="1600" i="1">
                <a:latin typeface="Arial" charset="0"/>
              </a:rPr>
              <a:t>process group 32</a:t>
            </a:r>
          </a:p>
        </p:txBody>
      </p:sp>
      <p:sp>
        <p:nvSpPr>
          <p:cNvPr id="1034260" name="Text Box 20"/>
          <p:cNvSpPr txBox="1">
            <a:spLocks noChangeAspect="1" noChangeArrowheads="1"/>
          </p:cNvSpPr>
          <p:nvPr/>
        </p:nvSpPr>
        <p:spPr bwMode="auto">
          <a:xfrm>
            <a:off x="5815013" y="4208463"/>
            <a:ext cx="1878012" cy="581025"/>
          </a:xfrm>
          <a:prstGeom prst="rect">
            <a:avLst/>
          </a:prstGeom>
          <a:noFill/>
          <a:ln w="12700">
            <a:noFill/>
            <a:miter lim="800000"/>
            <a:headEnd/>
            <a:tailEnd/>
          </a:ln>
          <a:effectLst/>
        </p:spPr>
        <p:txBody>
          <a:bodyPr wrap="none" anchor="ctr">
            <a:spAutoFit/>
          </a:bodyPr>
          <a:lstStyle/>
          <a:p>
            <a:pPr>
              <a:lnSpc>
                <a:spcPct val="100000"/>
              </a:lnSpc>
            </a:pPr>
            <a:r>
              <a:rPr lang="en-US" sz="1600" i="1">
                <a:latin typeface="Arial" charset="0"/>
              </a:rPr>
              <a:t>Background</a:t>
            </a:r>
          </a:p>
          <a:p>
            <a:pPr>
              <a:lnSpc>
                <a:spcPct val="100000"/>
              </a:lnSpc>
            </a:pPr>
            <a:r>
              <a:rPr lang="en-US" sz="1600" i="1">
                <a:latin typeface="Arial" charset="0"/>
              </a:rPr>
              <a:t>process group 40</a:t>
            </a:r>
          </a:p>
        </p:txBody>
      </p:sp>
      <p:sp>
        <p:nvSpPr>
          <p:cNvPr id="1034261" name="Rectangle 21"/>
          <p:cNvSpPr>
            <a:spLocks noChangeAspect="1" noChangeArrowheads="1"/>
          </p:cNvSpPr>
          <p:nvPr/>
        </p:nvSpPr>
        <p:spPr bwMode="auto">
          <a:xfrm>
            <a:off x="6145213" y="3122613"/>
            <a:ext cx="1176337" cy="1085850"/>
          </a:xfrm>
          <a:prstGeom prst="rect">
            <a:avLst/>
          </a:prstGeom>
          <a:noFill/>
          <a:ln w="12700">
            <a:solidFill>
              <a:schemeClr val="tx1"/>
            </a:solidFill>
            <a:prstDash val="dash"/>
            <a:miter lim="800000"/>
            <a:headEnd/>
            <a:tailEnd/>
          </a:ln>
          <a:effectLst/>
        </p:spPr>
        <p:txBody>
          <a:bodyPr anchor="ctr">
            <a:spAutoFit/>
          </a:bodyPr>
          <a:lstStyle/>
          <a:p>
            <a:endParaRPr lang="en-US"/>
          </a:p>
        </p:txBody>
      </p:sp>
      <p:sp>
        <p:nvSpPr>
          <p:cNvPr id="1034262" name="Text Box 22"/>
          <p:cNvSpPr txBox="1">
            <a:spLocks noChangeAspect="1" noChangeArrowheads="1"/>
          </p:cNvSpPr>
          <p:nvPr/>
        </p:nvSpPr>
        <p:spPr bwMode="auto">
          <a:xfrm>
            <a:off x="1120775" y="3365500"/>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pid=20</a:t>
            </a:r>
          </a:p>
          <a:p>
            <a:pPr algn="r">
              <a:lnSpc>
                <a:spcPct val="100000"/>
              </a:lnSpc>
            </a:pPr>
            <a:r>
              <a:rPr lang="en-US" sz="1200">
                <a:latin typeface="Courier New" charset="0"/>
              </a:rPr>
              <a:t>pgid=20</a:t>
            </a:r>
          </a:p>
        </p:txBody>
      </p:sp>
      <p:sp>
        <p:nvSpPr>
          <p:cNvPr id="1034263" name="Text Box 23"/>
          <p:cNvSpPr txBox="1">
            <a:spLocks noChangeAspect="1" noChangeArrowheads="1"/>
          </p:cNvSpPr>
          <p:nvPr/>
        </p:nvSpPr>
        <p:spPr bwMode="auto">
          <a:xfrm>
            <a:off x="5160963" y="3416300"/>
            <a:ext cx="806450" cy="457200"/>
          </a:xfrm>
          <a:prstGeom prst="rect">
            <a:avLst/>
          </a:prstGeom>
          <a:noFill/>
          <a:ln w="12700">
            <a:noFill/>
            <a:miter lim="800000"/>
            <a:headEnd/>
            <a:tailEnd/>
          </a:ln>
          <a:effectLst/>
        </p:spPr>
        <p:txBody>
          <a:bodyPr wrap="none" anchor="ctr">
            <a:spAutoFit/>
          </a:bodyPr>
          <a:lstStyle/>
          <a:p>
            <a:pPr algn="l">
              <a:lnSpc>
                <a:spcPct val="100000"/>
              </a:lnSpc>
            </a:pPr>
            <a:r>
              <a:rPr lang="en-US" sz="1200">
                <a:latin typeface="Courier New" charset="0"/>
              </a:rPr>
              <a:t>pid=32</a:t>
            </a:r>
          </a:p>
          <a:p>
            <a:pPr algn="l">
              <a:lnSpc>
                <a:spcPct val="100000"/>
              </a:lnSpc>
            </a:pPr>
            <a:r>
              <a:rPr lang="en-US" sz="1200">
                <a:latin typeface="Courier New" charset="0"/>
              </a:rPr>
              <a:t>pgid=32</a:t>
            </a:r>
          </a:p>
        </p:txBody>
      </p:sp>
      <p:sp>
        <p:nvSpPr>
          <p:cNvPr id="1034264" name="Text Box 24"/>
          <p:cNvSpPr txBox="1">
            <a:spLocks noChangeAspect="1" noChangeArrowheads="1"/>
          </p:cNvSpPr>
          <p:nvPr/>
        </p:nvSpPr>
        <p:spPr bwMode="auto">
          <a:xfrm>
            <a:off x="7272338" y="3443288"/>
            <a:ext cx="806450" cy="457200"/>
          </a:xfrm>
          <a:prstGeom prst="rect">
            <a:avLst/>
          </a:prstGeom>
          <a:noFill/>
          <a:ln w="12700">
            <a:noFill/>
            <a:miter lim="800000"/>
            <a:headEnd/>
            <a:tailEnd/>
          </a:ln>
          <a:effectLst/>
        </p:spPr>
        <p:txBody>
          <a:bodyPr wrap="none" anchor="ctr">
            <a:spAutoFit/>
          </a:bodyPr>
          <a:lstStyle/>
          <a:p>
            <a:pPr algn="l">
              <a:lnSpc>
                <a:spcPct val="100000"/>
              </a:lnSpc>
            </a:pPr>
            <a:r>
              <a:rPr lang="en-US" sz="1200">
                <a:latin typeface="Courier New" charset="0"/>
              </a:rPr>
              <a:t>pid=40</a:t>
            </a:r>
          </a:p>
          <a:p>
            <a:pPr algn="l">
              <a:lnSpc>
                <a:spcPct val="100000"/>
              </a:lnSpc>
            </a:pPr>
            <a:r>
              <a:rPr lang="en-US" sz="1200">
                <a:latin typeface="Courier New" charset="0"/>
              </a:rPr>
              <a:t>pgid=40</a:t>
            </a:r>
          </a:p>
        </p:txBody>
      </p:sp>
      <p:sp>
        <p:nvSpPr>
          <p:cNvPr id="1034265" name="Text Box 25"/>
          <p:cNvSpPr txBox="1">
            <a:spLocks noChangeAspect="1" noChangeArrowheads="1"/>
          </p:cNvSpPr>
          <p:nvPr/>
        </p:nvSpPr>
        <p:spPr bwMode="auto">
          <a:xfrm>
            <a:off x="1420813" y="5221288"/>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pid=21</a:t>
            </a:r>
          </a:p>
          <a:p>
            <a:pPr algn="r">
              <a:lnSpc>
                <a:spcPct val="100000"/>
              </a:lnSpc>
            </a:pPr>
            <a:r>
              <a:rPr lang="en-US" sz="1200">
                <a:latin typeface="Courier New" charset="0"/>
              </a:rPr>
              <a:t>pgid=20</a:t>
            </a:r>
          </a:p>
        </p:txBody>
      </p:sp>
      <p:sp>
        <p:nvSpPr>
          <p:cNvPr id="1034266" name="Text Box 26"/>
          <p:cNvSpPr txBox="1">
            <a:spLocks noChangeAspect="1" noChangeArrowheads="1"/>
          </p:cNvSpPr>
          <p:nvPr/>
        </p:nvSpPr>
        <p:spPr bwMode="auto">
          <a:xfrm>
            <a:off x="2563813" y="5230813"/>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pid=22</a:t>
            </a:r>
          </a:p>
          <a:p>
            <a:pPr algn="r">
              <a:lnSpc>
                <a:spcPct val="100000"/>
              </a:lnSpc>
            </a:pPr>
            <a:r>
              <a:rPr lang="en-US" sz="1200">
                <a:latin typeface="Courier New" charset="0"/>
              </a:rPr>
              <a:t>pgid=20</a:t>
            </a:r>
          </a:p>
        </p:txBody>
      </p:sp>
      <p:sp>
        <p:nvSpPr>
          <p:cNvPr id="1034267" name="Rectangle 27"/>
          <p:cNvSpPr>
            <a:spLocks noChangeArrowheads="1"/>
          </p:cNvSpPr>
          <p:nvPr/>
        </p:nvSpPr>
        <p:spPr bwMode="auto">
          <a:xfrm>
            <a:off x="4214813" y="5029200"/>
            <a:ext cx="3657600" cy="1370013"/>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chemeClr val="hlink"/>
              </a:buClr>
              <a:buFont typeface="Wingdings" charset="2"/>
              <a:buNone/>
            </a:pPr>
            <a:r>
              <a:rPr lang="en-US">
                <a:solidFill>
                  <a:schemeClr val="tx2"/>
                </a:solidFill>
                <a:effectLst>
                  <a:outerShdw blurRad="38100" dist="38100" dir="2700000" algn="tl">
                    <a:srgbClr val="C0C0C0"/>
                  </a:outerShdw>
                </a:effectLst>
                <a:latin typeface="Courier New" charset="0"/>
              </a:rPr>
              <a:t>getpgrp() </a:t>
            </a:r>
            <a:r>
              <a:rPr lang="en-US">
                <a:solidFill>
                  <a:schemeClr val="tx2"/>
                </a:solidFill>
                <a:effectLst>
                  <a:outerShdw blurRad="38100" dist="38100" dir="2700000" algn="tl">
                    <a:srgbClr val="C0C0C0"/>
                  </a:outerShdw>
                </a:effectLst>
              </a:rPr>
              <a:t>– Return process group of current process</a:t>
            </a:r>
          </a:p>
          <a:p>
            <a:pPr marL="385763" indent="-385763" algn="l" eaLnBrk="1" hangingPunct="1">
              <a:lnSpc>
                <a:spcPct val="95000"/>
              </a:lnSpc>
              <a:spcBef>
                <a:spcPct val="50000"/>
              </a:spcBef>
              <a:buClr>
                <a:schemeClr val="hlink"/>
              </a:buClr>
              <a:buFont typeface="Wingdings" charset="2"/>
              <a:buNone/>
            </a:pPr>
            <a:r>
              <a:rPr lang="en-US">
                <a:solidFill>
                  <a:schemeClr val="tx2"/>
                </a:solidFill>
                <a:effectLst>
                  <a:outerShdw blurRad="38100" dist="38100" dir="2700000" algn="tl">
                    <a:srgbClr val="C0C0C0"/>
                  </a:outerShdw>
                </a:effectLst>
                <a:latin typeface="Courier New" charset="0"/>
              </a:rPr>
              <a:t>setpgid() – </a:t>
            </a:r>
            <a:r>
              <a:rPr lang="en-US">
                <a:solidFill>
                  <a:schemeClr val="tx2"/>
                </a:solidFill>
                <a:effectLst>
                  <a:outerShdw blurRad="38100" dist="38100" dir="2700000" algn="tl">
                    <a:srgbClr val="C0C0C0"/>
                  </a:outerShdw>
                </a:effectLst>
              </a:rPr>
              <a:t>Change process group of a process</a:t>
            </a:r>
            <a:endParaRPr lang="en-US">
              <a:solidFill>
                <a:schemeClr val="tx2"/>
              </a:solidFill>
              <a:effectLst>
                <a:outerShdw blurRad="38100" dist="38100" dir="2700000" algn="tl">
                  <a:srgbClr val="C0C0C0"/>
                </a:outerShdw>
              </a:effectLst>
              <a:latin typeface="Courier New" charset="0"/>
            </a:endParaRPr>
          </a:p>
        </p:txBody>
      </p:sp>
      <p:sp>
        <p:nvSpPr>
          <p:cNvPr id="28" name="Rounded Rectangle 27"/>
          <p:cNvSpPr/>
          <p:nvPr/>
        </p:nvSpPr>
        <p:spPr>
          <a:xfrm>
            <a:off x="457200" y="1752600"/>
            <a:ext cx="2286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smtClean="0"/>
              <a:t>Every process belongs to exactly one process group</a:t>
            </a:r>
            <a:endParaRPr lang="en-US" dirty="0"/>
          </a:p>
        </p:txBody>
      </p:sp>
      <p:sp>
        <p:nvSpPr>
          <p:cNvPr id="29" name="Rounded Rectangle 28"/>
          <p:cNvSpPr/>
          <p:nvPr/>
        </p:nvSpPr>
        <p:spPr>
          <a:xfrm>
            <a:off x="6324600" y="1752600"/>
            <a:ext cx="2286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dirty="0" smtClean="0"/>
              <a:t>Can stop, start, kill, etc. an entire group!</a:t>
            </a:r>
            <a:endParaRPr lang="en-US" dirty="0"/>
          </a:p>
        </p:txBody>
      </p:sp>
      <p:sp>
        <p:nvSpPr>
          <p:cNvPr id="30" name="Rounded Rectangle 29"/>
          <p:cNvSpPr/>
          <p:nvPr/>
        </p:nvSpPr>
        <p:spPr>
          <a:xfrm>
            <a:off x="533400" y="6324600"/>
            <a:ext cx="838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does not have process hierarchies; it only has handles to processes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pPr eaLnBrk="1" hangingPunct="1">
              <a:defRPr/>
            </a:pPr>
            <a:r>
              <a:rPr lang="en-US" smtClean="0"/>
              <a:t>Unix Process Hierarchy</a:t>
            </a:r>
          </a:p>
        </p:txBody>
      </p:sp>
      <p:sp>
        <p:nvSpPr>
          <p:cNvPr id="58371" name="Oval 3"/>
          <p:cNvSpPr>
            <a:spLocks noChangeArrowheads="1"/>
          </p:cNvSpPr>
          <p:nvPr/>
        </p:nvSpPr>
        <p:spPr bwMode="auto">
          <a:xfrm>
            <a:off x="3733800" y="37338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Login shell</a:t>
            </a:r>
          </a:p>
        </p:txBody>
      </p:sp>
      <p:sp>
        <p:nvSpPr>
          <p:cNvPr id="58372" name="Oval 4"/>
          <p:cNvSpPr>
            <a:spLocks noChangeArrowheads="1"/>
          </p:cNvSpPr>
          <p:nvPr/>
        </p:nvSpPr>
        <p:spPr bwMode="auto">
          <a:xfrm>
            <a:off x="57912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3" name="Oval 5"/>
          <p:cNvSpPr>
            <a:spLocks noChangeArrowheads="1"/>
          </p:cNvSpPr>
          <p:nvPr/>
        </p:nvSpPr>
        <p:spPr bwMode="auto">
          <a:xfrm>
            <a:off x="37338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4" name="Oval 6"/>
          <p:cNvSpPr>
            <a:spLocks noChangeArrowheads="1"/>
          </p:cNvSpPr>
          <p:nvPr/>
        </p:nvSpPr>
        <p:spPr bwMode="auto">
          <a:xfrm>
            <a:off x="1676400" y="4724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Child</a:t>
            </a:r>
          </a:p>
        </p:txBody>
      </p:sp>
      <p:sp>
        <p:nvSpPr>
          <p:cNvPr id="58375" name="Oval 7"/>
          <p:cNvSpPr>
            <a:spLocks noChangeArrowheads="1"/>
          </p:cNvSpPr>
          <p:nvPr/>
        </p:nvSpPr>
        <p:spPr bwMode="auto">
          <a:xfrm>
            <a:off x="4800600" y="5867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Grandchild</a:t>
            </a:r>
          </a:p>
        </p:txBody>
      </p:sp>
      <p:sp>
        <p:nvSpPr>
          <p:cNvPr id="58376" name="Oval 8"/>
          <p:cNvSpPr>
            <a:spLocks noChangeArrowheads="1"/>
          </p:cNvSpPr>
          <p:nvPr/>
        </p:nvSpPr>
        <p:spPr bwMode="auto">
          <a:xfrm>
            <a:off x="2590800" y="5867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t>Grandchild</a:t>
            </a:r>
          </a:p>
        </p:txBody>
      </p:sp>
      <p:sp>
        <p:nvSpPr>
          <p:cNvPr id="58377" name="Line 9"/>
          <p:cNvSpPr>
            <a:spLocks noChangeShapeType="1"/>
          </p:cNvSpPr>
          <p:nvPr/>
        </p:nvSpPr>
        <p:spPr bwMode="auto">
          <a:xfrm flipH="1">
            <a:off x="3048000" y="4191000"/>
            <a:ext cx="990600" cy="609600"/>
          </a:xfrm>
          <a:prstGeom prst="line">
            <a:avLst/>
          </a:prstGeom>
          <a:noFill/>
          <a:ln w="25400">
            <a:solidFill>
              <a:schemeClr val="tx1"/>
            </a:solidFill>
            <a:round/>
            <a:headEnd/>
            <a:tailEnd/>
          </a:ln>
        </p:spPr>
        <p:txBody>
          <a:bodyPr wrap="none" anchor="ctr"/>
          <a:lstStyle/>
          <a:p>
            <a:endParaRPr lang="en-US"/>
          </a:p>
        </p:txBody>
      </p:sp>
      <p:sp>
        <p:nvSpPr>
          <p:cNvPr id="58378" name="Line 10"/>
          <p:cNvSpPr>
            <a:spLocks noChangeShapeType="1"/>
          </p:cNvSpPr>
          <p:nvPr/>
        </p:nvSpPr>
        <p:spPr bwMode="auto">
          <a:xfrm>
            <a:off x="5105400" y="4191000"/>
            <a:ext cx="914400" cy="609600"/>
          </a:xfrm>
          <a:prstGeom prst="line">
            <a:avLst/>
          </a:prstGeom>
          <a:noFill/>
          <a:ln w="25400">
            <a:solidFill>
              <a:schemeClr val="tx1"/>
            </a:solidFill>
            <a:round/>
            <a:headEnd/>
            <a:tailEnd/>
          </a:ln>
        </p:spPr>
        <p:txBody>
          <a:bodyPr wrap="none" anchor="ctr"/>
          <a:lstStyle/>
          <a:p>
            <a:endParaRPr lang="en-US"/>
          </a:p>
        </p:txBody>
      </p:sp>
      <p:sp>
        <p:nvSpPr>
          <p:cNvPr id="58379" name="Oval 11"/>
          <p:cNvSpPr>
            <a:spLocks noChangeArrowheads="1"/>
          </p:cNvSpPr>
          <p:nvPr/>
        </p:nvSpPr>
        <p:spPr bwMode="auto">
          <a:xfrm>
            <a:off x="3733800" y="175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[0]</a:t>
            </a:r>
          </a:p>
        </p:txBody>
      </p:sp>
      <p:sp>
        <p:nvSpPr>
          <p:cNvPr id="58380" name="Line 12"/>
          <p:cNvSpPr>
            <a:spLocks noChangeShapeType="1"/>
          </p:cNvSpPr>
          <p:nvPr/>
        </p:nvSpPr>
        <p:spPr bwMode="auto">
          <a:xfrm flipH="1">
            <a:off x="4572000" y="2286000"/>
            <a:ext cx="0" cy="457200"/>
          </a:xfrm>
          <a:prstGeom prst="line">
            <a:avLst/>
          </a:prstGeom>
          <a:noFill/>
          <a:ln w="25400">
            <a:solidFill>
              <a:schemeClr val="tx1"/>
            </a:solidFill>
            <a:round/>
            <a:headEnd/>
            <a:tailEnd/>
          </a:ln>
        </p:spPr>
        <p:txBody>
          <a:bodyPr wrap="none" anchor="ctr"/>
          <a:lstStyle/>
          <a:p>
            <a:endParaRPr lang="en-US"/>
          </a:p>
        </p:txBody>
      </p:sp>
      <p:sp>
        <p:nvSpPr>
          <p:cNvPr id="58381" name="Line 13"/>
          <p:cNvSpPr>
            <a:spLocks noChangeShapeType="1"/>
          </p:cNvSpPr>
          <p:nvPr/>
        </p:nvSpPr>
        <p:spPr bwMode="auto">
          <a:xfrm flipH="1">
            <a:off x="4572000" y="3276600"/>
            <a:ext cx="0" cy="457200"/>
          </a:xfrm>
          <a:prstGeom prst="line">
            <a:avLst/>
          </a:prstGeom>
          <a:noFill/>
          <a:ln w="25400">
            <a:solidFill>
              <a:schemeClr val="tx1"/>
            </a:solidFill>
            <a:round/>
            <a:headEnd/>
            <a:tailEnd/>
          </a:ln>
        </p:spPr>
        <p:txBody>
          <a:bodyPr wrap="none" anchor="ctr"/>
          <a:lstStyle/>
          <a:p>
            <a:endParaRPr lang="en-US"/>
          </a:p>
        </p:txBody>
      </p:sp>
      <p:sp>
        <p:nvSpPr>
          <p:cNvPr id="58382" name="Line 14"/>
          <p:cNvSpPr>
            <a:spLocks noChangeShapeType="1"/>
          </p:cNvSpPr>
          <p:nvPr/>
        </p:nvSpPr>
        <p:spPr bwMode="auto">
          <a:xfrm flipH="1">
            <a:off x="4572000" y="4267200"/>
            <a:ext cx="0" cy="457200"/>
          </a:xfrm>
          <a:prstGeom prst="line">
            <a:avLst/>
          </a:prstGeom>
          <a:noFill/>
          <a:ln w="25400">
            <a:solidFill>
              <a:schemeClr val="tx1"/>
            </a:solidFill>
            <a:round/>
            <a:headEnd/>
            <a:tailEnd/>
          </a:ln>
        </p:spPr>
        <p:txBody>
          <a:bodyPr wrap="none" anchor="ctr"/>
          <a:lstStyle/>
          <a:p>
            <a:endParaRPr lang="en-US"/>
          </a:p>
        </p:txBody>
      </p:sp>
      <p:sp>
        <p:nvSpPr>
          <p:cNvPr id="58383" name="Line 15"/>
          <p:cNvSpPr>
            <a:spLocks noChangeShapeType="1"/>
          </p:cNvSpPr>
          <p:nvPr/>
        </p:nvSpPr>
        <p:spPr bwMode="auto">
          <a:xfrm>
            <a:off x="4724400" y="5257800"/>
            <a:ext cx="914400" cy="609600"/>
          </a:xfrm>
          <a:prstGeom prst="line">
            <a:avLst/>
          </a:prstGeom>
          <a:noFill/>
          <a:ln w="25400">
            <a:solidFill>
              <a:schemeClr val="tx1"/>
            </a:solidFill>
            <a:round/>
            <a:headEnd/>
            <a:tailEnd/>
          </a:ln>
        </p:spPr>
        <p:txBody>
          <a:bodyPr wrap="none" anchor="ctr"/>
          <a:lstStyle/>
          <a:p>
            <a:endParaRPr lang="en-US"/>
          </a:p>
        </p:txBody>
      </p:sp>
      <p:sp>
        <p:nvSpPr>
          <p:cNvPr id="58384" name="Line 16"/>
          <p:cNvSpPr>
            <a:spLocks noChangeShapeType="1"/>
          </p:cNvSpPr>
          <p:nvPr/>
        </p:nvSpPr>
        <p:spPr bwMode="auto">
          <a:xfrm flipH="1">
            <a:off x="3505200" y="5257800"/>
            <a:ext cx="838200" cy="609600"/>
          </a:xfrm>
          <a:prstGeom prst="line">
            <a:avLst/>
          </a:prstGeom>
          <a:noFill/>
          <a:ln w="25400">
            <a:solidFill>
              <a:schemeClr val="tx1"/>
            </a:solidFill>
            <a:round/>
            <a:headEnd/>
            <a:tailEnd/>
          </a:ln>
        </p:spPr>
        <p:txBody>
          <a:bodyPr wrap="none" anchor="ctr"/>
          <a:lstStyle/>
          <a:p>
            <a:endParaRPr lang="en-US"/>
          </a:p>
        </p:txBody>
      </p:sp>
      <p:sp>
        <p:nvSpPr>
          <p:cNvPr id="58385" name="Line 17"/>
          <p:cNvSpPr>
            <a:spLocks noChangeShapeType="1"/>
          </p:cNvSpPr>
          <p:nvPr/>
        </p:nvSpPr>
        <p:spPr bwMode="auto">
          <a:xfrm flipH="1">
            <a:off x="3048000" y="3200400"/>
            <a:ext cx="990600" cy="609600"/>
          </a:xfrm>
          <a:prstGeom prst="line">
            <a:avLst/>
          </a:prstGeom>
          <a:noFill/>
          <a:ln w="25400">
            <a:solidFill>
              <a:schemeClr val="tx1"/>
            </a:solidFill>
            <a:round/>
            <a:headEnd/>
            <a:tailEnd/>
          </a:ln>
        </p:spPr>
        <p:txBody>
          <a:bodyPr wrap="none" anchor="ctr"/>
          <a:lstStyle/>
          <a:p>
            <a:endParaRPr lang="en-US"/>
          </a:p>
        </p:txBody>
      </p:sp>
      <p:sp>
        <p:nvSpPr>
          <p:cNvPr id="58386" name="Oval 18"/>
          <p:cNvSpPr>
            <a:spLocks noChangeArrowheads="1"/>
          </p:cNvSpPr>
          <p:nvPr/>
        </p:nvSpPr>
        <p:spPr bwMode="auto">
          <a:xfrm>
            <a:off x="1143000" y="3733800"/>
            <a:ext cx="2133600" cy="6096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t>Daemon</a:t>
            </a:r>
          </a:p>
          <a:p>
            <a:pPr>
              <a:lnSpc>
                <a:spcPct val="100000"/>
              </a:lnSpc>
            </a:pPr>
            <a:r>
              <a:rPr lang="en-US"/>
              <a:t>e.g. </a:t>
            </a:r>
            <a:r>
              <a:rPr lang="en-US">
                <a:latin typeface="Courier New" charset="0"/>
              </a:rPr>
              <a:t>httpd</a:t>
            </a:r>
          </a:p>
        </p:txBody>
      </p:sp>
      <p:sp>
        <p:nvSpPr>
          <p:cNvPr id="58387" name="Oval 19"/>
          <p:cNvSpPr>
            <a:spLocks noChangeArrowheads="1"/>
          </p:cNvSpPr>
          <p:nvPr/>
        </p:nvSpPr>
        <p:spPr bwMode="auto">
          <a:xfrm>
            <a:off x="3733800" y="27432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latin typeface="Courier New" charset="0"/>
              </a:rPr>
              <a:t>init [1]</a:t>
            </a:r>
          </a:p>
        </p:txBody>
      </p:sp>
      <p:sp>
        <p:nvSpPr>
          <p:cNvPr id="20" name="Rounded Rectangle 19"/>
          <p:cNvSpPr/>
          <p:nvPr/>
        </p:nvSpPr>
        <p:spPr>
          <a:xfrm>
            <a:off x="5867400" y="2286000"/>
            <a:ext cx="3124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 child relationship cannot be severed unless the parent dies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normAutofit fontScale="90000"/>
          </a:bodyPr>
          <a:lstStyle/>
          <a:p>
            <a:pPr eaLnBrk="1" hangingPunct="1">
              <a:defRPr/>
            </a:pPr>
            <a:r>
              <a:rPr lang="en-US" smtClean="0">
                <a:latin typeface="Courier New" charset="0"/>
              </a:rPr>
              <a:t>wait</a:t>
            </a:r>
            <a:r>
              <a:rPr lang="en-US" smtClean="0"/>
              <a:t>: Synchronizing with children</a:t>
            </a:r>
          </a:p>
        </p:txBody>
      </p:sp>
      <p:sp>
        <p:nvSpPr>
          <p:cNvPr id="1008643" name="Rectangle 3"/>
          <p:cNvSpPr>
            <a:spLocks noGrp="1" noChangeArrowheads="1"/>
          </p:cNvSpPr>
          <p:nvPr>
            <p:ph idx="1"/>
          </p:nvPr>
        </p:nvSpPr>
        <p:spPr/>
        <p:txBody>
          <a:bodyPr/>
          <a:lstStyle/>
          <a:p>
            <a:pPr eaLnBrk="1" hangingPunct="1">
              <a:buFont typeface="Wingdings" charset="2"/>
              <a:buNone/>
              <a:defRPr/>
            </a:pPr>
            <a:r>
              <a:rPr lang="en-US" smtClean="0">
                <a:effectLst>
                  <a:outerShdw blurRad="38100" dist="38100" dir="2700000" algn="tl">
                    <a:srgbClr val="C0C0C0"/>
                  </a:outerShdw>
                </a:effectLst>
                <a:latin typeface="Courier New" charset="0"/>
              </a:rPr>
              <a:t>int wait(int *child_status)</a:t>
            </a:r>
            <a:endParaRPr lang="en-US" smtClean="0">
              <a:effectLst>
                <a:outerShdw blurRad="38100" dist="38100" dir="2700000" algn="tl">
                  <a:srgbClr val="C0C0C0"/>
                </a:outerShdw>
              </a:effectLst>
            </a:endParaRPr>
          </a:p>
          <a:p>
            <a:pPr lvl="1" eaLnBrk="1" hangingPunct="1">
              <a:defRPr/>
            </a:pPr>
            <a:r>
              <a:rPr lang="en-US" smtClean="0"/>
              <a:t>suspends current process until one of its children terminates</a:t>
            </a:r>
          </a:p>
          <a:p>
            <a:pPr lvl="1" eaLnBrk="1" hangingPunct="1">
              <a:defRPr/>
            </a:pPr>
            <a:r>
              <a:rPr lang="en-US" smtClean="0"/>
              <a:t>return value is the </a:t>
            </a:r>
            <a:r>
              <a:rPr lang="en-US" smtClean="0">
                <a:latin typeface="Courier New" charset="0"/>
              </a:rPr>
              <a:t>pid</a:t>
            </a:r>
            <a:r>
              <a:rPr lang="en-US" smtClean="0"/>
              <a:t> of the child process that terminated</a:t>
            </a:r>
          </a:p>
          <a:p>
            <a:pPr lvl="1" eaLnBrk="1" hangingPunct="1">
              <a:defRPr/>
            </a:pPr>
            <a:r>
              <a:rPr lang="en-US" smtClean="0"/>
              <a:t>if </a:t>
            </a:r>
            <a:r>
              <a:rPr lang="en-US" smtClean="0">
                <a:latin typeface="Courier New" charset="0"/>
              </a:rPr>
              <a:t>child_status</a:t>
            </a:r>
            <a:r>
              <a:rPr lang="en-US" smtClean="0"/>
              <a:t> </a:t>
            </a:r>
            <a:r>
              <a:rPr lang="en-US" smtClean="0">
                <a:latin typeface="Courier New" charset="0"/>
              </a:rPr>
              <a:t>!= NULL</a:t>
            </a:r>
            <a:r>
              <a:rPr lang="en-US" smtClean="0"/>
              <a:t>, then the object it points to will be set to  a status indicating why the child process terminated</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normAutofit fontScale="90000"/>
          </a:bodyPr>
          <a:lstStyle/>
          <a:p>
            <a:pPr eaLnBrk="1" hangingPunct="1">
              <a:defRPr/>
            </a:pPr>
            <a:r>
              <a:rPr lang="en-US" smtClean="0">
                <a:latin typeface="Courier New" charset="0"/>
              </a:rPr>
              <a:t>wait</a:t>
            </a:r>
            <a:r>
              <a:rPr lang="en-US" smtClean="0"/>
              <a:t>: Synchronizing with children</a:t>
            </a:r>
          </a:p>
        </p:txBody>
      </p:sp>
      <p:sp>
        <p:nvSpPr>
          <p:cNvPr id="48131" name="Text Box 3"/>
          <p:cNvSpPr txBox="1">
            <a:spLocks noChangeArrowheads="1"/>
          </p:cNvSpPr>
          <p:nvPr/>
        </p:nvSpPr>
        <p:spPr bwMode="auto">
          <a:xfrm>
            <a:off x="12700" y="2235200"/>
            <a:ext cx="6083300" cy="3937000"/>
          </a:xfrm>
          <a:prstGeom prst="rect">
            <a:avLst/>
          </a:prstGeom>
          <a:solidFill>
            <a:srgbClr val="FFFF99"/>
          </a:solidFill>
          <a:ln w="3175">
            <a:noFill/>
            <a:miter lim="800000"/>
            <a:headEnd/>
            <a:tailEnd/>
          </a:ln>
        </p:spPr>
        <p:txBody>
          <a:bodyPr wrap="none">
            <a:spAutoFit/>
          </a:bodyPr>
          <a:lstStyle/>
          <a:p>
            <a:pPr algn="l">
              <a:lnSpc>
                <a:spcPct val="100000"/>
              </a:lnSpc>
            </a:pPr>
            <a:r>
              <a:rPr lang="en-US">
                <a:latin typeface="Courier New" charset="0"/>
              </a:rPr>
              <a:t>void fork9() {</a:t>
            </a:r>
          </a:p>
          <a:p>
            <a:pPr algn="l">
              <a:lnSpc>
                <a:spcPct val="100000"/>
              </a:lnSpc>
            </a:pPr>
            <a:r>
              <a:rPr lang="en-US">
                <a:latin typeface="Courier New" charset="0"/>
              </a:rPr>
              <a:t>   int child_status;  </a:t>
            </a:r>
          </a:p>
          <a:p>
            <a:pPr algn="l">
              <a:lnSpc>
                <a:spcPct val="100000"/>
              </a:lnSpc>
            </a:pPr>
            <a:endParaRPr lang="en-US">
              <a:latin typeface="Courier New" charset="0"/>
            </a:endParaRPr>
          </a:p>
          <a:p>
            <a:pPr algn="l">
              <a:lnSpc>
                <a:spcPct val="100000"/>
              </a:lnSpc>
            </a:pPr>
            <a:r>
              <a:rPr lang="en-US">
                <a:latin typeface="Courier New" charset="0"/>
              </a:rPr>
              <a:t>   if (fork() == 0) {</a:t>
            </a:r>
          </a:p>
          <a:p>
            <a:pPr algn="l">
              <a:lnSpc>
                <a:spcPct val="100000"/>
              </a:lnSpc>
            </a:pPr>
            <a:r>
              <a:rPr lang="en-US">
                <a:latin typeface="Courier New" charset="0"/>
              </a:rPr>
              <a:t>      printf("HC: hello from child\n");</a:t>
            </a:r>
          </a:p>
          <a:p>
            <a:pPr algn="l">
              <a:lnSpc>
                <a:spcPct val="100000"/>
              </a:lnSpc>
            </a:pPr>
            <a:r>
              <a:rPr lang="en-US">
                <a:latin typeface="Courier New" charset="0"/>
              </a:rPr>
              <a:t>   }</a:t>
            </a:r>
          </a:p>
          <a:p>
            <a:pPr algn="l">
              <a:lnSpc>
                <a:spcPct val="100000"/>
              </a:lnSpc>
            </a:pPr>
            <a:r>
              <a:rPr lang="en-US">
                <a:latin typeface="Courier New" charset="0"/>
              </a:rPr>
              <a:t>   else {</a:t>
            </a:r>
          </a:p>
          <a:p>
            <a:pPr algn="l">
              <a:lnSpc>
                <a:spcPct val="100000"/>
              </a:lnSpc>
            </a:pPr>
            <a:r>
              <a:rPr lang="en-US">
                <a:latin typeface="Courier New" charset="0"/>
              </a:rPr>
              <a:t>      printf("HP: hello from parent\n");</a:t>
            </a:r>
          </a:p>
          <a:p>
            <a:pPr algn="l">
              <a:lnSpc>
                <a:spcPct val="100000"/>
              </a:lnSpc>
            </a:pPr>
            <a:r>
              <a:rPr lang="en-US">
                <a:latin typeface="Courier New" charset="0"/>
              </a:rPr>
              <a:t>      wait(&amp;child_status);</a:t>
            </a:r>
          </a:p>
          <a:p>
            <a:pPr algn="l">
              <a:lnSpc>
                <a:spcPct val="100000"/>
              </a:lnSpc>
            </a:pPr>
            <a:r>
              <a:rPr lang="en-US">
                <a:latin typeface="Courier New" charset="0"/>
              </a:rPr>
              <a:t>      printf("CT: child has terminated\n");</a:t>
            </a:r>
          </a:p>
          <a:p>
            <a:pPr algn="l">
              <a:lnSpc>
                <a:spcPct val="100000"/>
              </a:lnSpc>
            </a:pPr>
            <a:r>
              <a:rPr lang="en-US">
                <a:latin typeface="Courier New" charset="0"/>
              </a:rPr>
              <a:t>   }</a:t>
            </a:r>
          </a:p>
          <a:p>
            <a:pPr algn="l">
              <a:lnSpc>
                <a:spcPct val="100000"/>
              </a:lnSpc>
            </a:pPr>
            <a:r>
              <a:rPr lang="en-US">
                <a:latin typeface="Courier New" charset="0"/>
              </a:rPr>
              <a:t>   printf("Bye\n");</a:t>
            </a:r>
          </a:p>
          <a:p>
            <a:pPr algn="l">
              <a:lnSpc>
                <a:spcPct val="100000"/>
              </a:lnSpc>
            </a:pPr>
            <a:r>
              <a:rPr lang="en-US">
                <a:latin typeface="Courier New" charset="0"/>
              </a:rPr>
              <a:t>   exit();</a:t>
            </a:r>
          </a:p>
          <a:p>
            <a:pPr algn="l">
              <a:lnSpc>
                <a:spcPct val="100000"/>
              </a:lnSpc>
            </a:pPr>
            <a:r>
              <a:rPr lang="en-US">
                <a:latin typeface="Courier New" charset="0"/>
              </a:rPr>
              <a:t>}</a:t>
            </a:r>
          </a:p>
        </p:txBody>
      </p:sp>
      <p:sp>
        <p:nvSpPr>
          <p:cNvPr id="1009668" name="Line 4"/>
          <p:cNvSpPr>
            <a:spLocks noChangeShapeType="1"/>
          </p:cNvSpPr>
          <p:nvPr/>
        </p:nvSpPr>
        <p:spPr bwMode="auto">
          <a:xfrm>
            <a:off x="6324600" y="5257800"/>
            <a:ext cx="381000" cy="0"/>
          </a:xfrm>
          <a:prstGeom prst="line">
            <a:avLst/>
          </a:prstGeom>
          <a:noFill/>
          <a:ln w="25400">
            <a:solidFill>
              <a:schemeClr val="tx1"/>
            </a:solidFill>
            <a:round/>
            <a:headEnd/>
            <a:tailEnd/>
          </a:ln>
        </p:spPr>
        <p:txBody>
          <a:bodyPr/>
          <a:lstStyle/>
          <a:p>
            <a:endParaRPr lang="en-US"/>
          </a:p>
        </p:txBody>
      </p:sp>
      <p:grpSp>
        <p:nvGrpSpPr>
          <p:cNvPr id="2" name="Group 5"/>
          <p:cNvGrpSpPr>
            <a:grpSpLocks/>
          </p:cNvGrpSpPr>
          <p:nvPr/>
        </p:nvGrpSpPr>
        <p:grpSpPr bwMode="auto">
          <a:xfrm>
            <a:off x="6705600" y="4267200"/>
            <a:ext cx="428625" cy="1022350"/>
            <a:chOff x="4224" y="2688"/>
            <a:chExt cx="270" cy="644"/>
          </a:xfrm>
        </p:grpSpPr>
        <p:sp>
          <p:nvSpPr>
            <p:cNvPr id="48148"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p:spPr>
          <p:txBody>
            <a:bodyPr/>
            <a:lstStyle/>
            <a:p>
              <a:endParaRPr lang="en-US"/>
            </a:p>
          </p:txBody>
        </p:sp>
        <p:sp>
          <p:nvSpPr>
            <p:cNvPr id="48149" name="Line 7"/>
            <p:cNvSpPr>
              <a:spLocks noChangeShapeType="1"/>
            </p:cNvSpPr>
            <p:nvPr/>
          </p:nvSpPr>
          <p:spPr bwMode="auto">
            <a:xfrm>
              <a:off x="4224" y="2880"/>
              <a:ext cx="240" cy="0"/>
            </a:xfrm>
            <a:prstGeom prst="line">
              <a:avLst/>
            </a:prstGeom>
            <a:noFill/>
            <a:ln w="25400">
              <a:solidFill>
                <a:schemeClr val="tx1"/>
              </a:solidFill>
              <a:round/>
              <a:headEnd/>
              <a:tailEnd/>
            </a:ln>
          </p:spPr>
          <p:txBody>
            <a:bodyPr/>
            <a:lstStyle/>
            <a:p>
              <a:endParaRPr lang="en-US"/>
            </a:p>
          </p:txBody>
        </p:sp>
        <p:sp>
          <p:nvSpPr>
            <p:cNvPr id="48150" name="Text Box 8"/>
            <p:cNvSpPr txBox="1">
              <a:spLocks noChangeArrowheads="1"/>
            </p:cNvSpPr>
            <p:nvPr/>
          </p:nvSpPr>
          <p:spPr bwMode="auto">
            <a:xfrm>
              <a:off x="4224"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HP</a:t>
              </a:r>
            </a:p>
          </p:txBody>
        </p:sp>
        <p:sp>
          <p:nvSpPr>
            <p:cNvPr id="48151" name="Text Box 9"/>
            <p:cNvSpPr txBox="1">
              <a:spLocks noChangeArrowheads="1"/>
            </p:cNvSpPr>
            <p:nvPr/>
          </p:nvSpPr>
          <p:spPr bwMode="auto">
            <a:xfrm>
              <a:off x="4224" y="2688"/>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HC</a:t>
              </a:r>
            </a:p>
          </p:txBody>
        </p:sp>
        <p:sp>
          <p:nvSpPr>
            <p:cNvPr id="48152" name="Line 10"/>
            <p:cNvSpPr>
              <a:spLocks noChangeShapeType="1"/>
            </p:cNvSpPr>
            <p:nvPr/>
          </p:nvSpPr>
          <p:spPr bwMode="auto">
            <a:xfrm>
              <a:off x="4224" y="3312"/>
              <a:ext cx="240" cy="0"/>
            </a:xfrm>
            <a:prstGeom prst="line">
              <a:avLst/>
            </a:prstGeom>
            <a:noFill/>
            <a:ln w="25400">
              <a:solidFill>
                <a:schemeClr val="tx1"/>
              </a:solidFill>
              <a:round/>
              <a:headEnd/>
              <a:tailEnd/>
            </a:ln>
          </p:spPr>
          <p:txBody>
            <a:bodyPr/>
            <a:lstStyle/>
            <a:p>
              <a:endParaRPr lang="en-US"/>
            </a:p>
          </p:txBody>
        </p:sp>
      </p:grpSp>
      <p:grpSp>
        <p:nvGrpSpPr>
          <p:cNvPr id="3" name="Group 11"/>
          <p:cNvGrpSpPr>
            <a:grpSpLocks/>
          </p:cNvGrpSpPr>
          <p:nvPr/>
        </p:nvGrpSpPr>
        <p:grpSpPr bwMode="auto">
          <a:xfrm>
            <a:off x="7086600" y="4267200"/>
            <a:ext cx="549275" cy="990600"/>
            <a:chOff x="4464" y="2688"/>
            <a:chExt cx="346" cy="624"/>
          </a:xfrm>
        </p:grpSpPr>
        <p:sp>
          <p:nvSpPr>
            <p:cNvPr id="48145" name="Text Box 12"/>
            <p:cNvSpPr txBox="1">
              <a:spLocks noChangeArrowheads="1"/>
            </p:cNvSpPr>
            <p:nvPr/>
          </p:nvSpPr>
          <p:spPr bwMode="auto">
            <a:xfrm>
              <a:off x="4464" y="2688"/>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8146" name="Line 13"/>
            <p:cNvSpPr>
              <a:spLocks noChangeShapeType="1"/>
            </p:cNvSpPr>
            <p:nvPr/>
          </p:nvSpPr>
          <p:spPr bwMode="auto">
            <a:xfrm>
              <a:off x="4464" y="2880"/>
              <a:ext cx="336" cy="0"/>
            </a:xfrm>
            <a:prstGeom prst="line">
              <a:avLst/>
            </a:prstGeom>
            <a:noFill/>
            <a:ln w="25400">
              <a:solidFill>
                <a:schemeClr val="tx1"/>
              </a:solidFill>
              <a:round/>
              <a:headEnd/>
              <a:tailEnd/>
            </a:ln>
          </p:spPr>
          <p:txBody>
            <a:bodyPr/>
            <a:lstStyle/>
            <a:p>
              <a:endParaRPr lang="en-US"/>
            </a:p>
          </p:txBody>
        </p:sp>
        <p:sp>
          <p:nvSpPr>
            <p:cNvPr id="48147" name="Line 14"/>
            <p:cNvSpPr>
              <a:spLocks noChangeShapeType="1"/>
            </p:cNvSpPr>
            <p:nvPr/>
          </p:nvSpPr>
          <p:spPr bwMode="auto">
            <a:xfrm>
              <a:off x="4464" y="3312"/>
              <a:ext cx="336" cy="0"/>
            </a:xfrm>
            <a:prstGeom prst="line">
              <a:avLst/>
            </a:prstGeom>
            <a:noFill/>
            <a:ln w="25400">
              <a:solidFill>
                <a:schemeClr val="tx1"/>
              </a:solidFill>
              <a:round/>
              <a:headEnd/>
              <a:tailEnd/>
            </a:ln>
          </p:spPr>
          <p:txBody>
            <a:bodyPr/>
            <a:lstStyle/>
            <a:p>
              <a:endParaRPr lang="en-US"/>
            </a:p>
          </p:txBody>
        </p:sp>
      </p:grpSp>
      <p:grpSp>
        <p:nvGrpSpPr>
          <p:cNvPr id="4" name="Group 15"/>
          <p:cNvGrpSpPr>
            <a:grpSpLocks/>
          </p:cNvGrpSpPr>
          <p:nvPr/>
        </p:nvGrpSpPr>
        <p:grpSpPr bwMode="auto">
          <a:xfrm>
            <a:off x="7620000" y="4572000"/>
            <a:ext cx="381000" cy="685800"/>
            <a:chOff x="4800" y="2880"/>
            <a:chExt cx="240" cy="432"/>
          </a:xfrm>
        </p:grpSpPr>
        <p:sp>
          <p:nvSpPr>
            <p:cNvPr id="48142" name="Line 16"/>
            <p:cNvSpPr>
              <a:spLocks noChangeShapeType="1"/>
            </p:cNvSpPr>
            <p:nvPr/>
          </p:nvSpPr>
          <p:spPr bwMode="auto">
            <a:xfrm>
              <a:off x="4800" y="2880"/>
              <a:ext cx="240" cy="0"/>
            </a:xfrm>
            <a:prstGeom prst="line">
              <a:avLst/>
            </a:prstGeom>
            <a:noFill/>
            <a:ln w="25400">
              <a:solidFill>
                <a:schemeClr val="tx1"/>
              </a:solidFill>
              <a:prstDash val="sysDot"/>
              <a:round/>
              <a:headEnd/>
              <a:tailEnd/>
            </a:ln>
          </p:spPr>
          <p:txBody>
            <a:bodyPr/>
            <a:lstStyle/>
            <a:p>
              <a:endParaRPr lang="en-US"/>
            </a:p>
          </p:txBody>
        </p:sp>
        <p:sp>
          <p:nvSpPr>
            <p:cNvPr id="48143" name="Line 17"/>
            <p:cNvSpPr>
              <a:spLocks noChangeShapeType="1"/>
            </p:cNvSpPr>
            <p:nvPr/>
          </p:nvSpPr>
          <p:spPr bwMode="auto">
            <a:xfrm>
              <a:off x="5040" y="2880"/>
              <a:ext cx="0" cy="432"/>
            </a:xfrm>
            <a:prstGeom prst="line">
              <a:avLst/>
            </a:prstGeom>
            <a:noFill/>
            <a:ln w="25400">
              <a:solidFill>
                <a:schemeClr val="tx1"/>
              </a:solidFill>
              <a:round/>
              <a:headEnd/>
              <a:tailEnd type="triangle" w="med" len="med"/>
            </a:ln>
          </p:spPr>
          <p:txBody>
            <a:bodyPr/>
            <a:lstStyle/>
            <a:p>
              <a:endParaRPr lang="en-US"/>
            </a:p>
          </p:txBody>
        </p:sp>
        <p:sp>
          <p:nvSpPr>
            <p:cNvPr id="48144" name="Line 18"/>
            <p:cNvSpPr>
              <a:spLocks noChangeShapeType="1"/>
            </p:cNvSpPr>
            <p:nvPr/>
          </p:nvSpPr>
          <p:spPr bwMode="auto">
            <a:xfrm>
              <a:off x="4800" y="3312"/>
              <a:ext cx="240" cy="0"/>
            </a:xfrm>
            <a:prstGeom prst="line">
              <a:avLst/>
            </a:prstGeom>
            <a:noFill/>
            <a:ln w="25400">
              <a:solidFill>
                <a:schemeClr val="tx1"/>
              </a:solidFill>
              <a:round/>
              <a:headEnd/>
              <a:tailEnd/>
            </a:ln>
          </p:spPr>
          <p:txBody>
            <a:bodyPr/>
            <a:lstStyle/>
            <a:p>
              <a:endParaRPr lang="en-US"/>
            </a:p>
          </p:txBody>
        </p:sp>
      </p:grpSp>
      <p:grpSp>
        <p:nvGrpSpPr>
          <p:cNvPr id="5" name="Group 19"/>
          <p:cNvGrpSpPr>
            <a:grpSpLocks/>
          </p:cNvGrpSpPr>
          <p:nvPr/>
        </p:nvGrpSpPr>
        <p:grpSpPr bwMode="auto">
          <a:xfrm>
            <a:off x="8001000" y="4953000"/>
            <a:ext cx="428625" cy="336550"/>
            <a:chOff x="5040" y="3120"/>
            <a:chExt cx="270" cy="212"/>
          </a:xfrm>
        </p:grpSpPr>
        <p:sp>
          <p:nvSpPr>
            <p:cNvPr id="48140" name="Text Box 20"/>
            <p:cNvSpPr txBox="1">
              <a:spLocks noChangeArrowheads="1"/>
            </p:cNvSpPr>
            <p:nvPr/>
          </p:nvSpPr>
          <p:spPr bwMode="auto">
            <a:xfrm>
              <a:off x="5040" y="3120"/>
              <a:ext cx="270"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CT</a:t>
              </a:r>
            </a:p>
          </p:txBody>
        </p:sp>
        <p:sp>
          <p:nvSpPr>
            <p:cNvPr id="48141" name="Line 21"/>
            <p:cNvSpPr>
              <a:spLocks noChangeShapeType="1"/>
            </p:cNvSpPr>
            <p:nvPr/>
          </p:nvSpPr>
          <p:spPr bwMode="auto">
            <a:xfrm>
              <a:off x="5040" y="3312"/>
              <a:ext cx="240" cy="0"/>
            </a:xfrm>
            <a:prstGeom prst="line">
              <a:avLst/>
            </a:prstGeom>
            <a:noFill/>
            <a:ln w="25400">
              <a:solidFill>
                <a:schemeClr val="tx1"/>
              </a:solidFill>
              <a:round/>
              <a:headEnd/>
              <a:tailEnd/>
            </a:ln>
          </p:spPr>
          <p:txBody>
            <a:bodyPr/>
            <a:lstStyle/>
            <a:p>
              <a:endParaRPr lang="en-US"/>
            </a:p>
          </p:txBody>
        </p:sp>
      </p:grpSp>
      <p:grpSp>
        <p:nvGrpSpPr>
          <p:cNvPr id="6" name="Group 22"/>
          <p:cNvGrpSpPr>
            <a:grpSpLocks/>
          </p:cNvGrpSpPr>
          <p:nvPr/>
        </p:nvGrpSpPr>
        <p:grpSpPr bwMode="auto">
          <a:xfrm>
            <a:off x="8382000" y="4953000"/>
            <a:ext cx="549275" cy="336550"/>
            <a:chOff x="5280" y="3120"/>
            <a:chExt cx="346" cy="212"/>
          </a:xfrm>
        </p:grpSpPr>
        <p:sp>
          <p:nvSpPr>
            <p:cNvPr id="48138" name="Text Box 23"/>
            <p:cNvSpPr txBox="1">
              <a:spLocks noChangeArrowheads="1"/>
            </p:cNvSpPr>
            <p:nvPr/>
          </p:nvSpPr>
          <p:spPr bwMode="auto">
            <a:xfrm>
              <a:off x="5280" y="3120"/>
              <a:ext cx="346" cy="212"/>
            </a:xfrm>
            <a:prstGeom prst="rect">
              <a:avLst/>
            </a:prstGeom>
            <a:noFill/>
            <a:ln w="25400">
              <a:noFill/>
              <a:miter lim="800000"/>
              <a:headEnd/>
              <a:tailEnd/>
            </a:ln>
          </p:spPr>
          <p:txBody>
            <a:bodyPr wrap="none">
              <a:spAutoFit/>
            </a:bodyPr>
            <a:lstStyle/>
            <a:p>
              <a:pPr algn="l">
                <a:lnSpc>
                  <a:spcPct val="100000"/>
                </a:lnSpc>
              </a:pPr>
              <a:r>
                <a:rPr lang="en-US" sz="1600">
                  <a:latin typeface="Courier New" charset="0"/>
                </a:rPr>
                <a:t>Bye</a:t>
              </a:r>
            </a:p>
          </p:txBody>
        </p:sp>
        <p:sp>
          <p:nvSpPr>
            <p:cNvPr id="48139" name="Line 24"/>
            <p:cNvSpPr>
              <a:spLocks noChangeShapeType="1"/>
            </p:cNvSpPr>
            <p:nvPr/>
          </p:nvSpPr>
          <p:spPr bwMode="auto">
            <a:xfrm>
              <a:off x="5280" y="3312"/>
              <a:ext cx="288" cy="0"/>
            </a:xfrm>
            <a:prstGeom prst="line">
              <a:avLst/>
            </a:prstGeom>
            <a:noFill/>
            <a:ln w="25400">
              <a:solidFill>
                <a:schemeClr val="tx1"/>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9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normAutofit/>
          </a:bodyPr>
          <a:lstStyle/>
          <a:p>
            <a:pPr eaLnBrk="1" hangingPunct="1">
              <a:defRPr/>
            </a:pPr>
            <a:r>
              <a:rPr lang="en-US" smtClean="0"/>
              <a:t>Wait Example</a:t>
            </a:r>
          </a:p>
        </p:txBody>
      </p:sp>
      <p:sp>
        <p:nvSpPr>
          <p:cNvPr id="49156" name="Text Box 4"/>
          <p:cNvSpPr txBox="1">
            <a:spLocks noChangeArrowheads="1"/>
          </p:cNvSpPr>
          <p:nvPr/>
        </p:nvSpPr>
        <p:spPr bwMode="auto">
          <a:xfrm>
            <a:off x="0" y="1828800"/>
            <a:ext cx="9144000" cy="4760913"/>
          </a:xfrm>
          <a:prstGeom prst="rect">
            <a:avLst/>
          </a:prstGeom>
          <a:solidFill>
            <a:srgbClr val="FFFF99"/>
          </a:solidFill>
          <a:ln w="3175">
            <a:noFill/>
            <a:miter lim="800000"/>
            <a:headEnd/>
            <a:tailEnd/>
          </a:ln>
        </p:spPr>
        <p:txBody>
          <a:bodyPr>
            <a:spAutoFit/>
          </a:bodyPr>
          <a:lstStyle/>
          <a:p>
            <a:pPr algn="l">
              <a:lnSpc>
                <a:spcPct val="100000"/>
              </a:lnSpc>
            </a:pPr>
            <a:r>
              <a:rPr lang="en-US">
                <a:latin typeface="Courier New" charset="0"/>
              </a:rPr>
              <a:t>void fork10()</a:t>
            </a:r>
          </a:p>
          <a:p>
            <a:pPr algn="l">
              <a:lnSpc>
                <a:spcPct val="100000"/>
              </a:lnSpc>
            </a:pPr>
            <a:r>
              <a:rPr lang="en-US">
                <a:latin typeface="Courier New" charset="0"/>
              </a:rPr>
              <a:t>{</a:t>
            </a:r>
          </a:p>
          <a:p>
            <a:pPr algn="l">
              <a:lnSpc>
                <a:spcPct val="100000"/>
              </a:lnSpc>
            </a:pPr>
            <a:r>
              <a:rPr lang="en-US">
                <a:latin typeface="Courier New" charset="0"/>
              </a:rPr>
              <a:t>    pid_t pid[N];</a:t>
            </a:r>
          </a:p>
          <a:p>
            <a:pPr algn="l">
              <a:lnSpc>
                <a:spcPct val="100000"/>
              </a:lnSpc>
            </a:pPr>
            <a:r>
              <a:rPr lang="en-US">
                <a:latin typeface="Courier New" charset="0"/>
              </a:rPr>
              <a:t>    int i;</a:t>
            </a:r>
          </a:p>
          <a:p>
            <a:pPr algn="l">
              <a:lnSpc>
                <a:spcPct val="100000"/>
              </a:lnSpc>
            </a:pPr>
            <a:r>
              <a:rPr lang="en-US">
                <a:latin typeface="Courier New" charset="0"/>
              </a:rPr>
              <a:t>    int child_status;</a:t>
            </a:r>
          </a:p>
          <a:p>
            <a:pPr algn="l">
              <a:lnSpc>
                <a:spcPct val="100000"/>
              </a:lnSpc>
            </a:pPr>
            <a:r>
              <a:rPr lang="en-US">
                <a:latin typeface="Courier New" charset="0"/>
              </a:rPr>
              <a:t>    for (i = 0; i &lt; N; i++)</a:t>
            </a:r>
          </a:p>
          <a:p>
            <a:pPr algn="l">
              <a:lnSpc>
                <a:spcPct val="100000"/>
              </a:lnSpc>
            </a:pPr>
            <a:r>
              <a:rPr lang="en-US">
                <a:latin typeface="Courier New" charset="0"/>
              </a:rPr>
              <a:t>	if ((pid[i] = fork()) == 0)</a:t>
            </a:r>
          </a:p>
          <a:p>
            <a:pPr algn="l">
              <a:lnSpc>
                <a:spcPct val="100000"/>
              </a:lnSpc>
            </a:pPr>
            <a:r>
              <a:rPr lang="en-US">
                <a:latin typeface="Courier New" charset="0"/>
              </a:rPr>
              <a:t>	    exit(100+i); /* Child */</a:t>
            </a:r>
          </a:p>
          <a:p>
            <a:pPr algn="l">
              <a:lnSpc>
                <a:spcPct val="100000"/>
              </a:lnSpc>
            </a:pPr>
            <a:r>
              <a:rPr lang="en-US">
                <a:latin typeface="Courier New" charset="0"/>
              </a:rPr>
              <a:t>    for (i = 0; i &lt; N; i++) {</a:t>
            </a:r>
          </a:p>
          <a:p>
            <a:pPr algn="l">
              <a:lnSpc>
                <a:spcPct val="100000"/>
              </a:lnSpc>
            </a:pPr>
            <a:r>
              <a:rPr lang="en-US">
                <a:latin typeface="Courier New" charset="0"/>
              </a:rPr>
              <a:t>	pid_t wpid = </a:t>
            </a:r>
            <a:r>
              <a:rPr lang="en-US" i="1">
                <a:latin typeface="Courier New" charset="0"/>
              </a:rPr>
              <a:t>wait</a:t>
            </a:r>
            <a:r>
              <a:rPr lang="en-US">
                <a:latin typeface="Courier New" charset="0"/>
              </a:rPr>
              <a:t>(&amp;child_status);</a:t>
            </a:r>
          </a:p>
          <a:p>
            <a:pPr algn="l">
              <a:lnSpc>
                <a:spcPct val="100000"/>
              </a:lnSpc>
            </a:pPr>
            <a:r>
              <a:rPr lang="en-US">
                <a:latin typeface="Courier New" charset="0"/>
              </a:rPr>
              <a:t>	if (WIFEXITED(child_status))</a:t>
            </a:r>
          </a:p>
          <a:p>
            <a:pPr algn="l">
              <a:lnSpc>
                <a:spcPct val="100000"/>
              </a:lnSpc>
            </a:pPr>
            <a:r>
              <a:rPr lang="en-US">
                <a:latin typeface="Courier New" charset="0"/>
              </a:rPr>
              <a:t>	    printf("Child %d terminated with exit status %d\n",</a:t>
            </a:r>
          </a:p>
          <a:p>
            <a:pPr algn="l">
              <a:lnSpc>
                <a:spcPct val="100000"/>
              </a:lnSpc>
            </a:pPr>
            <a:r>
              <a:rPr lang="en-US">
                <a:latin typeface="Courier New" charset="0"/>
              </a:rPr>
              <a:t>		   wpid, WEXITSTATUS(child_status));</a:t>
            </a:r>
          </a:p>
          <a:p>
            <a:pPr algn="l">
              <a:lnSpc>
                <a:spcPct val="100000"/>
              </a:lnSpc>
            </a:pPr>
            <a:r>
              <a:rPr lang="en-US">
                <a:latin typeface="Courier New" charset="0"/>
              </a:rPr>
              <a:t>	else</a:t>
            </a:r>
          </a:p>
          <a:p>
            <a:pPr algn="l">
              <a:lnSpc>
                <a:spcPct val="100000"/>
              </a:lnSpc>
            </a:pPr>
            <a:r>
              <a:rPr lang="en-US">
                <a:latin typeface="Courier New" charset="0"/>
              </a:rPr>
              <a:t>	    printf("Child %d terminate abnormally\n", wpid);</a:t>
            </a:r>
          </a:p>
          <a:p>
            <a:pPr algn="l">
              <a:lnSpc>
                <a:spcPct val="100000"/>
              </a:lnSpc>
            </a:pPr>
            <a:r>
              <a:rPr lang="en-US">
                <a:latin typeface="Courier New" charset="0"/>
              </a:rPr>
              <a:t>    }</a:t>
            </a:r>
          </a:p>
          <a:p>
            <a:pPr algn="l">
              <a:lnSpc>
                <a:spcPct val="100000"/>
              </a:lnSpc>
            </a:pPr>
            <a:r>
              <a:rPr lang="en-US">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wrap="none" lIns="63493" tIns="25397" rIns="63493" bIns="25397" anchor="t">
            <a:spAutoFit/>
          </a:bodyPr>
          <a:lstStyle/>
          <a:p>
            <a:pPr eaLnBrk="1" hangingPunct="1">
              <a:defRPr/>
            </a:pPr>
            <a:r>
              <a:rPr lang="en-US" dirty="0" smtClean="0"/>
              <a:t>Exceptions</a:t>
            </a:r>
          </a:p>
        </p:txBody>
      </p:sp>
      <p:sp>
        <p:nvSpPr>
          <p:cNvPr id="985091" name="Rectangle 3"/>
          <p:cNvSpPr>
            <a:spLocks noGrp="1" noChangeArrowheads="1"/>
          </p:cNvSpPr>
          <p:nvPr>
            <p:ph idx="4294967295"/>
          </p:nvPr>
        </p:nvSpPr>
        <p:spPr>
          <a:xfrm>
            <a:off x="0" y="1568450"/>
            <a:ext cx="8686800" cy="1098550"/>
          </a:xfrm>
        </p:spPr>
        <p:txBody>
          <a:bodyPr>
            <a:normAutofit fontScale="85000" lnSpcReduction="10000"/>
          </a:bodyPr>
          <a:lstStyle/>
          <a:p>
            <a:pPr eaLnBrk="1" hangingPunct="1">
              <a:buFont typeface="Wingdings" charset="2"/>
              <a:buNone/>
              <a:defRPr/>
            </a:pPr>
            <a:r>
              <a:rPr lang="en-US" dirty="0" smtClean="0">
                <a:effectLst>
                  <a:outerShdw blurRad="38100" dist="38100" dir="2700000" algn="tl">
                    <a:srgbClr val="C0C0C0"/>
                  </a:outerShdw>
                </a:effectLst>
              </a:rPr>
              <a:t>An </a:t>
            </a:r>
            <a:r>
              <a:rPr lang="en-US" i="1" dirty="0" smtClean="0">
                <a:effectLst>
                  <a:outerShdw blurRad="38100" dist="38100" dir="2700000" algn="tl">
                    <a:srgbClr val="C0C0C0"/>
                  </a:outerShdw>
                </a:effectLst>
              </a:rPr>
              <a:t>exception</a:t>
            </a:r>
            <a:r>
              <a:rPr lang="en-US" dirty="0" smtClean="0">
                <a:effectLst>
                  <a:outerShdw blurRad="38100" dist="38100" dir="2700000" algn="tl">
                    <a:srgbClr val="C0C0C0"/>
                  </a:outerShdw>
                </a:effectLst>
              </a:rPr>
              <a:t> is a transfer of control to the OS in response to some </a:t>
            </a:r>
            <a:r>
              <a:rPr lang="en-US" i="1" dirty="0" smtClean="0">
                <a:effectLst>
                  <a:outerShdw blurRad="38100" dist="38100" dir="2700000" algn="tl">
                    <a:srgbClr val="C0C0C0"/>
                  </a:outerShdw>
                </a:effectLst>
              </a:rPr>
              <a:t>event</a:t>
            </a:r>
            <a:r>
              <a:rPr lang="en-US" dirty="0" smtClean="0">
                <a:effectLst>
                  <a:outerShdw blurRad="38100" dist="38100" dir="2700000" algn="tl">
                    <a:srgbClr val="C0C0C0"/>
                  </a:outerShdw>
                </a:effectLst>
              </a:rPr>
              <a:t>  (i.e., change in processor state)</a:t>
            </a:r>
          </a:p>
        </p:txBody>
      </p:sp>
      <p:sp>
        <p:nvSpPr>
          <p:cNvPr id="8196" name="Rectangle 4"/>
          <p:cNvSpPr>
            <a:spLocks noChangeArrowheads="1"/>
          </p:cNvSpPr>
          <p:nvPr/>
        </p:nvSpPr>
        <p:spPr bwMode="auto">
          <a:xfrm>
            <a:off x="2279650" y="2586038"/>
            <a:ext cx="1643063" cy="363537"/>
          </a:xfrm>
          <a:prstGeom prst="rect">
            <a:avLst/>
          </a:prstGeom>
          <a:noFill/>
          <a:ln w="12700">
            <a:noFill/>
            <a:miter lim="800000"/>
            <a:headEnd/>
            <a:tailEnd/>
          </a:ln>
        </p:spPr>
        <p:txBody>
          <a:bodyPr wrap="none" lIns="90479" tIns="44446" rIns="90479" bIns="44446">
            <a:spAutoFit/>
          </a:bodyPr>
          <a:lstStyle/>
          <a:p>
            <a:pPr algn="l">
              <a:lnSpc>
                <a:spcPct val="100000"/>
              </a:lnSpc>
            </a:pPr>
            <a:r>
              <a:rPr lang="en-US">
                <a:latin typeface="Arial" charset="0"/>
              </a:rPr>
              <a:t>User Process</a:t>
            </a:r>
          </a:p>
        </p:txBody>
      </p:sp>
      <p:sp>
        <p:nvSpPr>
          <p:cNvPr id="8197" name="Rectangle 5"/>
          <p:cNvSpPr>
            <a:spLocks noChangeArrowheads="1"/>
          </p:cNvSpPr>
          <p:nvPr/>
        </p:nvSpPr>
        <p:spPr bwMode="auto">
          <a:xfrm>
            <a:off x="5584825" y="2586038"/>
            <a:ext cx="511175" cy="363537"/>
          </a:xfrm>
          <a:prstGeom prst="rect">
            <a:avLst/>
          </a:prstGeom>
          <a:noFill/>
          <a:ln w="12700">
            <a:noFill/>
            <a:miter lim="800000"/>
            <a:headEnd/>
            <a:tailEnd/>
          </a:ln>
        </p:spPr>
        <p:txBody>
          <a:bodyPr wrap="none" lIns="90479" tIns="44446" rIns="90479" bIns="44446">
            <a:spAutoFit/>
          </a:bodyPr>
          <a:lstStyle/>
          <a:p>
            <a:pPr algn="l">
              <a:lnSpc>
                <a:spcPct val="100000"/>
              </a:lnSpc>
            </a:pPr>
            <a:r>
              <a:rPr lang="en-US">
                <a:latin typeface="Arial" charset="0"/>
              </a:rPr>
              <a:t>OS</a:t>
            </a:r>
          </a:p>
        </p:txBody>
      </p:sp>
      <p:sp>
        <p:nvSpPr>
          <p:cNvPr id="8198"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p:spPr>
        <p:txBody>
          <a:bodyPr wrap="none" anchor="ctr"/>
          <a:lstStyle/>
          <a:p>
            <a:endParaRPr lang="en-US"/>
          </a:p>
        </p:txBody>
      </p:sp>
      <p:sp>
        <p:nvSpPr>
          <p:cNvPr id="8199"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p:spPr>
        <p:txBody>
          <a:bodyPr wrap="none" anchor="ctr"/>
          <a:lstStyle/>
          <a:p>
            <a:endParaRPr lang="en-US"/>
          </a:p>
        </p:txBody>
      </p:sp>
      <p:sp>
        <p:nvSpPr>
          <p:cNvPr id="8200"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p:spPr>
        <p:txBody>
          <a:bodyPr wrap="none" anchor="ctr"/>
          <a:lstStyle/>
          <a:p>
            <a:endParaRPr lang="en-US"/>
          </a:p>
        </p:txBody>
      </p:sp>
      <p:sp>
        <p:nvSpPr>
          <p:cNvPr id="8201"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p:spPr>
        <p:txBody>
          <a:bodyPr wrap="none" anchor="ctr"/>
          <a:lstStyle/>
          <a:p>
            <a:endParaRPr lang="en-US"/>
          </a:p>
        </p:txBody>
      </p:sp>
      <p:sp>
        <p:nvSpPr>
          <p:cNvPr id="8202"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p:spPr>
        <p:txBody>
          <a:bodyPr wrap="none" anchor="ctr"/>
          <a:lstStyle/>
          <a:p>
            <a:endParaRPr lang="en-US"/>
          </a:p>
        </p:txBody>
      </p:sp>
      <p:sp>
        <p:nvSpPr>
          <p:cNvPr id="8203" name="Rectangle 11"/>
          <p:cNvSpPr>
            <a:spLocks noChangeArrowheads="1"/>
          </p:cNvSpPr>
          <p:nvPr/>
        </p:nvSpPr>
        <p:spPr bwMode="auto">
          <a:xfrm>
            <a:off x="3994150" y="3386138"/>
            <a:ext cx="1158875" cy="363537"/>
          </a:xfrm>
          <a:prstGeom prst="rect">
            <a:avLst/>
          </a:prstGeom>
          <a:noFill/>
          <a:ln w="12700">
            <a:noFill/>
            <a:miter lim="800000"/>
            <a:headEnd/>
            <a:tailEnd/>
          </a:ln>
        </p:spPr>
        <p:txBody>
          <a:bodyPr wrap="none" lIns="90479" tIns="44446" rIns="90479" bIns="44446">
            <a:spAutoFit/>
          </a:bodyPr>
          <a:lstStyle/>
          <a:p>
            <a:pPr algn="l">
              <a:lnSpc>
                <a:spcPct val="100000"/>
              </a:lnSpc>
            </a:pPr>
            <a:r>
              <a:rPr lang="en-US" b="0" i="1">
                <a:latin typeface="Arial" charset="0"/>
              </a:rPr>
              <a:t>exception</a:t>
            </a:r>
          </a:p>
        </p:txBody>
      </p:sp>
      <p:sp>
        <p:nvSpPr>
          <p:cNvPr id="8204" name="Rectangle 12"/>
          <p:cNvSpPr>
            <a:spLocks noChangeArrowheads="1"/>
          </p:cNvSpPr>
          <p:nvPr/>
        </p:nvSpPr>
        <p:spPr bwMode="auto">
          <a:xfrm>
            <a:off x="6051550" y="3659188"/>
            <a:ext cx="2527300" cy="912812"/>
          </a:xfrm>
          <a:prstGeom prst="rect">
            <a:avLst/>
          </a:prstGeom>
          <a:noFill/>
          <a:ln w="12700">
            <a:noFill/>
            <a:miter lim="800000"/>
            <a:headEnd/>
            <a:tailEnd/>
          </a:ln>
        </p:spPr>
        <p:txBody>
          <a:bodyPr lIns="90479" tIns="44446" rIns="90479" bIns="44446">
            <a:spAutoFit/>
          </a:bodyPr>
          <a:lstStyle/>
          <a:p>
            <a:pPr algn="l">
              <a:lnSpc>
                <a:spcPct val="100000"/>
              </a:lnSpc>
            </a:pPr>
            <a:r>
              <a:rPr lang="en-US" b="0" i="1">
                <a:latin typeface="Arial" charset="0"/>
              </a:rPr>
              <a:t>exception processing</a:t>
            </a:r>
          </a:p>
          <a:p>
            <a:pPr algn="l">
              <a:lnSpc>
                <a:spcPct val="100000"/>
              </a:lnSpc>
            </a:pPr>
            <a:r>
              <a:rPr lang="en-US" b="0">
                <a:latin typeface="Arial" charset="0"/>
              </a:rPr>
              <a:t>by </a:t>
            </a:r>
            <a:r>
              <a:rPr lang="en-US" b="0" i="1">
                <a:latin typeface="Arial" charset="0"/>
              </a:rPr>
              <a:t>exception handler</a:t>
            </a:r>
          </a:p>
          <a:p>
            <a:pPr algn="l">
              <a:lnSpc>
                <a:spcPct val="100000"/>
              </a:lnSpc>
            </a:pPr>
            <a:endParaRPr lang="en-US" b="0" i="1">
              <a:latin typeface="Arial" charset="0"/>
            </a:endParaRPr>
          </a:p>
        </p:txBody>
      </p:sp>
      <p:sp>
        <p:nvSpPr>
          <p:cNvPr id="8205" name="Rectangle 13"/>
          <p:cNvSpPr>
            <a:spLocks noChangeArrowheads="1"/>
          </p:cNvSpPr>
          <p:nvPr/>
        </p:nvSpPr>
        <p:spPr bwMode="auto">
          <a:xfrm>
            <a:off x="3933825" y="4376738"/>
            <a:ext cx="1795463" cy="638175"/>
          </a:xfrm>
          <a:prstGeom prst="rect">
            <a:avLst/>
          </a:prstGeom>
          <a:noFill/>
          <a:ln w="12700">
            <a:noFill/>
            <a:miter lim="800000"/>
            <a:headEnd/>
            <a:tailEnd/>
          </a:ln>
        </p:spPr>
        <p:txBody>
          <a:bodyPr wrap="none" lIns="90479" tIns="44446" rIns="90479" bIns="44446">
            <a:spAutoFit/>
          </a:bodyPr>
          <a:lstStyle/>
          <a:p>
            <a:pPr algn="l">
              <a:lnSpc>
                <a:spcPct val="100000"/>
              </a:lnSpc>
            </a:pPr>
            <a:r>
              <a:rPr lang="en-US" b="0" i="1">
                <a:latin typeface="Arial" charset="0"/>
              </a:rPr>
              <a:t>exception </a:t>
            </a:r>
          </a:p>
          <a:p>
            <a:pPr algn="l">
              <a:lnSpc>
                <a:spcPct val="100000"/>
              </a:lnSpc>
            </a:pPr>
            <a:r>
              <a:rPr lang="en-US" b="0" i="1">
                <a:latin typeface="Arial" charset="0"/>
              </a:rPr>
              <a:t>return </a:t>
            </a:r>
            <a:r>
              <a:rPr lang="en-US" b="0">
                <a:latin typeface="Arial" charset="0"/>
              </a:rPr>
              <a:t>(optional)</a:t>
            </a:r>
          </a:p>
        </p:txBody>
      </p:sp>
      <p:sp>
        <p:nvSpPr>
          <p:cNvPr id="8206" name="Rectangle 14"/>
          <p:cNvSpPr>
            <a:spLocks noChangeArrowheads="1"/>
          </p:cNvSpPr>
          <p:nvPr/>
        </p:nvSpPr>
        <p:spPr bwMode="auto">
          <a:xfrm>
            <a:off x="533400" y="3446463"/>
            <a:ext cx="804863" cy="363537"/>
          </a:xfrm>
          <a:prstGeom prst="rect">
            <a:avLst/>
          </a:prstGeom>
          <a:noFill/>
          <a:ln w="12700">
            <a:noFill/>
            <a:miter lim="800000"/>
            <a:headEnd/>
            <a:tailEnd/>
          </a:ln>
        </p:spPr>
        <p:txBody>
          <a:bodyPr lIns="90479" tIns="44446" rIns="90479" bIns="44446">
            <a:spAutoFit/>
          </a:bodyPr>
          <a:lstStyle/>
          <a:p>
            <a:pPr algn="l">
              <a:lnSpc>
                <a:spcPct val="100000"/>
              </a:lnSpc>
            </a:pPr>
            <a:r>
              <a:rPr lang="en-US" b="0" i="1">
                <a:latin typeface="Arial" charset="0"/>
              </a:rPr>
              <a:t>event </a:t>
            </a:r>
          </a:p>
        </p:txBody>
      </p:sp>
      <p:sp>
        <p:nvSpPr>
          <p:cNvPr id="8207" name="Text Box 15"/>
          <p:cNvSpPr txBox="1">
            <a:spLocks noChangeArrowheads="1"/>
          </p:cNvSpPr>
          <p:nvPr/>
        </p:nvSpPr>
        <p:spPr bwMode="auto">
          <a:xfrm>
            <a:off x="2133600" y="3429000"/>
            <a:ext cx="884238" cy="336550"/>
          </a:xfrm>
          <a:prstGeom prst="rect">
            <a:avLst/>
          </a:prstGeom>
          <a:noFill/>
          <a:ln w="25400">
            <a:noFill/>
            <a:miter lim="800000"/>
            <a:headEnd/>
            <a:tailEnd/>
          </a:ln>
        </p:spPr>
        <p:txBody>
          <a:bodyPr wrap="none">
            <a:spAutoFit/>
          </a:bodyPr>
          <a:lstStyle/>
          <a:p>
            <a:pPr algn="l">
              <a:lnSpc>
                <a:spcPct val="100000"/>
              </a:lnSpc>
            </a:pPr>
            <a:r>
              <a:rPr lang="en-US" sz="1600"/>
              <a:t>current</a:t>
            </a:r>
          </a:p>
        </p:txBody>
      </p:sp>
      <p:sp>
        <p:nvSpPr>
          <p:cNvPr id="8208" name="Text Box 16"/>
          <p:cNvSpPr txBox="1">
            <a:spLocks noChangeArrowheads="1"/>
          </p:cNvSpPr>
          <p:nvPr/>
        </p:nvSpPr>
        <p:spPr bwMode="auto">
          <a:xfrm>
            <a:off x="2446338" y="3657600"/>
            <a:ext cx="601662" cy="336550"/>
          </a:xfrm>
          <a:prstGeom prst="rect">
            <a:avLst/>
          </a:prstGeom>
          <a:noFill/>
          <a:ln w="25400">
            <a:noFill/>
            <a:miter lim="800000"/>
            <a:headEnd/>
            <a:tailEnd/>
          </a:ln>
        </p:spPr>
        <p:txBody>
          <a:bodyPr wrap="none">
            <a:spAutoFit/>
          </a:bodyPr>
          <a:lstStyle/>
          <a:p>
            <a:pPr algn="l">
              <a:lnSpc>
                <a:spcPct val="100000"/>
              </a:lnSpc>
            </a:pPr>
            <a:r>
              <a:rPr lang="en-US" sz="1600"/>
              <a:t>next</a:t>
            </a:r>
          </a:p>
        </p:txBody>
      </p:sp>
      <p:sp>
        <p:nvSpPr>
          <p:cNvPr id="8209"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p:spPr>
        <p:txBody>
          <a:bodyPr wrap="none" anchor="ctr"/>
          <a:lstStyle/>
          <a:p>
            <a:endParaRPr lang="en-US"/>
          </a:p>
        </p:txBody>
      </p:sp>
      <p:sp>
        <p:nvSpPr>
          <p:cNvPr id="18" name="Rounded Rectangle 17"/>
          <p:cNvSpPr/>
          <p:nvPr/>
        </p:nvSpPr>
        <p:spPr bwMode="auto">
          <a:xfrm>
            <a:off x="428205" y="5983212"/>
            <a:ext cx="8363828" cy="377976"/>
          </a:xfrm>
          <a:prstGeom prst="roundRect">
            <a:avLst/>
          </a:prstGeom>
          <a:noFill/>
          <a:ln w="19050" cap="flat" cmpd="sng" algn="ctr">
            <a:solidFill>
              <a:schemeClr val="tx2"/>
            </a:solidFill>
            <a:prstDash val="solid"/>
            <a:round/>
            <a:headEnd type="none" w="med" len="med"/>
            <a:tailEnd type="non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Helvetica" charset="0"/>
              </a:rPr>
              <a:t>Use the</a:t>
            </a:r>
            <a:r>
              <a:rPr kumimoji="0" lang="en-US" sz="1800" b="1" i="0" u="none" strike="noStrike" cap="none" normalizeH="0" dirty="0" smtClean="0">
                <a:ln>
                  <a:noFill/>
                </a:ln>
                <a:solidFill>
                  <a:schemeClr val="tx1"/>
                </a:solidFill>
                <a:effectLst/>
                <a:latin typeface="Helvetica" charset="0"/>
              </a:rPr>
              <a:t> physical control flow with exceptions </a:t>
            </a:r>
            <a:r>
              <a:rPr lang="en-US" dirty="0" smtClean="0"/>
              <a:t>to create process </a:t>
            </a:r>
            <a:r>
              <a:rPr kumimoji="0" lang="en-US" sz="1800" b="1" i="0" u="none" strike="noStrike" cap="none" normalizeH="0" dirty="0" smtClean="0">
                <a:ln>
                  <a:noFill/>
                </a:ln>
                <a:solidFill>
                  <a:schemeClr val="tx1"/>
                </a:solidFill>
                <a:effectLst/>
                <a:latin typeface="Helvetica" charset="0"/>
              </a:rPr>
              <a:t>abstraction</a:t>
            </a:r>
            <a:endParaRPr kumimoji="0" lang="en-US" sz="1800" b="1" i="0" u="none" strike="noStrike" cap="none" normalizeH="0" baseline="0" dirty="0">
              <a:ln>
                <a:noFill/>
              </a:ln>
              <a:solidFill>
                <a:schemeClr val="tx1"/>
              </a:solidFill>
              <a:effectLst/>
              <a:latin typeface="Helvetic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normAutofit/>
          </a:bodyPr>
          <a:lstStyle/>
          <a:p>
            <a:pPr eaLnBrk="1" hangingPunct="1">
              <a:defRPr/>
            </a:pPr>
            <a:r>
              <a:rPr lang="en-US" smtClean="0"/>
              <a:t>Waitpid</a:t>
            </a:r>
          </a:p>
        </p:txBody>
      </p:sp>
      <p:sp>
        <p:nvSpPr>
          <p:cNvPr id="50180" name="Text Box 4"/>
          <p:cNvSpPr txBox="1">
            <a:spLocks noChangeArrowheads="1"/>
          </p:cNvSpPr>
          <p:nvPr/>
        </p:nvSpPr>
        <p:spPr bwMode="auto">
          <a:xfrm>
            <a:off x="228600" y="1981200"/>
            <a:ext cx="8643938" cy="4486275"/>
          </a:xfrm>
          <a:prstGeom prst="rect">
            <a:avLst/>
          </a:prstGeom>
          <a:solidFill>
            <a:srgbClr val="FFFF99"/>
          </a:solidFill>
          <a:ln w="3175">
            <a:noFill/>
            <a:miter lim="800000"/>
            <a:headEnd/>
            <a:tailEnd/>
          </a:ln>
        </p:spPr>
        <p:txBody>
          <a:bodyPr wrap="none">
            <a:spAutoFit/>
          </a:bodyPr>
          <a:lstStyle/>
          <a:p>
            <a:pPr algn="just">
              <a:lnSpc>
                <a:spcPct val="100000"/>
              </a:lnSpc>
            </a:pPr>
            <a:r>
              <a:rPr lang="en-US">
                <a:latin typeface="Courier New" charset="0"/>
              </a:rPr>
              <a:t>void fork11()</a:t>
            </a:r>
          </a:p>
          <a:p>
            <a:pPr algn="just">
              <a:lnSpc>
                <a:spcPct val="100000"/>
              </a:lnSpc>
            </a:pPr>
            <a:r>
              <a:rPr lang="en-US">
                <a:latin typeface="Courier New" charset="0"/>
              </a:rPr>
              <a:t>{</a:t>
            </a:r>
          </a:p>
          <a:p>
            <a:pPr algn="just">
              <a:lnSpc>
                <a:spcPct val="100000"/>
              </a:lnSpc>
            </a:pPr>
            <a:r>
              <a:rPr lang="en-US">
                <a:latin typeface="Courier New" charset="0"/>
              </a:rPr>
              <a:t>    pid_t pid[N];</a:t>
            </a:r>
          </a:p>
          <a:p>
            <a:pPr algn="just">
              <a:lnSpc>
                <a:spcPct val="100000"/>
              </a:lnSpc>
            </a:pPr>
            <a:r>
              <a:rPr lang="en-US">
                <a:latin typeface="Courier New" charset="0"/>
              </a:rPr>
              <a:t>    int i;</a:t>
            </a:r>
          </a:p>
          <a:p>
            <a:pPr algn="just">
              <a:lnSpc>
                <a:spcPct val="100000"/>
              </a:lnSpc>
            </a:pPr>
            <a:r>
              <a:rPr lang="en-US">
                <a:latin typeface="Courier New" charset="0"/>
              </a:rPr>
              <a:t>    int child_status;</a:t>
            </a:r>
          </a:p>
          <a:p>
            <a:pPr algn="just">
              <a:lnSpc>
                <a:spcPct val="100000"/>
              </a:lnSpc>
            </a:pPr>
            <a:r>
              <a:rPr lang="en-US">
                <a:latin typeface="Courier New" charset="0"/>
              </a:rPr>
              <a:t>    for (i = 0; i &lt; N; i++)</a:t>
            </a:r>
          </a:p>
          <a:p>
            <a:pPr algn="just">
              <a:lnSpc>
                <a:spcPct val="100000"/>
              </a:lnSpc>
            </a:pPr>
            <a:r>
              <a:rPr lang="en-US">
                <a:latin typeface="Courier New" charset="0"/>
              </a:rPr>
              <a:t>	if ((pid[i] = fork()) == 0)</a:t>
            </a:r>
          </a:p>
          <a:p>
            <a:pPr algn="just">
              <a:lnSpc>
                <a:spcPct val="100000"/>
              </a:lnSpc>
            </a:pPr>
            <a:r>
              <a:rPr lang="en-US">
                <a:latin typeface="Courier New" charset="0"/>
              </a:rPr>
              <a:t>	    exit(100+i); /* Child */</a:t>
            </a:r>
          </a:p>
          <a:p>
            <a:pPr algn="just">
              <a:lnSpc>
                <a:spcPct val="100000"/>
              </a:lnSpc>
            </a:pPr>
            <a:r>
              <a:rPr lang="en-US">
                <a:latin typeface="Courier New" charset="0"/>
              </a:rPr>
              <a:t>    for (i = 0; i &lt; N; i++) {</a:t>
            </a:r>
          </a:p>
          <a:p>
            <a:pPr algn="just">
              <a:lnSpc>
                <a:spcPct val="100000"/>
              </a:lnSpc>
            </a:pPr>
            <a:r>
              <a:rPr lang="en-US">
                <a:latin typeface="Courier New" charset="0"/>
              </a:rPr>
              <a:t>	pid_t wpid = </a:t>
            </a:r>
            <a:r>
              <a:rPr lang="en-US" i="1">
                <a:latin typeface="Courier New" charset="0"/>
              </a:rPr>
              <a:t>waitpid</a:t>
            </a:r>
            <a:r>
              <a:rPr lang="en-US">
                <a:latin typeface="Courier New" charset="0"/>
              </a:rPr>
              <a:t>(pid[i], &amp;child_status, 0);</a:t>
            </a:r>
          </a:p>
          <a:p>
            <a:pPr algn="just">
              <a:lnSpc>
                <a:spcPct val="100000"/>
              </a:lnSpc>
            </a:pPr>
            <a:r>
              <a:rPr lang="en-US">
                <a:latin typeface="Courier New" charset="0"/>
              </a:rPr>
              <a:t>	if (WIFEXITED(child_status))</a:t>
            </a:r>
          </a:p>
          <a:p>
            <a:pPr algn="just">
              <a:lnSpc>
                <a:spcPct val="100000"/>
              </a:lnSpc>
            </a:pPr>
            <a:r>
              <a:rPr lang="en-US">
                <a:latin typeface="Courier New" charset="0"/>
              </a:rPr>
              <a:t>	    printf("Child %d terminated with exit status %d\n",</a:t>
            </a:r>
          </a:p>
          <a:p>
            <a:pPr algn="just">
              <a:lnSpc>
                <a:spcPct val="100000"/>
              </a:lnSpc>
            </a:pPr>
            <a:r>
              <a:rPr lang="en-US">
                <a:latin typeface="Courier New" charset="0"/>
              </a:rPr>
              <a:t>		   wpid, WEXITSTATUS(child_status));</a:t>
            </a:r>
          </a:p>
          <a:p>
            <a:pPr algn="just">
              <a:lnSpc>
                <a:spcPct val="100000"/>
              </a:lnSpc>
            </a:pPr>
            <a:r>
              <a:rPr lang="en-US">
                <a:latin typeface="Courier New" charset="0"/>
              </a:rPr>
              <a:t>	else</a:t>
            </a:r>
          </a:p>
          <a:p>
            <a:pPr algn="just">
              <a:lnSpc>
                <a:spcPct val="100000"/>
              </a:lnSpc>
            </a:pPr>
            <a:r>
              <a:rPr lang="en-US">
                <a:latin typeface="Courier New" charset="0"/>
              </a:rPr>
              <a:t>	    printf("Child %d terminated abnormally\n", wpid);</a:t>
            </a:r>
          </a:p>
          <a:p>
            <a:pPr algn="just">
              <a:lnSpc>
                <a:spcPct val="100000"/>
              </a:lnSpc>
            </a:pPr>
            <a:r>
              <a:rPr lang="en-US">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normAutofit/>
          </a:bodyPr>
          <a:lstStyle/>
          <a:p>
            <a:pPr eaLnBrk="1" hangingPunct="1">
              <a:defRPr/>
            </a:pPr>
            <a:r>
              <a:rPr lang="en-US" smtClean="0"/>
              <a:t>Wait/Waitpid Example Outputs</a:t>
            </a:r>
          </a:p>
        </p:txBody>
      </p:sp>
      <p:sp>
        <p:nvSpPr>
          <p:cNvPr id="51203" name="Text Box 3"/>
          <p:cNvSpPr txBox="1">
            <a:spLocks noChangeArrowheads="1"/>
          </p:cNvSpPr>
          <p:nvPr/>
        </p:nvSpPr>
        <p:spPr bwMode="auto">
          <a:xfrm>
            <a:off x="1447800" y="2189162"/>
            <a:ext cx="5948363" cy="1468438"/>
          </a:xfrm>
          <a:prstGeom prst="rect">
            <a:avLst/>
          </a:prstGeom>
          <a:solidFill>
            <a:srgbClr val="99FFCC"/>
          </a:solidFill>
          <a:ln w="3175">
            <a:solidFill>
              <a:schemeClr val="tx1"/>
            </a:solidFill>
            <a:miter lim="800000"/>
            <a:headEnd/>
            <a:tailEnd/>
          </a:ln>
        </p:spPr>
        <p:txBody>
          <a:bodyPr wrap="none">
            <a:spAutoFit/>
          </a:bodyPr>
          <a:lstStyle/>
          <a:p>
            <a:pPr algn="l">
              <a:lnSpc>
                <a:spcPct val="100000"/>
              </a:lnSpc>
            </a:pPr>
            <a:r>
              <a:rPr lang="en-US">
                <a:latin typeface="Courier New" charset="0"/>
              </a:rPr>
              <a:t>Child 3565 terminated with exit status 103</a:t>
            </a:r>
          </a:p>
          <a:p>
            <a:pPr algn="l">
              <a:lnSpc>
                <a:spcPct val="100000"/>
              </a:lnSpc>
            </a:pPr>
            <a:r>
              <a:rPr lang="en-US">
                <a:latin typeface="Courier New" charset="0"/>
              </a:rPr>
              <a:t>Child 3564 terminated with exit status 102</a:t>
            </a:r>
          </a:p>
          <a:p>
            <a:pPr algn="l">
              <a:lnSpc>
                <a:spcPct val="100000"/>
              </a:lnSpc>
            </a:pPr>
            <a:r>
              <a:rPr lang="en-US">
                <a:latin typeface="Courier New" charset="0"/>
              </a:rPr>
              <a:t>Child 3563 terminated with exit status 101</a:t>
            </a:r>
          </a:p>
          <a:p>
            <a:pPr algn="l">
              <a:lnSpc>
                <a:spcPct val="100000"/>
              </a:lnSpc>
            </a:pPr>
            <a:r>
              <a:rPr lang="en-US">
                <a:latin typeface="Courier New" charset="0"/>
              </a:rPr>
              <a:t>Child 3562 terminated with exit status 100</a:t>
            </a:r>
          </a:p>
          <a:p>
            <a:pPr algn="l">
              <a:lnSpc>
                <a:spcPct val="100000"/>
              </a:lnSpc>
            </a:pPr>
            <a:r>
              <a:rPr lang="en-US">
                <a:latin typeface="Courier New" charset="0"/>
              </a:rPr>
              <a:t>Child 3566 terminated with exit status 104</a:t>
            </a:r>
          </a:p>
        </p:txBody>
      </p:sp>
      <p:sp>
        <p:nvSpPr>
          <p:cNvPr id="51204" name="Text Box 4"/>
          <p:cNvSpPr txBox="1">
            <a:spLocks noChangeArrowheads="1"/>
          </p:cNvSpPr>
          <p:nvPr/>
        </p:nvSpPr>
        <p:spPr bwMode="auto">
          <a:xfrm>
            <a:off x="1524000" y="4932362"/>
            <a:ext cx="5948363" cy="1468438"/>
          </a:xfrm>
          <a:prstGeom prst="rect">
            <a:avLst/>
          </a:prstGeom>
          <a:solidFill>
            <a:srgbClr val="99FFCC"/>
          </a:solidFill>
          <a:ln w="3175">
            <a:solidFill>
              <a:schemeClr val="tx1"/>
            </a:solidFill>
            <a:miter lim="800000"/>
            <a:headEnd/>
            <a:tailEnd/>
          </a:ln>
        </p:spPr>
        <p:txBody>
          <a:bodyPr wrap="none">
            <a:spAutoFit/>
          </a:bodyPr>
          <a:lstStyle/>
          <a:p>
            <a:pPr algn="l">
              <a:lnSpc>
                <a:spcPct val="100000"/>
              </a:lnSpc>
            </a:pPr>
            <a:r>
              <a:rPr lang="en-US">
                <a:latin typeface="Courier New" charset="0"/>
              </a:rPr>
              <a:t>Child 3568 terminated with exit status 100</a:t>
            </a:r>
          </a:p>
          <a:p>
            <a:pPr algn="l">
              <a:lnSpc>
                <a:spcPct val="100000"/>
              </a:lnSpc>
            </a:pPr>
            <a:r>
              <a:rPr lang="en-US">
                <a:latin typeface="Courier New" charset="0"/>
              </a:rPr>
              <a:t>Child 3569 terminated with exit status 101</a:t>
            </a:r>
          </a:p>
          <a:p>
            <a:pPr algn="l">
              <a:lnSpc>
                <a:spcPct val="100000"/>
              </a:lnSpc>
            </a:pPr>
            <a:r>
              <a:rPr lang="en-US">
                <a:latin typeface="Courier New" charset="0"/>
              </a:rPr>
              <a:t>Child 3570 terminated with exit status 102</a:t>
            </a:r>
          </a:p>
          <a:p>
            <a:pPr algn="l">
              <a:lnSpc>
                <a:spcPct val="100000"/>
              </a:lnSpc>
            </a:pPr>
            <a:r>
              <a:rPr lang="en-US">
                <a:latin typeface="Courier New" charset="0"/>
              </a:rPr>
              <a:t>Child 3571 terminated with exit status 103</a:t>
            </a:r>
          </a:p>
          <a:p>
            <a:pPr algn="l">
              <a:lnSpc>
                <a:spcPct val="100000"/>
              </a:lnSpc>
            </a:pPr>
            <a:r>
              <a:rPr lang="en-US">
                <a:latin typeface="Courier New" charset="0"/>
              </a:rPr>
              <a:t>Child 3572 terminated with exit status 104</a:t>
            </a:r>
          </a:p>
        </p:txBody>
      </p:sp>
      <p:sp>
        <p:nvSpPr>
          <p:cNvPr id="51205" name="Text Box 5"/>
          <p:cNvSpPr txBox="1">
            <a:spLocks noChangeArrowheads="1"/>
          </p:cNvSpPr>
          <p:nvPr/>
        </p:nvSpPr>
        <p:spPr bwMode="auto">
          <a:xfrm>
            <a:off x="685800" y="1655762"/>
            <a:ext cx="3330575" cy="457200"/>
          </a:xfrm>
          <a:prstGeom prst="rect">
            <a:avLst/>
          </a:prstGeom>
          <a:noFill/>
          <a:ln w="25400">
            <a:noFill/>
            <a:miter lim="800000"/>
            <a:headEnd/>
            <a:tailEnd/>
          </a:ln>
        </p:spPr>
        <p:txBody>
          <a:bodyPr wrap="none">
            <a:spAutoFit/>
          </a:bodyPr>
          <a:lstStyle/>
          <a:p>
            <a:pPr algn="l">
              <a:lnSpc>
                <a:spcPct val="100000"/>
              </a:lnSpc>
            </a:pPr>
            <a:r>
              <a:rPr lang="en-US" sz="2400"/>
              <a:t>Using </a:t>
            </a:r>
            <a:r>
              <a:rPr lang="en-US" sz="2400">
                <a:latin typeface="Courier New" charset="0"/>
              </a:rPr>
              <a:t>wait </a:t>
            </a:r>
            <a:r>
              <a:rPr lang="en-US" sz="2400"/>
              <a:t>(</a:t>
            </a:r>
            <a:r>
              <a:rPr lang="en-US" sz="2400">
                <a:latin typeface="Courier New" charset="0"/>
              </a:rPr>
              <a:t>fork10</a:t>
            </a:r>
            <a:r>
              <a:rPr lang="en-US" sz="2400"/>
              <a:t>)</a:t>
            </a:r>
          </a:p>
        </p:txBody>
      </p:sp>
      <p:sp>
        <p:nvSpPr>
          <p:cNvPr id="51206" name="Text Box 6"/>
          <p:cNvSpPr txBox="1">
            <a:spLocks noChangeArrowheads="1"/>
          </p:cNvSpPr>
          <p:nvPr/>
        </p:nvSpPr>
        <p:spPr bwMode="auto">
          <a:xfrm>
            <a:off x="609600" y="4398962"/>
            <a:ext cx="3879850" cy="457200"/>
          </a:xfrm>
          <a:prstGeom prst="rect">
            <a:avLst/>
          </a:prstGeom>
          <a:noFill/>
          <a:ln w="25400">
            <a:noFill/>
            <a:miter lim="800000"/>
            <a:headEnd/>
            <a:tailEnd/>
          </a:ln>
        </p:spPr>
        <p:txBody>
          <a:bodyPr wrap="none">
            <a:spAutoFit/>
          </a:bodyPr>
          <a:lstStyle/>
          <a:p>
            <a:pPr algn="l">
              <a:lnSpc>
                <a:spcPct val="100000"/>
              </a:lnSpc>
            </a:pPr>
            <a:r>
              <a:rPr lang="en-US" sz="2400"/>
              <a:t>Using </a:t>
            </a:r>
            <a:r>
              <a:rPr lang="en-US" sz="2400">
                <a:latin typeface="Courier New" charset="0"/>
              </a:rPr>
              <a:t>waitpid </a:t>
            </a:r>
            <a:r>
              <a:rPr lang="en-US" sz="2400"/>
              <a:t>(</a:t>
            </a:r>
            <a:r>
              <a:rPr lang="en-US" sz="2400">
                <a:latin typeface="Courier New" charset="0"/>
              </a:rPr>
              <a:t>fork11</a:t>
            </a:r>
            <a:r>
              <a:rPr lang="en-US" sz="2400"/>
              <a: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More on wait…</a:t>
            </a:r>
            <a:endParaRPr lang="en-US" dirty="0"/>
          </a:p>
        </p:txBody>
      </p:sp>
      <p:sp>
        <p:nvSpPr>
          <p:cNvPr id="3" name="Content Placeholder 2"/>
          <p:cNvSpPr>
            <a:spLocks noGrp="1"/>
          </p:cNvSpPr>
          <p:nvPr>
            <p:ph idx="1"/>
          </p:nvPr>
        </p:nvSpPr>
        <p:spPr/>
        <p:txBody>
          <a:bodyPr/>
          <a:lstStyle/>
          <a:p>
            <a:pPr>
              <a:defRPr/>
            </a:pPr>
            <a:r>
              <a:rPr lang="en-US" dirty="0" smtClean="0"/>
              <a:t>Exited (WIFEXITED): child exited (i.e., ran to completion)</a:t>
            </a:r>
          </a:p>
          <a:p>
            <a:pPr>
              <a:defRPr/>
            </a:pPr>
            <a:r>
              <a:rPr lang="en-US" dirty="0" smtClean="0"/>
              <a:t>Signaled (WIFSIGNALED): terminated by a signal either an SIGINT or a SIGKILL</a:t>
            </a:r>
          </a:p>
          <a:p>
            <a:pPr>
              <a:defRPr/>
            </a:pPr>
            <a:r>
              <a:rPr lang="en-US" dirty="0" smtClean="0"/>
              <a:t>Stopped (WIFSTOPPED): stopped by either a SIGSTP or SIGSTOP (SIGSTOP cannot be caught or ignored while SIGSTP can)</a:t>
            </a:r>
          </a:p>
          <a:p>
            <a:pPr>
              <a:buFont typeface="Wingdings" charset="2"/>
              <a:buNone/>
              <a:defRPr/>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28600"/>
            <a:ext cx="8586787" cy="781050"/>
          </a:xfrm>
        </p:spPr>
        <p:txBody>
          <a:bodyPr/>
          <a:lstStyle/>
          <a:p>
            <a:pPr>
              <a:defRPr/>
            </a:pPr>
            <a:r>
              <a:rPr lang="en-US" dirty="0" smtClean="0"/>
              <a:t>Other useful macros</a:t>
            </a:r>
            <a:endParaRPr lang="en-US" dirty="0"/>
          </a:p>
        </p:txBody>
      </p:sp>
      <p:sp>
        <p:nvSpPr>
          <p:cNvPr id="3" name="Content Placeholder 2"/>
          <p:cNvSpPr>
            <a:spLocks noGrp="1"/>
          </p:cNvSpPr>
          <p:nvPr>
            <p:ph idx="1"/>
          </p:nvPr>
        </p:nvSpPr>
        <p:spPr/>
        <p:txBody>
          <a:bodyPr/>
          <a:lstStyle/>
          <a:p>
            <a:pPr>
              <a:defRPr/>
            </a:pPr>
            <a:r>
              <a:rPr lang="en-US" dirty="0" smtClean="0"/>
              <a:t>WEXITSTATUS: returns exit return value</a:t>
            </a:r>
          </a:p>
          <a:p>
            <a:pPr>
              <a:defRPr/>
            </a:pPr>
            <a:r>
              <a:rPr lang="en-US" dirty="0" smtClean="0"/>
              <a:t>WTERMSIG: indicates which signal killed the process SIGKILL or SIGINT</a:t>
            </a:r>
          </a:p>
          <a:p>
            <a:pPr>
              <a:defRPr/>
            </a:pPr>
            <a:r>
              <a:rPr lang="en-US" dirty="0" smtClean="0"/>
              <a:t>WCOREDUMP: unloaded core on termination</a:t>
            </a:r>
          </a:p>
          <a:p>
            <a:pPr>
              <a:defRPr/>
            </a:pPr>
            <a:r>
              <a:rPr lang="en-US" dirty="0" smtClean="0"/>
              <a:t>WSTOPSIG: indicates which signal stopped the process SIGSTP or SIGSTOP</a:t>
            </a:r>
          </a:p>
          <a:p>
            <a:pPr>
              <a:defRPr/>
            </a:pPr>
            <a:endParaRPr lang="en-US" dirty="0" smtClean="0"/>
          </a:p>
          <a:p>
            <a:pPr>
              <a:defRPr/>
            </a:pPr>
            <a:r>
              <a:rPr lang="en-US" dirty="0" smtClean="0"/>
              <a:t>Several error codes too (</a:t>
            </a:r>
            <a:r>
              <a:rPr lang="en-US" dirty="0" err="1" smtClean="0"/>
              <a:t>errno</a:t>
            </a:r>
            <a:r>
              <a:rPr lang="en-US" dirty="0" smtClean="0"/>
              <a:t>).  See the man page for details: man 2 wait or man wait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States</a:t>
            </a:r>
            <a:endParaRPr lang="en-US" dirty="0"/>
          </a:p>
        </p:txBody>
      </p:sp>
      <p:sp>
        <p:nvSpPr>
          <p:cNvPr id="3" name="Oval 2"/>
          <p:cNvSpPr/>
          <p:nvPr/>
        </p:nvSpPr>
        <p:spPr>
          <a:xfrm>
            <a:off x="2971800" y="19812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endParaRPr lang="en-US" dirty="0"/>
          </a:p>
        </p:txBody>
      </p:sp>
      <p:sp>
        <p:nvSpPr>
          <p:cNvPr id="4" name="Oval 3"/>
          <p:cNvSpPr/>
          <p:nvPr/>
        </p:nvSpPr>
        <p:spPr>
          <a:xfrm>
            <a:off x="5029200" y="31242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Ready</a:t>
            </a:r>
            <a:endParaRPr lang="en-US" dirty="0"/>
          </a:p>
        </p:txBody>
      </p:sp>
      <p:sp>
        <p:nvSpPr>
          <p:cNvPr id="5" name="Oval 4"/>
          <p:cNvSpPr/>
          <p:nvPr/>
        </p:nvSpPr>
        <p:spPr>
          <a:xfrm>
            <a:off x="1066800" y="31242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Blocked</a:t>
            </a:r>
            <a:endParaRPr lang="en-US" dirty="0"/>
          </a:p>
        </p:txBody>
      </p:sp>
      <p:cxnSp>
        <p:nvCxnSpPr>
          <p:cNvPr id="7" name="Straight Arrow Connector 6"/>
          <p:cNvCxnSpPr>
            <a:stCxn id="3" idx="5"/>
            <a:endCxn id="4" idx="1"/>
          </p:cNvCxnSpPr>
          <p:nvPr/>
        </p:nvCxnSpPr>
        <p:spPr>
          <a:xfrm rot="16200000" flipH="1">
            <a:off x="4689008" y="2605460"/>
            <a:ext cx="604184" cy="65648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3"/>
            <a:endCxn id="5" idx="7"/>
          </p:cNvCxnSpPr>
          <p:nvPr/>
        </p:nvCxnSpPr>
        <p:spPr>
          <a:xfrm rot="5400000">
            <a:off x="2707808" y="2681660"/>
            <a:ext cx="604184" cy="5040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4" idx="2"/>
          </p:cNvCxnSpPr>
          <p:nvPr/>
        </p:nvCxnSpPr>
        <p:spPr>
          <a:xfrm>
            <a:off x="3048000" y="3505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105400" y="4572000"/>
            <a:ext cx="19812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New</a:t>
            </a:r>
            <a:endParaRPr lang="en-US" dirty="0"/>
          </a:p>
        </p:txBody>
      </p:sp>
      <p:sp>
        <p:nvSpPr>
          <p:cNvPr id="14" name="Oval 13"/>
          <p:cNvSpPr/>
          <p:nvPr/>
        </p:nvSpPr>
        <p:spPr>
          <a:xfrm>
            <a:off x="5867400" y="1981200"/>
            <a:ext cx="1981200" cy="762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Exit</a:t>
            </a:r>
          </a:p>
          <a:p>
            <a:pPr algn="ctr"/>
            <a:r>
              <a:rPr lang="en-US" dirty="0" smtClean="0"/>
              <a:t>(Zombie)</a:t>
            </a:r>
            <a:endParaRPr lang="en-US" dirty="0"/>
          </a:p>
        </p:txBody>
      </p:sp>
      <p:cxnSp>
        <p:nvCxnSpPr>
          <p:cNvPr id="16" name="Straight Arrow Connector 15"/>
          <p:cNvCxnSpPr>
            <a:stCxn id="13" idx="0"/>
            <a:endCxn id="4" idx="4"/>
          </p:cNvCxnSpPr>
          <p:nvPr/>
        </p:nvCxnSpPr>
        <p:spPr>
          <a:xfrm rot="16200000" flipV="1">
            <a:off x="5715000" y="4191000"/>
            <a:ext cx="685800" cy="762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a:stCxn id="3" idx="6"/>
            <a:endCxn id="14" idx="2"/>
          </p:cNvCxnSpPr>
          <p:nvPr/>
        </p:nvCxnSpPr>
        <p:spPr>
          <a:xfrm>
            <a:off x="4953000" y="2362200"/>
            <a:ext cx="9144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ounded Rectangle 21"/>
          <p:cNvSpPr/>
          <p:nvPr/>
        </p:nvSpPr>
        <p:spPr>
          <a:xfrm>
            <a:off x="1066800" y="5715000"/>
            <a:ext cx="69342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S</a:t>
            </a:r>
            <a:r>
              <a:rPr lang="en-US" sz="2000" dirty="0" smtClean="0"/>
              <a:t>cheduler implements movement between process states</a:t>
            </a:r>
          </a:p>
          <a:p>
            <a:pPr algn="ctr"/>
            <a:r>
              <a:rPr lang="en-US" sz="2000" dirty="0" smtClean="0"/>
              <a:t>The foundation on which processes build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normAutofit/>
          </a:bodyPr>
          <a:lstStyle/>
          <a:p>
            <a:pPr eaLnBrk="1" hangingPunct="1">
              <a:defRPr/>
            </a:pPr>
            <a:r>
              <a:rPr lang="en-US" smtClean="0"/>
              <a:t>Zombies</a:t>
            </a:r>
          </a:p>
        </p:txBody>
      </p:sp>
      <p:sp>
        <p:nvSpPr>
          <p:cNvPr id="1005571" name="Rectangle 3"/>
          <p:cNvSpPr>
            <a:spLocks noGrp="1" noChangeArrowheads="1"/>
          </p:cNvSpPr>
          <p:nvPr>
            <p:ph idx="1"/>
          </p:nvPr>
        </p:nvSpPr>
        <p:spPr/>
        <p:txBody>
          <a:bodyPr>
            <a:normAutofit fontScale="77500" lnSpcReduction="20000"/>
          </a:bodyPr>
          <a:lstStyle/>
          <a:p>
            <a:pPr eaLnBrk="1" hangingPunct="1">
              <a:buFont typeface="Wingdings" charset="2"/>
              <a:buNone/>
              <a:defRPr/>
            </a:pPr>
            <a:r>
              <a:rPr lang="en-US" smtClean="0">
                <a:effectLst>
                  <a:outerShdw blurRad="38100" dist="38100" dir="2700000" algn="tl">
                    <a:srgbClr val="C0C0C0"/>
                  </a:outerShdw>
                </a:effectLst>
              </a:rPr>
              <a:t>Idea</a:t>
            </a:r>
          </a:p>
          <a:p>
            <a:pPr lvl="1" eaLnBrk="1" hangingPunct="1">
              <a:defRPr/>
            </a:pPr>
            <a:r>
              <a:rPr lang="en-US" smtClean="0"/>
              <a:t>When process terminates, still consumes system resources</a:t>
            </a:r>
          </a:p>
          <a:p>
            <a:pPr lvl="2" eaLnBrk="1" hangingPunct="1">
              <a:defRPr/>
            </a:pPr>
            <a:r>
              <a:rPr lang="en-US" sz="1800" smtClean="0"/>
              <a:t>Various tables maintained by OS</a:t>
            </a:r>
          </a:p>
          <a:p>
            <a:pPr lvl="1" eaLnBrk="1" hangingPunct="1">
              <a:defRPr/>
            </a:pPr>
            <a:r>
              <a:rPr lang="en-US" smtClean="0"/>
              <a:t>Called a “zombie”</a:t>
            </a:r>
          </a:p>
          <a:p>
            <a:pPr lvl="2" eaLnBrk="1" hangingPunct="1">
              <a:defRPr/>
            </a:pPr>
            <a:r>
              <a:rPr lang="en-US" sz="1800" smtClean="0"/>
              <a:t>B movie definition: living corpse, half alive and half dead</a:t>
            </a:r>
          </a:p>
          <a:p>
            <a:pPr eaLnBrk="1" hangingPunct="1">
              <a:buFont typeface="Wingdings" charset="2"/>
              <a:buNone/>
              <a:defRPr/>
            </a:pPr>
            <a:r>
              <a:rPr lang="en-US" smtClean="0">
                <a:effectLst>
                  <a:outerShdw blurRad="38100" dist="38100" dir="2700000" algn="tl">
                    <a:srgbClr val="C0C0C0"/>
                  </a:outerShdw>
                </a:effectLst>
              </a:rPr>
              <a:t>Reaping</a:t>
            </a:r>
          </a:p>
          <a:p>
            <a:pPr lvl="1" eaLnBrk="1" hangingPunct="1">
              <a:defRPr/>
            </a:pPr>
            <a:r>
              <a:rPr lang="en-US" smtClean="0"/>
              <a:t>Performed by parent on terminated child</a:t>
            </a:r>
          </a:p>
          <a:p>
            <a:pPr lvl="1" eaLnBrk="1" hangingPunct="1">
              <a:defRPr/>
            </a:pPr>
            <a:r>
              <a:rPr lang="en-US" smtClean="0"/>
              <a:t>Parent is given exit status information</a:t>
            </a:r>
          </a:p>
          <a:p>
            <a:pPr lvl="1" eaLnBrk="1" hangingPunct="1">
              <a:defRPr/>
            </a:pPr>
            <a:r>
              <a:rPr lang="en-US" smtClean="0"/>
              <a:t>Kernel discards process</a:t>
            </a:r>
          </a:p>
          <a:p>
            <a:pPr eaLnBrk="1" hangingPunct="1">
              <a:buFont typeface="Wingdings" charset="2"/>
              <a:buNone/>
              <a:defRPr/>
            </a:pPr>
            <a:r>
              <a:rPr lang="en-US" smtClean="0">
                <a:effectLst>
                  <a:outerShdw blurRad="38100" dist="38100" dir="2700000" algn="tl">
                    <a:srgbClr val="C0C0C0"/>
                  </a:outerShdw>
                </a:effectLst>
              </a:rPr>
              <a:t>What if Parent Doesn’t Reap?</a:t>
            </a:r>
          </a:p>
          <a:p>
            <a:pPr lvl="1" eaLnBrk="1" hangingPunct="1">
              <a:defRPr/>
            </a:pPr>
            <a:r>
              <a:rPr lang="en-US" smtClean="0"/>
              <a:t>If any parent terminates without reaping a child, then child will be reaped by </a:t>
            </a:r>
            <a:r>
              <a:rPr lang="en-US" smtClean="0">
                <a:latin typeface="Courier New" charset="0"/>
              </a:rPr>
              <a:t>init</a:t>
            </a:r>
            <a:r>
              <a:rPr lang="en-US" smtClean="0"/>
              <a:t> process</a:t>
            </a:r>
          </a:p>
          <a:p>
            <a:pPr lvl="1" eaLnBrk="1" hangingPunct="1">
              <a:defRPr/>
            </a:pPr>
            <a:r>
              <a:rPr lang="en-US" smtClean="0"/>
              <a:t>Only need explicit reaping for long-running processes</a:t>
            </a:r>
          </a:p>
          <a:p>
            <a:pPr lvl="2" eaLnBrk="1" hangingPunct="1">
              <a:defRPr/>
            </a:pPr>
            <a:r>
              <a:rPr lang="en-US" sz="1800" smtClean="0"/>
              <a:t>E.g., shells and servers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2438400"/>
            <a:ext cx="4940300" cy="4003675"/>
          </a:xfrm>
          <a:prstGeom prst="rect">
            <a:avLst/>
          </a:prstGeom>
          <a:solidFill>
            <a:srgbClr val="DDDDDD"/>
          </a:solidFill>
          <a:ln w="3175">
            <a:noFill/>
            <a:miter lim="800000"/>
            <a:headEnd/>
            <a:tailEnd/>
          </a:ln>
        </p:spPr>
        <p:txBody>
          <a:bodyPr wrap="none">
            <a:spAutoFit/>
          </a:bodyPr>
          <a:lstStyle/>
          <a:p>
            <a:pPr algn="l">
              <a:lnSpc>
                <a:spcPct val="100000"/>
              </a:lnSpc>
            </a:pPr>
            <a:r>
              <a:rPr lang="en-US" sz="1600">
                <a:latin typeface="Courier New" charset="0"/>
              </a:rPr>
              <a:t>linux&gt; </a:t>
            </a:r>
            <a:r>
              <a:rPr lang="en-US" sz="1600" i="1">
                <a:latin typeface="Courier New" charset="0"/>
              </a:rPr>
              <a:t>./forks 7 &amp;</a:t>
            </a:r>
          </a:p>
          <a:p>
            <a:pPr algn="l">
              <a:lnSpc>
                <a:spcPct val="100000"/>
              </a:lnSpc>
            </a:pPr>
            <a:r>
              <a:rPr lang="en-US" sz="1600">
                <a:latin typeface="Courier New" charset="0"/>
              </a:rPr>
              <a:t>[1] 6639</a:t>
            </a:r>
          </a:p>
          <a:p>
            <a:pPr algn="l">
              <a:lnSpc>
                <a:spcPct val="100000"/>
              </a:lnSpc>
            </a:pPr>
            <a:r>
              <a:rPr lang="en-US" sz="1600">
                <a:latin typeface="Courier New" charset="0"/>
              </a:rPr>
              <a:t>Running Parent, PID = 6639</a:t>
            </a:r>
          </a:p>
          <a:p>
            <a:pPr algn="l">
              <a:lnSpc>
                <a:spcPct val="100000"/>
              </a:lnSpc>
            </a:pPr>
            <a:r>
              <a:rPr lang="en-US" sz="1600">
                <a:latin typeface="Courier New" charset="0"/>
              </a:rPr>
              <a:t>Terminating Child, PID = 6640</a:t>
            </a:r>
          </a:p>
          <a:p>
            <a:pPr algn="l">
              <a:lnSpc>
                <a:spcPct val="100000"/>
              </a:lnSpc>
            </a:pPr>
            <a:r>
              <a:rPr lang="en-US" sz="1600">
                <a:latin typeface="Courier New" charset="0"/>
              </a:rPr>
              <a:t>linux&gt; </a:t>
            </a:r>
            <a:r>
              <a:rPr lang="en-US" sz="1600" i="1">
                <a:latin typeface="Courier New" charset="0"/>
              </a:rPr>
              <a:t>ps</a:t>
            </a:r>
          </a:p>
          <a:p>
            <a:pPr algn="l">
              <a:lnSpc>
                <a:spcPct val="100000"/>
              </a:lnSpc>
            </a:pPr>
            <a:r>
              <a:rPr lang="en-US" sz="1600">
                <a:latin typeface="Courier New" charset="0"/>
              </a:rPr>
              <a:t>  PID TTY          TIME CMD</a:t>
            </a:r>
          </a:p>
          <a:p>
            <a:pPr algn="l">
              <a:lnSpc>
                <a:spcPct val="100000"/>
              </a:lnSpc>
            </a:pPr>
            <a:r>
              <a:rPr lang="en-US" sz="1600">
                <a:latin typeface="Courier New" charset="0"/>
              </a:rPr>
              <a:t> 6585 ttyp9    00:00:00 tcsh</a:t>
            </a:r>
          </a:p>
          <a:p>
            <a:pPr algn="l">
              <a:lnSpc>
                <a:spcPct val="100000"/>
              </a:lnSpc>
            </a:pPr>
            <a:r>
              <a:rPr lang="en-US" sz="1600">
                <a:latin typeface="Courier New" charset="0"/>
              </a:rPr>
              <a:t> 6639 ttyp9    00:00:03 forks</a:t>
            </a:r>
          </a:p>
          <a:p>
            <a:pPr algn="l">
              <a:lnSpc>
                <a:spcPct val="100000"/>
              </a:lnSpc>
            </a:pPr>
            <a:r>
              <a:rPr lang="en-US" sz="1600">
                <a:latin typeface="Courier New" charset="0"/>
              </a:rPr>
              <a:t> 6640 ttyp9    00:00:00 forks &lt;defunct&gt;</a:t>
            </a:r>
          </a:p>
          <a:p>
            <a:pPr algn="l">
              <a:lnSpc>
                <a:spcPct val="100000"/>
              </a:lnSpc>
            </a:pPr>
            <a:r>
              <a:rPr lang="en-US" sz="1600">
                <a:latin typeface="Courier New" charset="0"/>
              </a:rPr>
              <a:t> 6641 ttyp9    00:00:00 ps</a:t>
            </a:r>
          </a:p>
          <a:p>
            <a:pPr algn="l">
              <a:lnSpc>
                <a:spcPct val="100000"/>
              </a:lnSpc>
            </a:pPr>
            <a:r>
              <a:rPr lang="en-US" sz="1600">
                <a:latin typeface="Courier New" charset="0"/>
              </a:rPr>
              <a:t>linux&gt;</a:t>
            </a:r>
            <a:r>
              <a:rPr lang="en-US" sz="1600" i="1">
                <a:latin typeface="Courier New" charset="0"/>
              </a:rPr>
              <a:t> kill 6639</a:t>
            </a:r>
          </a:p>
          <a:p>
            <a:pPr algn="l">
              <a:lnSpc>
                <a:spcPct val="100000"/>
              </a:lnSpc>
            </a:pPr>
            <a:r>
              <a:rPr lang="en-US" sz="1600">
                <a:latin typeface="Courier New" charset="0"/>
              </a:rPr>
              <a:t>[1]    Terminated</a:t>
            </a:r>
          </a:p>
          <a:p>
            <a:pPr algn="l">
              <a:lnSpc>
                <a:spcPct val="100000"/>
              </a:lnSpc>
            </a:pPr>
            <a:r>
              <a:rPr lang="en-US" sz="1600">
                <a:latin typeface="Courier New" charset="0"/>
              </a:rPr>
              <a:t>linux&gt; </a:t>
            </a:r>
            <a:r>
              <a:rPr lang="en-US" sz="1600" i="1">
                <a:latin typeface="Courier New" charset="0"/>
              </a:rPr>
              <a:t>ps</a:t>
            </a:r>
          </a:p>
          <a:p>
            <a:pPr algn="l">
              <a:lnSpc>
                <a:spcPct val="100000"/>
              </a:lnSpc>
            </a:pPr>
            <a:r>
              <a:rPr lang="en-US" sz="1600">
                <a:latin typeface="Courier New" charset="0"/>
              </a:rPr>
              <a:t>  PID TTY          TIME CMD</a:t>
            </a:r>
          </a:p>
          <a:p>
            <a:pPr algn="l">
              <a:lnSpc>
                <a:spcPct val="100000"/>
              </a:lnSpc>
            </a:pPr>
            <a:r>
              <a:rPr lang="en-US" sz="1600">
                <a:latin typeface="Courier New" charset="0"/>
              </a:rPr>
              <a:t> 6585 ttyp9    00:00:00 tcsh</a:t>
            </a:r>
          </a:p>
          <a:p>
            <a:pPr algn="l">
              <a:lnSpc>
                <a:spcPct val="100000"/>
              </a:lnSpc>
            </a:pPr>
            <a:r>
              <a:rPr lang="en-US" sz="1600">
                <a:latin typeface="Courier New" charset="0"/>
              </a:rPr>
              <a:t> 6642 ttyp9    00:00:00 ps</a:t>
            </a:r>
          </a:p>
        </p:txBody>
      </p:sp>
      <p:sp>
        <p:nvSpPr>
          <p:cNvPr id="1006595" name="Rectangle 3"/>
          <p:cNvSpPr>
            <a:spLocks noGrp="1" noChangeArrowheads="1"/>
          </p:cNvSpPr>
          <p:nvPr>
            <p:ph type="title"/>
          </p:nvPr>
        </p:nvSpPr>
        <p:spPr/>
        <p:txBody>
          <a:bodyPr>
            <a:normAutofit fontScale="90000"/>
          </a:bodyPr>
          <a:lstStyle/>
          <a:p>
            <a:pPr eaLnBrk="1" hangingPunct="1">
              <a:defRPr/>
            </a:pPr>
            <a:r>
              <a:rPr lang="en-US" smtClean="0"/>
              <a:t>Zombie</a:t>
            </a:r>
            <a:br>
              <a:rPr lang="en-US" smtClean="0"/>
            </a:br>
            <a:r>
              <a:rPr lang="en-US" smtClean="0"/>
              <a:t>Example</a:t>
            </a:r>
          </a:p>
        </p:txBody>
      </p:sp>
      <p:sp>
        <p:nvSpPr>
          <p:cNvPr id="45060" name="Rectangle 4"/>
          <p:cNvSpPr>
            <a:spLocks noGrp="1" noChangeArrowheads="1"/>
          </p:cNvSpPr>
          <p:nvPr>
            <p:ph idx="4294967295"/>
          </p:nvPr>
        </p:nvSpPr>
        <p:spPr>
          <a:xfrm>
            <a:off x="5499100" y="3810000"/>
            <a:ext cx="3644900" cy="2635250"/>
          </a:xfrm>
        </p:spPr>
        <p:txBody>
          <a:bodyPr>
            <a:normAutofit lnSpcReduction="10000"/>
          </a:bodyPr>
          <a:lstStyle/>
          <a:p>
            <a:pPr lvl="1" eaLnBrk="1" hangingPunct="1"/>
            <a:r>
              <a:rPr lang="en-US" smtClean="0">
                <a:latin typeface="Courier New" charset="0"/>
              </a:rPr>
              <a:t>ps</a:t>
            </a:r>
            <a:r>
              <a:rPr lang="en-US" smtClean="0"/>
              <a:t> shows child process as “defunct”</a:t>
            </a:r>
          </a:p>
          <a:p>
            <a:pPr lvl="1" eaLnBrk="1" hangingPunct="1"/>
            <a:r>
              <a:rPr lang="en-US" smtClean="0"/>
              <a:t>Killing parent allows child to be reaped</a:t>
            </a:r>
          </a:p>
        </p:txBody>
      </p:sp>
      <p:sp>
        <p:nvSpPr>
          <p:cNvPr id="45061" name="Text Box 5"/>
          <p:cNvSpPr txBox="1">
            <a:spLocks noChangeArrowheads="1"/>
          </p:cNvSpPr>
          <p:nvPr/>
        </p:nvSpPr>
        <p:spPr bwMode="auto">
          <a:xfrm>
            <a:off x="3817938" y="431800"/>
            <a:ext cx="5262562" cy="3073400"/>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sz="1400">
                <a:latin typeface="Courier New" charset="0"/>
              </a:rPr>
              <a:t>void fork7()</a:t>
            </a:r>
          </a:p>
          <a:p>
            <a:pPr algn="l">
              <a:lnSpc>
                <a:spcPct val="100000"/>
              </a:lnSpc>
            </a:pPr>
            <a:r>
              <a:rPr lang="en-US" sz="1400">
                <a:latin typeface="Courier New" charset="0"/>
              </a:rPr>
              <a:t>{</a:t>
            </a:r>
          </a:p>
          <a:p>
            <a:pPr algn="l">
              <a:lnSpc>
                <a:spcPct val="100000"/>
              </a:lnSpc>
            </a:pPr>
            <a:r>
              <a:rPr lang="en-US" sz="1400">
                <a:latin typeface="Courier New" charset="0"/>
              </a:rPr>
              <a:t>    if (fork() == 0) {</a:t>
            </a:r>
          </a:p>
          <a:p>
            <a:pPr algn="l">
              <a:lnSpc>
                <a:spcPct val="100000"/>
              </a:lnSpc>
            </a:pPr>
            <a:r>
              <a:rPr lang="en-US" sz="1400">
                <a:latin typeface="Courier New" charset="0"/>
              </a:rPr>
              <a:t>	/* Child */</a:t>
            </a:r>
          </a:p>
          <a:p>
            <a:pPr algn="l">
              <a:lnSpc>
                <a:spcPct val="100000"/>
              </a:lnSpc>
            </a:pPr>
            <a:r>
              <a:rPr lang="en-US" sz="1400">
                <a:latin typeface="Courier New" charset="0"/>
              </a:rPr>
              <a:t>	printf("Terminating Child, PID = %d\n",</a:t>
            </a:r>
          </a:p>
          <a:p>
            <a:pPr algn="l">
              <a:lnSpc>
                <a:spcPct val="100000"/>
              </a:lnSpc>
            </a:pPr>
            <a:r>
              <a:rPr lang="en-US" sz="1400">
                <a:latin typeface="Courier New" charset="0"/>
              </a:rPr>
              <a:t>	       getpid());</a:t>
            </a:r>
          </a:p>
          <a:p>
            <a:pPr algn="l">
              <a:lnSpc>
                <a:spcPct val="100000"/>
              </a:lnSpc>
            </a:pPr>
            <a:r>
              <a:rPr lang="en-US" sz="1400">
                <a:latin typeface="Courier New" charset="0"/>
              </a:rPr>
              <a:t>	exit(0);</a:t>
            </a:r>
          </a:p>
          <a:p>
            <a:pPr algn="l">
              <a:lnSpc>
                <a:spcPct val="100000"/>
              </a:lnSpc>
            </a:pPr>
            <a:r>
              <a:rPr lang="en-US" sz="1400">
                <a:latin typeface="Courier New" charset="0"/>
              </a:rPr>
              <a:t>    } else {</a:t>
            </a:r>
          </a:p>
          <a:p>
            <a:pPr algn="l">
              <a:lnSpc>
                <a:spcPct val="100000"/>
              </a:lnSpc>
            </a:pPr>
            <a:r>
              <a:rPr lang="en-US" sz="1400">
                <a:latin typeface="Courier New" charset="0"/>
              </a:rPr>
              <a:t>	printf("Running Parent, PID = %d\n",</a:t>
            </a:r>
          </a:p>
          <a:p>
            <a:pPr algn="l">
              <a:lnSpc>
                <a:spcPct val="100000"/>
              </a:lnSpc>
            </a:pPr>
            <a:r>
              <a:rPr lang="en-US" sz="1400">
                <a:latin typeface="Courier New" charset="0"/>
              </a:rPr>
              <a:t>	       getpid());</a:t>
            </a:r>
          </a:p>
          <a:p>
            <a:pPr algn="l">
              <a:lnSpc>
                <a:spcPct val="100000"/>
              </a:lnSpc>
            </a:pPr>
            <a:r>
              <a:rPr lang="en-US" sz="1400">
                <a:latin typeface="Courier New" charset="0"/>
              </a:rPr>
              <a:t>	while (1)</a:t>
            </a:r>
          </a:p>
          <a:p>
            <a:pPr algn="l">
              <a:lnSpc>
                <a:spcPct val="100000"/>
              </a:lnSpc>
            </a:pPr>
            <a:r>
              <a:rPr lang="en-US" sz="1400">
                <a:latin typeface="Courier New" charset="0"/>
              </a:rPr>
              <a:t>	    ; /* Infinite loop */</a:t>
            </a:r>
          </a:p>
          <a:p>
            <a:pPr algn="l">
              <a:lnSpc>
                <a:spcPct val="100000"/>
              </a:lnSpc>
            </a:pPr>
            <a:r>
              <a:rPr lang="en-US" sz="1400">
                <a:latin typeface="Courier New" charset="0"/>
              </a:rPr>
              <a:t>    }</a:t>
            </a:r>
          </a:p>
          <a:p>
            <a:pPr algn="l">
              <a:lnSpc>
                <a:spcPct val="100000"/>
              </a:lnSpc>
            </a:pPr>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2667000"/>
            <a:ext cx="3841750" cy="3270250"/>
          </a:xfrm>
          <a:prstGeom prst="rect">
            <a:avLst/>
          </a:prstGeom>
          <a:solidFill>
            <a:srgbClr val="DDDDDD"/>
          </a:solidFill>
          <a:ln w="3175">
            <a:noFill/>
            <a:miter lim="800000"/>
            <a:headEnd/>
            <a:tailEnd/>
          </a:ln>
        </p:spPr>
        <p:txBody>
          <a:bodyPr wrap="none">
            <a:spAutoFit/>
          </a:bodyPr>
          <a:lstStyle/>
          <a:p>
            <a:pPr algn="l">
              <a:lnSpc>
                <a:spcPct val="100000"/>
              </a:lnSpc>
            </a:pPr>
            <a:r>
              <a:rPr lang="en-US" sz="1600">
                <a:latin typeface="Courier New" charset="0"/>
              </a:rPr>
              <a:t>linux&gt; </a:t>
            </a:r>
            <a:r>
              <a:rPr lang="en-US" sz="1600" i="1">
                <a:latin typeface="Courier New" charset="0"/>
              </a:rPr>
              <a:t>./forks 8</a:t>
            </a:r>
          </a:p>
          <a:p>
            <a:pPr algn="l">
              <a:lnSpc>
                <a:spcPct val="100000"/>
              </a:lnSpc>
            </a:pPr>
            <a:r>
              <a:rPr lang="en-US" sz="1600">
                <a:latin typeface="Courier New" charset="0"/>
              </a:rPr>
              <a:t>Terminating Parent, PID = 6675</a:t>
            </a:r>
          </a:p>
          <a:p>
            <a:pPr algn="l">
              <a:lnSpc>
                <a:spcPct val="100000"/>
              </a:lnSpc>
            </a:pPr>
            <a:r>
              <a:rPr lang="en-US" sz="1600">
                <a:latin typeface="Courier New" charset="0"/>
              </a:rPr>
              <a:t>Running Child, PID = 6676</a:t>
            </a:r>
          </a:p>
          <a:p>
            <a:pPr algn="l">
              <a:lnSpc>
                <a:spcPct val="100000"/>
              </a:lnSpc>
            </a:pPr>
            <a:r>
              <a:rPr lang="en-US" sz="1600">
                <a:latin typeface="Courier New" charset="0"/>
              </a:rPr>
              <a:t>linux&gt; </a:t>
            </a:r>
            <a:r>
              <a:rPr lang="en-US" sz="1600" i="1">
                <a:latin typeface="Courier New" charset="0"/>
              </a:rPr>
              <a:t>ps</a:t>
            </a:r>
          </a:p>
          <a:p>
            <a:pPr algn="l">
              <a:lnSpc>
                <a:spcPct val="100000"/>
              </a:lnSpc>
            </a:pPr>
            <a:r>
              <a:rPr lang="en-US" sz="1600">
                <a:latin typeface="Courier New" charset="0"/>
              </a:rPr>
              <a:t>  PID TTY          TIME CMD</a:t>
            </a:r>
          </a:p>
          <a:p>
            <a:pPr algn="l">
              <a:lnSpc>
                <a:spcPct val="100000"/>
              </a:lnSpc>
            </a:pPr>
            <a:r>
              <a:rPr lang="en-US" sz="1600">
                <a:latin typeface="Courier New" charset="0"/>
              </a:rPr>
              <a:t> 6585 ttyp9    00:00:00 tcsh</a:t>
            </a:r>
          </a:p>
          <a:p>
            <a:pPr algn="l">
              <a:lnSpc>
                <a:spcPct val="100000"/>
              </a:lnSpc>
            </a:pPr>
            <a:r>
              <a:rPr lang="en-US" sz="1600">
                <a:latin typeface="Courier New" charset="0"/>
              </a:rPr>
              <a:t> 6676 ttyp9    00:00:06 forks</a:t>
            </a:r>
          </a:p>
          <a:p>
            <a:pPr algn="l">
              <a:lnSpc>
                <a:spcPct val="100000"/>
              </a:lnSpc>
            </a:pPr>
            <a:r>
              <a:rPr lang="en-US" sz="1600">
                <a:latin typeface="Courier New" charset="0"/>
              </a:rPr>
              <a:t> 6677 ttyp9    00:00:00 ps</a:t>
            </a:r>
          </a:p>
          <a:p>
            <a:pPr algn="l">
              <a:lnSpc>
                <a:spcPct val="100000"/>
              </a:lnSpc>
            </a:pPr>
            <a:r>
              <a:rPr lang="en-US" sz="1600" i="1">
                <a:latin typeface="Courier New" charset="0"/>
              </a:rPr>
              <a:t>linux&gt;</a:t>
            </a:r>
            <a:r>
              <a:rPr lang="en-US" sz="1600">
                <a:latin typeface="Courier New" charset="0"/>
              </a:rPr>
              <a:t> kill 6676</a:t>
            </a:r>
          </a:p>
          <a:p>
            <a:pPr algn="l">
              <a:lnSpc>
                <a:spcPct val="100000"/>
              </a:lnSpc>
            </a:pPr>
            <a:r>
              <a:rPr lang="en-US" sz="1600" i="1">
                <a:latin typeface="Courier New" charset="0"/>
              </a:rPr>
              <a:t>linux&gt;</a:t>
            </a:r>
            <a:r>
              <a:rPr lang="en-US" sz="1600">
                <a:latin typeface="Courier New" charset="0"/>
              </a:rPr>
              <a:t> ps</a:t>
            </a:r>
          </a:p>
          <a:p>
            <a:pPr algn="l">
              <a:lnSpc>
                <a:spcPct val="100000"/>
              </a:lnSpc>
            </a:pPr>
            <a:r>
              <a:rPr lang="en-US" sz="1600">
                <a:latin typeface="Courier New" charset="0"/>
              </a:rPr>
              <a:t>  PID TTY          TIME CMD</a:t>
            </a:r>
          </a:p>
          <a:p>
            <a:pPr algn="l">
              <a:lnSpc>
                <a:spcPct val="100000"/>
              </a:lnSpc>
            </a:pPr>
            <a:r>
              <a:rPr lang="en-US" sz="1600">
                <a:latin typeface="Courier New" charset="0"/>
              </a:rPr>
              <a:t> 6585 ttyp9    00:00:00 tcsh</a:t>
            </a:r>
          </a:p>
          <a:p>
            <a:pPr algn="l">
              <a:lnSpc>
                <a:spcPct val="100000"/>
              </a:lnSpc>
            </a:pPr>
            <a:r>
              <a:rPr lang="en-US" sz="1600">
                <a:latin typeface="Courier New" charset="0"/>
              </a:rPr>
              <a:t> 6678 ttyp9    00:00:00 ps</a:t>
            </a:r>
          </a:p>
        </p:txBody>
      </p:sp>
      <p:sp>
        <p:nvSpPr>
          <p:cNvPr id="1007619" name="Rectangle 3"/>
          <p:cNvSpPr>
            <a:spLocks noGrp="1" noChangeArrowheads="1"/>
          </p:cNvSpPr>
          <p:nvPr>
            <p:ph type="title"/>
          </p:nvPr>
        </p:nvSpPr>
        <p:spPr/>
        <p:txBody>
          <a:bodyPr>
            <a:normAutofit/>
          </a:bodyPr>
          <a:lstStyle/>
          <a:p>
            <a:pPr eaLnBrk="1" hangingPunct="1">
              <a:defRPr/>
            </a:pPr>
            <a:r>
              <a:rPr lang="en-US" sz="3600" dirty="0" err="1" smtClean="0"/>
              <a:t>Nonterminating</a:t>
            </a:r>
            <a:r>
              <a:rPr lang="en-US" sz="3600" dirty="0" smtClean="0"/>
              <a:t/>
            </a:r>
            <a:br>
              <a:rPr lang="en-US" sz="3600" dirty="0" smtClean="0"/>
            </a:br>
            <a:r>
              <a:rPr lang="en-US" sz="3600" dirty="0" smtClean="0"/>
              <a:t>Child</a:t>
            </a:r>
          </a:p>
        </p:txBody>
      </p:sp>
      <p:sp>
        <p:nvSpPr>
          <p:cNvPr id="46084" name="Rectangle 4"/>
          <p:cNvSpPr>
            <a:spLocks noGrp="1" noChangeArrowheads="1"/>
          </p:cNvSpPr>
          <p:nvPr>
            <p:ph idx="4294967295"/>
          </p:nvPr>
        </p:nvSpPr>
        <p:spPr>
          <a:xfrm>
            <a:off x="4813300" y="3733800"/>
            <a:ext cx="4330700" cy="2711450"/>
          </a:xfrm>
        </p:spPr>
        <p:txBody>
          <a:bodyPr>
            <a:normAutofit fontScale="92500" lnSpcReduction="20000"/>
          </a:bodyPr>
          <a:lstStyle/>
          <a:p>
            <a:pPr lvl="1" eaLnBrk="1" hangingPunct="1">
              <a:buFont typeface="Wingdings" charset="2"/>
              <a:buNone/>
            </a:pPr>
            <a:endParaRPr lang="en-US" smtClean="0"/>
          </a:p>
          <a:p>
            <a:pPr lvl="1" eaLnBrk="1" hangingPunct="1"/>
            <a:r>
              <a:rPr lang="en-US" smtClean="0"/>
              <a:t>Child process still active even though parent has terminated</a:t>
            </a:r>
          </a:p>
          <a:p>
            <a:pPr lvl="1" eaLnBrk="1" hangingPunct="1"/>
            <a:r>
              <a:rPr lang="en-US" smtClean="0"/>
              <a:t>Must kill explicitly, or else will keep running indefinitely</a:t>
            </a:r>
          </a:p>
        </p:txBody>
      </p:sp>
      <p:sp>
        <p:nvSpPr>
          <p:cNvPr id="46085" name="Text Box 5"/>
          <p:cNvSpPr txBox="1">
            <a:spLocks noChangeArrowheads="1"/>
          </p:cNvSpPr>
          <p:nvPr/>
        </p:nvSpPr>
        <p:spPr bwMode="auto">
          <a:xfrm>
            <a:off x="3787775" y="381000"/>
            <a:ext cx="5368925" cy="3073400"/>
          </a:xfrm>
          <a:prstGeom prst="rect">
            <a:avLst/>
          </a:prstGeom>
          <a:solidFill>
            <a:srgbClr val="FFFF99"/>
          </a:solidFill>
          <a:ln w="3175">
            <a:solidFill>
              <a:schemeClr val="tx1"/>
            </a:solidFill>
            <a:miter lim="800000"/>
            <a:headEnd/>
            <a:tailEnd/>
          </a:ln>
        </p:spPr>
        <p:txBody>
          <a:bodyPr wrap="none">
            <a:spAutoFit/>
          </a:bodyPr>
          <a:lstStyle/>
          <a:p>
            <a:pPr algn="l">
              <a:lnSpc>
                <a:spcPct val="100000"/>
              </a:lnSpc>
            </a:pPr>
            <a:r>
              <a:rPr lang="en-US" sz="1400">
                <a:latin typeface="Courier New" charset="0"/>
              </a:rPr>
              <a:t>void fork8()</a:t>
            </a:r>
          </a:p>
          <a:p>
            <a:pPr algn="l">
              <a:lnSpc>
                <a:spcPct val="100000"/>
              </a:lnSpc>
            </a:pPr>
            <a:r>
              <a:rPr lang="en-US" sz="1400">
                <a:latin typeface="Courier New" charset="0"/>
              </a:rPr>
              <a:t>{</a:t>
            </a:r>
          </a:p>
          <a:p>
            <a:pPr algn="l">
              <a:lnSpc>
                <a:spcPct val="100000"/>
              </a:lnSpc>
            </a:pPr>
            <a:r>
              <a:rPr lang="en-US" sz="1400">
                <a:latin typeface="Courier New" charset="0"/>
              </a:rPr>
              <a:t>    if (fork() == 0) {</a:t>
            </a:r>
          </a:p>
          <a:p>
            <a:pPr algn="l">
              <a:lnSpc>
                <a:spcPct val="100000"/>
              </a:lnSpc>
            </a:pPr>
            <a:r>
              <a:rPr lang="en-US" sz="1400">
                <a:latin typeface="Courier New" charset="0"/>
              </a:rPr>
              <a:t>	/* Child */</a:t>
            </a:r>
          </a:p>
          <a:p>
            <a:pPr algn="l">
              <a:lnSpc>
                <a:spcPct val="100000"/>
              </a:lnSpc>
            </a:pPr>
            <a:r>
              <a:rPr lang="en-US" sz="1400">
                <a:latin typeface="Courier New" charset="0"/>
              </a:rPr>
              <a:t>	printf("Running Child, PID = %d\n",</a:t>
            </a:r>
          </a:p>
          <a:p>
            <a:pPr algn="l">
              <a:lnSpc>
                <a:spcPct val="100000"/>
              </a:lnSpc>
            </a:pPr>
            <a:r>
              <a:rPr lang="en-US" sz="1400">
                <a:latin typeface="Courier New" charset="0"/>
              </a:rPr>
              <a:t>	       getpid());</a:t>
            </a:r>
          </a:p>
          <a:p>
            <a:pPr algn="l">
              <a:lnSpc>
                <a:spcPct val="100000"/>
              </a:lnSpc>
            </a:pPr>
            <a:r>
              <a:rPr lang="en-US" sz="1400">
                <a:latin typeface="Courier New" charset="0"/>
              </a:rPr>
              <a:t>	while (1)</a:t>
            </a:r>
          </a:p>
          <a:p>
            <a:pPr algn="l">
              <a:lnSpc>
                <a:spcPct val="100000"/>
              </a:lnSpc>
            </a:pPr>
            <a:r>
              <a:rPr lang="en-US" sz="1400">
                <a:latin typeface="Courier New" charset="0"/>
              </a:rPr>
              <a:t>	    ; /* Infinite loop */</a:t>
            </a:r>
          </a:p>
          <a:p>
            <a:pPr algn="l">
              <a:lnSpc>
                <a:spcPct val="100000"/>
              </a:lnSpc>
            </a:pPr>
            <a:r>
              <a:rPr lang="en-US" sz="1400">
                <a:latin typeface="Courier New" charset="0"/>
              </a:rPr>
              <a:t>    } else {</a:t>
            </a:r>
          </a:p>
          <a:p>
            <a:pPr algn="l">
              <a:lnSpc>
                <a:spcPct val="100000"/>
              </a:lnSpc>
            </a:pPr>
            <a:r>
              <a:rPr lang="en-US" sz="1400">
                <a:latin typeface="Courier New" charset="0"/>
              </a:rPr>
              <a:t>	printf("Terminating Parent, PID = %d\n",</a:t>
            </a:r>
          </a:p>
          <a:p>
            <a:pPr algn="l">
              <a:lnSpc>
                <a:spcPct val="100000"/>
              </a:lnSpc>
            </a:pPr>
            <a:r>
              <a:rPr lang="en-US" sz="1400">
                <a:latin typeface="Courier New" charset="0"/>
              </a:rPr>
              <a:t>	       getpid());</a:t>
            </a:r>
          </a:p>
          <a:p>
            <a:pPr algn="l">
              <a:lnSpc>
                <a:spcPct val="100000"/>
              </a:lnSpc>
            </a:pPr>
            <a:r>
              <a:rPr lang="en-US" sz="1400">
                <a:latin typeface="Courier New" charset="0"/>
              </a:rPr>
              <a:t>	exit(0);</a:t>
            </a:r>
          </a:p>
          <a:p>
            <a:pPr algn="l">
              <a:lnSpc>
                <a:spcPct val="100000"/>
              </a:lnSpc>
            </a:pPr>
            <a:r>
              <a:rPr lang="en-US" sz="1400">
                <a:latin typeface="Courier New" charset="0"/>
              </a:rPr>
              <a:t>    }</a:t>
            </a:r>
          </a:p>
          <a:p>
            <a:pPr algn="l">
              <a:lnSpc>
                <a:spcPct val="100000"/>
              </a:lnSpc>
            </a:pPr>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pPr eaLnBrk="1" hangingPunct="1">
              <a:defRPr/>
            </a:pPr>
            <a:r>
              <a:rPr lang="en-US" smtClean="0"/>
              <a:t>Process States</a:t>
            </a:r>
          </a:p>
        </p:txBody>
      </p:sp>
      <p:pic>
        <p:nvPicPr>
          <p:cNvPr id="28675" name="Picture 3"/>
          <p:cNvPicPr>
            <a:picLocks noGrp="1" noChangeAspect="1" noChangeArrowheads="1"/>
          </p:cNvPicPr>
          <p:nvPr>
            <p:ph idx="4294967295"/>
          </p:nvPr>
        </p:nvPicPr>
        <p:blipFill>
          <a:blip r:embed="rId2"/>
          <a:srcRect/>
          <a:stretch>
            <a:fillRect/>
          </a:stretch>
        </p:blipFill>
        <p:spPr>
          <a:xfrm>
            <a:off x="1135063" y="1933575"/>
            <a:ext cx="6865937" cy="3933825"/>
          </a:xfr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 Blocks</a:t>
            </a:r>
            <a:endParaRPr lang="en-US" dirty="0"/>
          </a:p>
        </p:txBody>
      </p:sp>
      <p:sp>
        <p:nvSpPr>
          <p:cNvPr id="4" name="Text Placeholder 3"/>
          <p:cNvSpPr>
            <a:spLocks noGrp="1"/>
          </p:cNvSpPr>
          <p:nvPr>
            <p:ph type="body" idx="1"/>
          </p:nvPr>
        </p:nvSpPr>
        <p:spPr/>
        <p:txBody>
          <a:bodyPr/>
          <a:lstStyle/>
          <a:p>
            <a:r>
              <a:rPr lang="en-US" dirty="0" smtClean="0"/>
              <a:t>Process Management</a:t>
            </a:r>
            <a:endParaRPr lang="en-US" dirty="0"/>
          </a:p>
        </p:txBody>
      </p:sp>
      <p:sp>
        <p:nvSpPr>
          <p:cNvPr id="5" name="Content Placeholder 4"/>
          <p:cNvSpPr>
            <a:spLocks noGrp="1"/>
          </p:cNvSpPr>
          <p:nvPr>
            <p:ph sz="half" idx="2"/>
          </p:nvPr>
        </p:nvSpPr>
        <p:spPr/>
        <p:txBody>
          <a:bodyPr>
            <a:normAutofit fontScale="92500" lnSpcReduction="20000"/>
          </a:bodyPr>
          <a:lstStyle/>
          <a:p>
            <a:r>
              <a:rPr lang="en-US" dirty="0" smtClean="0"/>
              <a:t>Registers</a:t>
            </a:r>
          </a:p>
          <a:p>
            <a:r>
              <a:rPr lang="en-US" dirty="0" smtClean="0"/>
              <a:t>Program counter</a:t>
            </a:r>
          </a:p>
          <a:p>
            <a:r>
              <a:rPr lang="en-US" dirty="0" smtClean="0"/>
              <a:t>Program status word</a:t>
            </a:r>
          </a:p>
          <a:p>
            <a:r>
              <a:rPr lang="en-US" dirty="0" smtClean="0"/>
              <a:t>Process state</a:t>
            </a:r>
          </a:p>
          <a:p>
            <a:r>
              <a:rPr lang="en-US" dirty="0" smtClean="0"/>
              <a:t>Priority</a:t>
            </a:r>
          </a:p>
          <a:p>
            <a:r>
              <a:rPr lang="en-US" dirty="0" smtClean="0"/>
              <a:t>Scheduling parameters</a:t>
            </a:r>
          </a:p>
          <a:p>
            <a:r>
              <a:rPr lang="en-US" dirty="0" smtClean="0"/>
              <a:t>Process ID</a:t>
            </a:r>
          </a:p>
          <a:p>
            <a:r>
              <a:rPr lang="en-US" dirty="0" smtClean="0"/>
              <a:t>Parent process</a:t>
            </a:r>
          </a:p>
          <a:p>
            <a:r>
              <a:rPr lang="en-US" dirty="0" smtClean="0"/>
              <a:t>Process group</a:t>
            </a:r>
          </a:p>
          <a:p>
            <a:r>
              <a:rPr lang="en-US" dirty="0" smtClean="0"/>
              <a:t>Signals</a:t>
            </a:r>
          </a:p>
          <a:p>
            <a:r>
              <a:rPr lang="en-US" dirty="0" smtClean="0"/>
              <a:t>Time when process started</a:t>
            </a:r>
          </a:p>
          <a:p>
            <a:r>
              <a:rPr lang="en-US" dirty="0" smtClean="0"/>
              <a:t>CPU time used</a:t>
            </a:r>
          </a:p>
          <a:p>
            <a:r>
              <a:rPr lang="en-US" dirty="0" smtClean="0"/>
              <a:t>Children’s CPU time used</a:t>
            </a:r>
          </a:p>
          <a:p>
            <a:r>
              <a:rPr lang="en-US" dirty="0" smtClean="0"/>
              <a:t>Time of next alarm</a:t>
            </a:r>
          </a:p>
        </p:txBody>
      </p:sp>
      <p:sp>
        <p:nvSpPr>
          <p:cNvPr id="6" name="Text Placeholder 5"/>
          <p:cNvSpPr>
            <a:spLocks noGrp="1"/>
          </p:cNvSpPr>
          <p:nvPr>
            <p:ph type="body" sz="quarter" idx="3"/>
          </p:nvPr>
        </p:nvSpPr>
        <p:spPr/>
        <p:txBody>
          <a:bodyPr>
            <a:normAutofit fontScale="92500" lnSpcReduction="10000"/>
          </a:bodyPr>
          <a:lstStyle/>
          <a:p>
            <a:r>
              <a:rPr lang="en-US" dirty="0" smtClean="0"/>
              <a:t>Memory and File Management</a:t>
            </a:r>
            <a:endParaRPr lang="en-US" dirty="0"/>
          </a:p>
        </p:txBody>
      </p:sp>
      <p:sp>
        <p:nvSpPr>
          <p:cNvPr id="7" name="Content Placeholder 6"/>
          <p:cNvSpPr>
            <a:spLocks noGrp="1"/>
          </p:cNvSpPr>
          <p:nvPr>
            <p:ph sz="quarter" idx="4"/>
          </p:nvPr>
        </p:nvSpPr>
        <p:spPr/>
        <p:txBody>
          <a:bodyPr/>
          <a:lstStyle/>
          <a:p>
            <a:r>
              <a:rPr lang="en-US" dirty="0" smtClean="0"/>
              <a:t>Pointer to text segment </a:t>
            </a:r>
          </a:p>
          <a:p>
            <a:r>
              <a:rPr lang="en-US" dirty="0" smtClean="0"/>
              <a:t>Pointer to data segment</a:t>
            </a:r>
          </a:p>
          <a:p>
            <a:r>
              <a:rPr lang="en-US" dirty="0" smtClean="0"/>
              <a:t>Pointer to stack segment</a:t>
            </a:r>
          </a:p>
          <a:p>
            <a:endParaRPr lang="en-US" dirty="0" smtClean="0"/>
          </a:p>
          <a:p>
            <a:r>
              <a:rPr lang="en-US" dirty="0" smtClean="0"/>
              <a:t>Root directory</a:t>
            </a:r>
          </a:p>
          <a:p>
            <a:r>
              <a:rPr lang="en-US" dirty="0" smtClean="0"/>
              <a:t>Working directory</a:t>
            </a:r>
          </a:p>
          <a:p>
            <a:r>
              <a:rPr lang="en-US" dirty="0" smtClean="0"/>
              <a:t>File descriptors (opened)</a:t>
            </a:r>
          </a:p>
          <a:p>
            <a:r>
              <a:rPr lang="en-US" dirty="0" smtClean="0"/>
              <a:t>User ID</a:t>
            </a:r>
          </a:p>
          <a:p>
            <a:r>
              <a:rPr lang="en-US" dirty="0" smtClean="0"/>
              <a:t>Group ID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normAutofit/>
          </a:bodyPr>
          <a:lstStyle/>
          <a:p>
            <a:pPr eaLnBrk="1" hangingPunct="1">
              <a:defRPr/>
            </a:pPr>
            <a:r>
              <a:rPr lang="en-US" smtClean="0"/>
              <a:t>Processes</a:t>
            </a:r>
          </a:p>
        </p:txBody>
      </p:sp>
      <p:sp>
        <p:nvSpPr>
          <p:cNvPr id="992259" name="Rectangle 3"/>
          <p:cNvSpPr>
            <a:spLocks noGrp="1" noChangeArrowheads="1"/>
          </p:cNvSpPr>
          <p:nvPr>
            <p:ph idx="1"/>
          </p:nvPr>
        </p:nvSpPr>
        <p:spPr/>
        <p:txBody>
          <a:bodyPr>
            <a:normAutofit fontScale="77500" lnSpcReduction="20000"/>
          </a:bodyPr>
          <a:lstStyle/>
          <a:p>
            <a:pPr eaLnBrk="1" hangingPunct="1">
              <a:buFont typeface="Wingdings" charset="2"/>
              <a:buNone/>
              <a:defRPr/>
            </a:pPr>
            <a:r>
              <a:rPr lang="en-US" dirty="0" smtClean="0">
                <a:effectLst>
                  <a:outerShdw blurRad="38100" dist="38100" dir="2700000" algn="tl">
                    <a:srgbClr val="C0C0C0"/>
                  </a:outerShdw>
                </a:effectLst>
              </a:rPr>
              <a:t>Def: A </a:t>
            </a:r>
            <a:r>
              <a:rPr lang="en-US" i="1" dirty="0" smtClean="0">
                <a:effectLst>
                  <a:outerShdw blurRad="38100" dist="38100" dir="2700000" algn="tl">
                    <a:srgbClr val="C0C0C0"/>
                  </a:outerShdw>
                </a:effectLst>
              </a:rPr>
              <a:t>process</a:t>
            </a:r>
            <a:r>
              <a:rPr lang="en-US" dirty="0" smtClean="0">
                <a:effectLst>
                  <a:outerShdw blurRad="38100" dist="38100" dir="2700000" algn="tl">
                    <a:srgbClr val="C0C0C0"/>
                  </a:outerShdw>
                </a:effectLst>
              </a:rPr>
              <a:t> is an instance of a running program.</a:t>
            </a:r>
          </a:p>
          <a:p>
            <a:pPr lvl="1" eaLnBrk="1" hangingPunct="1">
              <a:defRPr/>
            </a:pPr>
            <a:r>
              <a:rPr lang="en-US" dirty="0" smtClean="0"/>
              <a:t>One of the most profound ideas in computer science.</a:t>
            </a:r>
          </a:p>
          <a:p>
            <a:pPr lvl="1" eaLnBrk="1" hangingPunct="1">
              <a:defRPr/>
            </a:pPr>
            <a:r>
              <a:rPr lang="en-US" dirty="0" smtClean="0"/>
              <a:t>Not the same as “program” or “processor”</a:t>
            </a:r>
          </a:p>
          <a:p>
            <a:pPr eaLnBrk="1" hangingPunct="1">
              <a:buFont typeface="Wingdings" charset="2"/>
              <a:buNone/>
              <a:defRPr/>
            </a:pPr>
            <a:r>
              <a:rPr lang="en-US" dirty="0" smtClean="0">
                <a:effectLst>
                  <a:outerShdw blurRad="38100" dist="38100" dir="2700000" algn="tl">
                    <a:srgbClr val="C0C0C0"/>
                  </a:outerShdw>
                </a:effectLst>
              </a:rPr>
              <a:t>Process provides each program with two key abstractions:</a:t>
            </a:r>
          </a:p>
          <a:p>
            <a:pPr lvl="1" eaLnBrk="1" hangingPunct="1">
              <a:defRPr/>
            </a:pPr>
            <a:r>
              <a:rPr lang="en-US" dirty="0" smtClean="0"/>
              <a:t>Logical control flow</a:t>
            </a:r>
          </a:p>
          <a:p>
            <a:pPr lvl="2" eaLnBrk="1" hangingPunct="1">
              <a:defRPr/>
            </a:pPr>
            <a:r>
              <a:rPr lang="en-US" sz="1800" dirty="0" smtClean="0"/>
              <a:t>Each program seems to have exclusive use of the CPU.</a:t>
            </a:r>
          </a:p>
          <a:p>
            <a:pPr lvl="1" eaLnBrk="1" hangingPunct="1">
              <a:defRPr/>
            </a:pPr>
            <a:r>
              <a:rPr lang="en-US" dirty="0" smtClean="0"/>
              <a:t>Private address space</a:t>
            </a:r>
          </a:p>
          <a:p>
            <a:pPr lvl="2" eaLnBrk="1" hangingPunct="1">
              <a:defRPr/>
            </a:pPr>
            <a:r>
              <a:rPr lang="en-US" sz="1800" dirty="0" smtClean="0"/>
              <a:t>Each program seems to have exclusive use of main memory.</a:t>
            </a:r>
          </a:p>
          <a:p>
            <a:pPr eaLnBrk="1" hangingPunct="1">
              <a:buFont typeface="Wingdings" charset="2"/>
              <a:buNone/>
              <a:defRPr/>
            </a:pPr>
            <a:r>
              <a:rPr lang="en-US" dirty="0" smtClean="0">
                <a:effectLst>
                  <a:outerShdw blurRad="38100" dist="38100" dir="2700000" algn="tl">
                    <a:srgbClr val="C0C0C0"/>
                  </a:outerShdw>
                </a:effectLst>
              </a:rPr>
              <a:t>How are these illusions maintained?</a:t>
            </a:r>
          </a:p>
          <a:p>
            <a:pPr lvl="1" eaLnBrk="1" hangingPunct="1">
              <a:defRPr/>
            </a:pPr>
            <a:r>
              <a:rPr lang="en-US" dirty="0" smtClean="0"/>
              <a:t>Process executions interleaved (multitasking)</a:t>
            </a:r>
          </a:p>
          <a:p>
            <a:pPr lvl="1" eaLnBrk="1" hangingPunct="1">
              <a:defRPr/>
            </a:pPr>
            <a:r>
              <a:rPr lang="en-US" dirty="0" smtClean="0"/>
              <a:t>Address spaces managed by virtual memory system</a:t>
            </a:r>
          </a:p>
          <a:p>
            <a:pPr lvl="1" eaLnBrk="1" hangingPunct="1">
              <a:defRPr/>
            </a:pPr>
            <a:r>
              <a:rPr lang="en-US" dirty="0" smtClean="0"/>
              <a:t>Referred to as pseudo-parallelism on single CPU systems</a:t>
            </a:r>
          </a:p>
          <a:p>
            <a:pPr lvl="1" eaLnBrk="1" hangingPunct="1">
              <a:defRPr/>
            </a:pPr>
            <a:r>
              <a:rPr lang="en-US" dirty="0" smtClean="0"/>
              <a:t>True parallelism on multiprocessor systems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4294967295"/>
          </p:nvPr>
        </p:nvPicPr>
        <p:blipFill>
          <a:blip r:embed="rId2"/>
          <a:srcRect/>
          <a:stretch>
            <a:fillRect/>
          </a:stretch>
        </p:blipFill>
        <p:spPr>
          <a:xfrm>
            <a:off x="1371600" y="761999"/>
            <a:ext cx="6553200" cy="5514019"/>
          </a:xfrm>
        </p:spPr>
      </p:pic>
      <p:sp>
        <p:nvSpPr>
          <p:cNvPr id="3" name="Rectangle 2"/>
          <p:cNvSpPr/>
          <p:nvPr/>
        </p:nvSpPr>
        <p:spPr>
          <a:xfrm>
            <a:off x="1219200" y="5867400"/>
            <a:ext cx="67056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normAutofit/>
          </a:bodyPr>
          <a:lstStyle/>
          <a:p>
            <a:pPr eaLnBrk="1" hangingPunct="1">
              <a:defRPr/>
            </a:pPr>
            <a:r>
              <a:rPr lang="en-US" smtClean="0"/>
              <a:t>Context Switching</a:t>
            </a:r>
          </a:p>
        </p:txBody>
      </p:sp>
      <p:sp>
        <p:nvSpPr>
          <p:cNvPr id="19460" name="Text Box 4"/>
          <p:cNvSpPr txBox="1">
            <a:spLocks noChangeArrowheads="1"/>
          </p:cNvSpPr>
          <p:nvPr/>
        </p:nvSpPr>
        <p:spPr bwMode="auto">
          <a:xfrm>
            <a:off x="2293937" y="2514600"/>
            <a:ext cx="1301750" cy="641350"/>
          </a:xfrm>
          <a:prstGeom prst="rect">
            <a:avLst/>
          </a:prstGeom>
          <a:noFill/>
          <a:ln w="25400">
            <a:noFill/>
            <a:miter lim="800000"/>
            <a:headEnd/>
            <a:tailEnd/>
          </a:ln>
        </p:spPr>
        <p:txBody>
          <a:bodyPr wrap="none">
            <a:spAutoFit/>
          </a:bodyPr>
          <a:lstStyle/>
          <a:p>
            <a:pPr>
              <a:lnSpc>
                <a:spcPct val="100000"/>
              </a:lnSpc>
            </a:pPr>
            <a:r>
              <a:rPr lang="en-US" dirty="0"/>
              <a:t>Process A</a:t>
            </a:r>
          </a:p>
          <a:p>
            <a:pPr>
              <a:lnSpc>
                <a:spcPct val="100000"/>
              </a:lnSpc>
            </a:pPr>
            <a:r>
              <a:rPr lang="en-US" dirty="0"/>
              <a:t>code</a:t>
            </a:r>
          </a:p>
        </p:txBody>
      </p:sp>
      <p:sp>
        <p:nvSpPr>
          <p:cNvPr id="19461" name="Text Box 5"/>
          <p:cNvSpPr txBox="1">
            <a:spLocks noChangeArrowheads="1"/>
          </p:cNvSpPr>
          <p:nvPr/>
        </p:nvSpPr>
        <p:spPr bwMode="auto">
          <a:xfrm>
            <a:off x="3963987" y="2514600"/>
            <a:ext cx="1301750" cy="641350"/>
          </a:xfrm>
          <a:prstGeom prst="rect">
            <a:avLst/>
          </a:prstGeom>
          <a:noFill/>
          <a:ln w="25400">
            <a:noFill/>
            <a:miter lim="800000"/>
            <a:headEnd/>
            <a:tailEnd/>
          </a:ln>
        </p:spPr>
        <p:txBody>
          <a:bodyPr wrap="none">
            <a:spAutoFit/>
          </a:bodyPr>
          <a:lstStyle/>
          <a:p>
            <a:pPr>
              <a:lnSpc>
                <a:spcPct val="100000"/>
              </a:lnSpc>
            </a:pPr>
            <a:r>
              <a:rPr lang="en-US"/>
              <a:t>Process B</a:t>
            </a:r>
          </a:p>
          <a:p>
            <a:pPr>
              <a:lnSpc>
                <a:spcPct val="100000"/>
              </a:lnSpc>
            </a:pPr>
            <a:r>
              <a:rPr lang="en-US"/>
              <a:t>code</a:t>
            </a:r>
          </a:p>
        </p:txBody>
      </p:sp>
      <p:sp>
        <p:nvSpPr>
          <p:cNvPr id="19462" name="Line 6"/>
          <p:cNvSpPr>
            <a:spLocks noChangeShapeType="1"/>
          </p:cNvSpPr>
          <p:nvPr/>
        </p:nvSpPr>
        <p:spPr bwMode="auto">
          <a:xfrm flipH="1">
            <a:off x="2973387" y="3113088"/>
            <a:ext cx="6350" cy="468312"/>
          </a:xfrm>
          <a:prstGeom prst="line">
            <a:avLst/>
          </a:prstGeom>
          <a:noFill/>
          <a:ln w="25400">
            <a:solidFill>
              <a:schemeClr val="tx1"/>
            </a:solidFill>
            <a:round/>
            <a:headEnd/>
            <a:tailEnd type="triangle" w="med" len="med"/>
          </a:ln>
        </p:spPr>
        <p:txBody>
          <a:bodyPr wrap="none" anchor="ctr"/>
          <a:lstStyle/>
          <a:p>
            <a:endParaRPr lang="en-US"/>
          </a:p>
        </p:txBody>
      </p:sp>
      <p:sp>
        <p:nvSpPr>
          <p:cNvPr id="19463" name="Line 7"/>
          <p:cNvSpPr>
            <a:spLocks noChangeShapeType="1"/>
          </p:cNvSpPr>
          <p:nvPr/>
        </p:nvSpPr>
        <p:spPr bwMode="auto">
          <a:xfrm>
            <a:off x="2973387" y="3581400"/>
            <a:ext cx="1447800" cy="38100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8"/>
          <p:cNvSpPr>
            <a:spLocks noChangeShapeType="1"/>
          </p:cNvSpPr>
          <p:nvPr/>
        </p:nvSpPr>
        <p:spPr bwMode="auto">
          <a:xfrm>
            <a:off x="4421187"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9"/>
          <p:cNvSpPr>
            <a:spLocks noChangeShapeType="1"/>
          </p:cNvSpPr>
          <p:nvPr/>
        </p:nvSpPr>
        <p:spPr bwMode="auto">
          <a:xfrm flipH="1">
            <a:off x="2973387" y="4419600"/>
            <a:ext cx="1447800" cy="381000"/>
          </a:xfrm>
          <a:prstGeom prst="line">
            <a:avLst/>
          </a:prstGeom>
          <a:noFill/>
          <a:ln w="25400">
            <a:solidFill>
              <a:schemeClr val="tx1"/>
            </a:solidFill>
            <a:round/>
            <a:headEnd/>
            <a:tailEnd type="triangle" w="med" len="med"/>
          </a:ln>
        </p:spPr>
        <p:txBody>
          <a:bodyPr wrap="none" anchor="ctr"/>
          <a:lstStyle/>
          <a:p>
            <a:endParaRPr lang="en-US"/>
          </a:p>
        </p:txBody>
      </p:sp>
      <p:sp>
        <p:nvSpPr>
          <p:cNvPr id="19466" name="Line 10"/>
          <p:cNvSpPr>
            <a:spLocks noChangeShapeType="1"/>
          </p:cNvSpPr>
          <p:nvPr/>
        </p:nvSpPr>
        <p:spPr bwMode="auto">
          <a:xfrm>
            <a:off x="2973387" y="48006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7" name="Line 11"/>
          <p:cNvSpPr>
            <a:spLocks noChangeShapeType="1"/>
          </p:cNvSpPr>
          <p:nvPr/>
        </p:nvSpPr>
        <p:spPr bwMode="auto">
          <a:xfrm flipH="1">
            <a:off x="3798887" y="2514600"/>
            <a:ext cx="12700" cy="3124200"/>
          </a:xfrm>
          <a:prstGeom prst="line">
            <a:avLst/>
          </a:prstGeom>
          <a:noFill/>
          <a:ln w="25400">
            <a:solidFill>
              <a:schemeClr val="tx1"/>
            </a:solidFill>
            <a:prstDash val="dash"/>
            <a:round/>
            <a:headEnd/>
            <a:tailEnd/>
          </a:ln>
        </p:spPr>
        <p:txBody>
          <a:bodyPr wrap="none" anchor="ctr"/>
          <a:lstStyle/>
          <a:p>
            <a:endParaRPr lang="en-US"/>
          </a:p>
        </p:txBody>
      </p:sp>
      <p:sp>
        <p:nvSpPr>
          <p:cNvPr id="19468" name="Text Box 12"/>
          <p:cNvSpPr txBox="1">
            <a:spLocks noChangeArrowheads="1"/>
          </p:cNvSpPr>
          <p:nvPr/>
        </p:nvSpPr>
        <p:spPr bwMode="auto">
          <a:xfrm>
            <a:off x="5500687" y="3200400"/>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69" name="Text Box 13"/>
          <p:cNvSpPr txBox="1">
            <a:spLocks noChangeArrowheads="1"/>
          </p:cNvSpPr>
          <p:nvPr/>
        </p:nvSpPr>
        <p:spPr bwMode="auto">
          <a:xfrm>
            <a:off x="5500687" y="3614738"/>
            <a:ext cx="1312863" cy="336550"/>
          </a:xfrm>
          <a:prstGeom prst="rect">
            <a:avLst/>
          </a:prstGeom>
          <a:noFill/>
          <a:ln w="25400">
            <a:noFill/>
            <a:miter lim="800000"/>
            <a:headEnd/>
            <a:tailEnd/>
          </a:ln>
        </p:spPr>
        <p:txBody>
          <a:bodyPr wrap="none">
            <a:spAutoFit/>
          </a:bodyPr>
          <a:lstStyle/>
          <a:p>
            <a:pPr algn="l">
              <a:lnSpc>
                <a:spcPct val="100000"/>
              </a:lnSpc>
            </a:pPr>
            <a:r>
              <a:rPr lang="en-US" sz="1600"/>
              <a:t>kernel code</a:t>
            </a:r>
          </a:p>
        </p:txBody>
      </p:sp>
      <p:sp>
        <p:nvSpPr>
          <p:cNvPr id="19470" name="Text Box 14"/>
          <p:cNvSpPr txBox="1">
            <a:spLocks noChangeArrowheads="1"/>
          </p:cNvSpPr>
          <p:nvPr/>
        </p:nvSpPr>
        <p:spPr bwMode="auto">
          <a:xfrm>
            <a:off x="5500687" y="4027488"/>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71" name="Text Box 15"/>
          <p:cNvSpPr txBox="1">
            <a:spLocks noChangeArrowheads="1"/>
          </p:cNvSpPr>
          <p:nvPr/>
        </p:nvSpPr>
        <p:spPr bwMode="auto">
          <a:xfrm>
            <a:off x="5483225" y="4464050"/>
            <a:ext cx="1312862" cy="336550"/>
          </a:xfrm>
          <a:prstGeom prst="rect">
            <a:avLst/>
          </a:prstGeom>
          <a:noFill/>
          <a:ln w="25400">
            <a:noFill/>
            <a:miter lim="800000"/>
            <a:headEnd/>
            <a:tailEnd/>
          </a:ln>
        </p:spPr>
        <p:txBody>
          <a:bodyPr wrap="none">
            <a:spAutoFit/>
          </a:bodyPr>
          <a:lstStyle/>
          <a:p>
            <a:pPr algn="l">
              <a:lnSpc>
                <a:spcPct val="100000"/>
              </a:lnSpc>
            </a:pPr>
            <a:r>
              <a:rPr lang="en-US" sz="1600"/>
              <a:t>kernel code</a:t>
            </a:r>
          </a:p>
        </p:txBody>
      </p:sp>
      <p:sp>
        <p:nvSpPr>
          <p:cNvPr id="19472" name="Text Box 16"/>
          <p:cNvSpPr txBox="1">
            <a:spLocks noChangeArrowheads="1"/>
          </p:cNvSpPr>
          <p:nvPr/>
        </p:nvSpPr>
        <p:spPr bwMode="auto">
          <a:xfrm>
            <a:off x="5500687" y="4921250"/>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73" name="Line 17"/>
          <p:cNvSpPr>
            <a:spLocks noChangeShapeType="1"/>
          </p:cNvSpPr>
          <p:nvPr/>
        </p:nvSpPr>
        <p:spPr bwMode="auto">
          <a:xfrm>
            <a:off x="2224087" y="353853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4" name="Line 18"/>
          <p:cNvSpPr>
            <a:spLocks noChangeShapeType="1"/>
          </p:cNvSpPr>
          <p:nvPr/>
        </p:nvSpPr>
        <p:spPr bwMode="auto">
          <a:xfrm>
            <a:off x="2224087" y="3965575"/>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5" name="Line 19"/>
          <p:cNvSpPr>
            <a:spLocks noChangeShapeType="1"/>
          </p:cNvSpPr>
          <p:nvPr/>
        </p:nvSpPr>
        <p:spPr bwMode="auto">
          <a:xfrm>
            <a:off x="2224087" y="4392613"/>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6" name="Line 20"/>
          <p:cNvSpPr>
            <a:spLocks noChangeShapeType="1"/>
          </p:cNvSpPr>
          <p:nvPr/>
        </p:nvSpPr>
        <p:spPr bwMode="auto">
          <a:xfrm>
            <a:off x="2224087" y="4819650"/>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7" name="Line 21"/>
          <p:cNvSpPr>
            <a:spLocks noChangeShapeType="1"/>
          </p:cNvSpPr>
          <p:nvPr/>
        </p:nvSpPr>
        <p:spPr bwMode="auto">
          <a:xfrm>
            <a:off x="2224087" y="524668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8" name="Line 22"/>
          <p:cNvSpPr>
            <a:spLocks noChangeShapeType="1"/>
          </p:cNvSpPr>
          <p:nvPr/>
        </p:nvSpPr>
        <p:spPr bwMode="auto">
          <a:xfrm>
            <a:off x="2224087" y="311308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9" name="Line 23"/>
          <p:cNvSpPr>
            <a:spLocks noChangeShapeType="1"/>
          </p:cNvSpPr>
          <p:nvPr/>
        </p:nvSpPr>
        <p:spPr bwMode="auto">
          <a:xfrm>
            <a:off x="1296987" y="3124200"/>
            <a:ext cx="0" cy="1549400"/>
          </a:xfrm>
          <a:prstGeom prst="line">
            <a:avLst/>
          </a:prstGeom>
          <a:noFill/>
          <a:ln w="25400">
            <a:solidFill>
              <a:schemeClr val="tx1"/>
            </a:solidFill>
            <a:round/>
            <a:headEnd/>
            <a:tailEnd type="triangle" w="med" len="med"/>
          </a:ln>
        </p:spPr>
        <p:txBody>
          <a:bodyPr wrap="none" anchor="ctr"/>
          <a:lstStyle/>
          <a:p>
            <a:endParaRPr lang="en-US"/>
          </a:p>
        </p:txBody>
      </p:sp>
      <p:sp>
        <p:nvSpPr>
          <p:cNvPr id="19480" name="Text Box 24"/>
          <p:cNvSpPr txBox="1">
            <a:spLocks noChangeArrowheads="1"/>
          </p:cNvSpPr>
          <p:nvPr/>
        </p:nvSpPr>
        <p:spPr bwMode="auto">
          <a:xfrm>
            <a:off x="1296987" y="3733800"/>
            <a:ext cx="717550" cy="366713"/>
          </a:xfrm>
          <a:prstGeom prst="rect">
            <a:avLst/>
          </a:prstGeom>
          <a:noFill/>
          <a:ln w="25400">
            <a:noFill/>
            <a:miter lim="800000"/>
            <a:headEnd/>
            <a:tailEnd/>
          </a:ln>
        </p:spPr>
        <p:txBody>
          <a:bodyPr wrap="none">
            <a:spAutoFit/>
          </a:bodyPr>
          <a:lstStyle/>
          <a:p>
            <a:pPr algn="l">
              <a:lnSpc>
                <a:spcPct val="100000"/>
              </a:lnSpc>
            </a:pPr>
            <a:r>
              <a:rPr lang="en-US"/>
              <a:t>Time</a:t>
            </a:r>
          </a:p>
        </p:txBody>
      </p:sp>
      <p:sp>
        <p:nvSpPr>
          <p:cNvPr id="19481" name="Text Box 25"/>
          <p:cNvSpPr txBox="1">
            <a:spLocks noChangeArrowheads="1"/>
          </p:cNvSpPr>
          <p:nvPr/>
        </p:nvSpPr>
        <p:spPr bwMode="auto">
          <a:xfrm>
            <a:off x="-701675" y="3117850"/>
            <a:ext cx="184150" cy="336550"/>
          </a:xfrm>
          <a:prstGeom prst="rect">
            <a:avLst/>
          </a:prstGeom>
          <a:noFill/>
          <a:ln w="25400">
            <a:noFill/>
            <a:miter lim="800000"/>
            <a:headEnd/>
            <a:tailEnd/>
          </a:ln>
        </p:spPr>
        <p:txBody>
          <a:bodyPr wrap="none">
            <a:spAutoFit/>
          </a:bodyPr>
          <a:lstStyle/>
          <a:p>
            <a:pPr algn="l">
              <a:lnSpc>
                <a:spcPct val="100000"/>
              </a:lnSpc>
            </a:pPr>
            <a:endParaRPr lang="en-US" sz="1600"/>
          </a:p>
        </p:txBody>
      </p:sp>
      <p:sp>
        <p:nvSpPr>
          <p:cNvPr id="19482" name="Text Box 26"/>
          <p:cNvSpPr txBox="1">
            <a:spLocks noChangeArrowheads="1"/>
          </p:cNvSpPr>
          <p:nvPr/>
        </p:nvSpPr>
        <p:spPr bwMode="auto">
          <a:xfrm>
            <a:off x="-914400" y="2743200"/>
            <a:ext cx="914400" cy="336550"/>
          </a:xfrm>
          <a:prstGeom prst="rect">
            <a:avLst/>
          </a:prstGeom>
          <a:noFill/>
          <a:ln w="25400">
            <a:noFill/>
            <a:miter lim="800000"/>
            <a:headEnd/>
            <a:tailEnd/>
          </a:ln>
        </p:spPr>
        <p:txBody>
          <a:bodyPr>
            <a:spAutoFit/>
          </a:bodyPr>
          <a:lstStyle/>
          <a:p>
            <a:pPr algn="l">
              <a:lnSpc>
                <a:spcPct val="100000"/>
              </a:lnSpc>
              <a:spcBef>
                <a:spcPct val="50000"/>
              </a:spcBef>
            </a:pPr>
            <a:endParaRPr lang="en-US" sz="1600"/>
          </a:p>
        </p:txBody>
      </p:sp>
      <p:sp>
        <p:nvSpPr>
          <p:cNvPr id="19483" name="AutoShape 27"/>
          <p:cNvSpPr>
            <a:spLocks/>
          </p:cNvSpPr>
          <p:nvPr/>
        </p:nvSpPr>
        <p:spPr bwMode="auto">
          <a:xfrm>
            <a:off x="6935787" y="3536950"/>
            <a:ext cx="76200" cy="381000"/>
          </a:xfrm>
          <a:prstGeom prst="rightBrace">
            <a:avLst>
              <a:gd name="adj1" fmla="val 41667"/>
              <a:gd name="adj2" fmla="val 50000"/>
            </a:avLst>
          </a:prstGeom>
          <a:noFill/>
          <a:ln w="25400">
            <a:solidFill>
              <a:schemeClr val="tx1"/>
            </a:solidFill>
            <a:round/>
            <a:headEnd/>
            <a:tailEnd/>
          </a:ln>
        </p:spPr>
        <p:txBody>
          <a:bodyPr wrap="none" anchor="ctr"/>
          <a:lstStyle/>
          <a:p>
            <a:pPr>
              <a:lnSpc>
                <a:spcPct val="100000"/>
              </a:lnSpc>
            </a:pPr>
            <a:endParaRPr lang="en-US" sz="1600"/>
          </a:p>
        </p:txBody>
      </p:sp>
      <p:sp>
        <p:nvSpPr>
          <p:cNvPr id="19484" name="Text Box 28"/>
          <p:cNvSpPr txBox="1">
            <a:spLocks noChangeArrowheads="1"/>
          </p:cNvSpPr>
          <p:nvPr/>
        </p:nvSpPr>
        <p:spPr bwMode="auto">
          <a:xfrm>
            <a:off x="7015162" y="3505200"/>
            <a:ext cx="1595438" cy="336550"/>
          </a:xfrm>
          <a:prstGeom prst="rect">
            <a:avLst/>
          </a:prstGeom>
          <a:noFill/>
          <a:ln w="25400">
            <a:noFill/>
            <a:miter lim="800000"/>
            <a:headEnd/>
            <a:tailEnd/>
          </a:ln>
        </p:spPr>
        <p:txBody>
          <a:bodyPr wrap="none">
            <a:spAutoFit/>
          </a:bodyPr>
          <a:lstStyle/>
          <a:p>
            <a:pPr algn="l">
              <a:lnSpc>
                <a:spcPct val="100000"/>
              </a:lnSpc>
            </a:pPr>
            <a:r>
              <a:rPr lang="en-US" sz="1600" i="1"/>
              <a:t>context switch</a:t>
            </a:r>
            <a:endParaRPr lang="en-US" sz="1600"/>
          </a:p>
        </p:txBody>
      </p:sp>
      <p:sp>
        <p:nvSpPr>
          <p:cNvPr id="19485" name="AutoShape 29"/>
          <p:cNvSpPr>
            <a:spLocks/>
          </p:cNvSpPr>
          <p:nvPr/>
        </p:nvSpPr>
        <p:spPr bwMode="auto">
          <a:xfrm>
            <a:off x="6935787" y="4419600"/>
            <a:ext cx="76200" cy="381000"/>
          </a:xfrm>
          <a:prstGeom prst="rightBrace">
            <a:avLst>
              <a:gd name="adj1" fmla="val 41667"/>
              <a:gd name="adj2" fmla="val 50000"/>
            </a:avLst>
          </a:prstGeom>
          <a:noFill/>
          <a:ln w="25400">
            <a:solidFill>
              <a:schemeClr val="tx1"/>
            </a:solidFill>
            <a:round/>
            <a:headEnd/>
            <a:tailEnd/>
          </a:ln>
        </p:spPr>
        <p:txBody>
          <a:bodyPr wrap="none" anchor="ctr"/>
          <a:lstStyle/>
          <a:p>
            <a:pPr>
              <a:lnSpc>
                <a:spcPct val="100000"/>
              </a:lnSpc>
            </a:pPr>
            <a:endParaRPr lang="en-US" sz="1600"/>
          </a:p>
        </p:txBody>
      </p:sp>
      <p:sp>
        <p:nvSpPr>
          <p:cNvPr id="19486" name="Text Box 30"/>
          <p:cNvSpPr txBox="1">
            <a:spLocks noChangeArrowheads="1"/>
          </p:cNvSpPr>
          <p:nvPr/>
        </p:nvSpPr>
        <p:spPr bwMode="auto">
          <a:xfrm>
            <a:off x="7015162" y="4387850"/>
            <a:ext cx="1595438" cy="336550"/>
          </a:xfrm>
          <a:prstGeom prst="rect">
            <a:avLst/>
          </a:prstGeom>
          <a:noFill/>
          <a:ln w="25400">
            <a:noFill/>
            <a:miter lim="800000"/>
            <a:headEnd/>
            <a:tailEnd/>
          </a:ln>
        </p:spPr>
        <p:txBody>
          <a:bodyPr wrap="none">
            <a:spAutoFit/>
          </a:bodyPr>
          <a:lstStyle/>
          <a:p>
            <a:pPr algn="l">
              <a:lnSpc>
                <a:spcPct val="100000"/>
              </a:lnSpc>
            </a:pPr>
            <a:r>
              <a:rPr lang="en-US" sz="1600" i="1"/>
              <a:t>context switch</a:t>
            </a:r>
            <a:endParaRPr lang="en-US" sz="160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lstStyle/>
          <a:p>
            <a:pPr eaLnBrk="1" hangingPunct="1">
              <a:defRPr/>
            </a:pPr>
            <a:r>
              <a:rPr lang="en-US" smtClean="0"/>
              <a:t>Interrupt Vectors</a:t>
            </a:r>
          </a:p>
        </p:txBody>
      </p:sp>
      <p:sp>
        <p:nvSpPr>
          <p:cNvPr id="9219" name="Rectangle 3"/>
          <p:cNvSpPr>
            <a:spLocks noGrp="1" noChangeArrowheads="1"/>
          </p:cNvSpPr>
          <p:nvPr>
            <p:ph idx="4294967295"/>
          </p:nvPr>
        </p:nvSpPr>
        <p:spPr>
          <a:xfrm>
            <a:off x="4813300" y="1981200"/>
            <a:ext cx="4330700" cy="2589213"/>
          </a:xfrm>
        </p:spPr>
        <p:txBody>
          <a:bodyPr>
            <a:normAutofit fontScale="77500" lnSpcReduction="20000"/>
          </a:bodyPr>
          <a:lstStyle/>
          <a:p>
            <a:pPr lvl="1" eaLnBrk="1" hangingPunct="1"/>
            <a:r>
              <a:rPr lang="en-US" smtClean="0"/>
              <a:t>Each type of event has a unique exception number k</a:t>
            </a:r>
          </a:p>
          <a:p>
            <a:pPr lvl="1" eaLnBrk="1" hangingPunct="1"/>
            <a:r>
              <a:rPr lang="en-US" smtClean="0"/>
              <a:t>Index into jump table (a.k.a., interrupt vector)</a:t>
            </a:r>
          </a:p>
          <a:p>
            <a:pPr lvl="1" eaLnBrk="1" hangingPunct="1"/>
            <a:r>
              <a:rPr lang="en-US" smtClean="0"/>
              <a:t>Jump table entry k points to a function (exception handler).</a:t>
            </a:r>
          </a:p>
          <a:p>
            <a:pPr lvl="1" eaLnBrk="1" hangingPunct="1"/>
            <a:r>
              <a:rPr lang="en-US" smtClean="0"/>
              <a:t>Handler k is called each time exception k occurs. </a:t>
            </a:r>
          </a:p>
        </p:txBody>
      </p:sp>
      <p:sp>
        <p:nvSpPr>
          <p:cNvPr id="9220" name="Rectangle 4"/>
          <p:cNvSpPr>
            <a:spLocks noChangeArrowheads="1"/>
          </p:cNvSpPr>
          <p:nvPr/>
        </p:nvSpPr>
        <p:spPr bwMode="auto">
          <a:xfrm>
            <a:off x="725488" y="2914650"/>
            <a:ext cx="1016000" cy="577850"/>
          </a:xfrm>
          <a:prstGeom prst="rect">
            <a:avLst/>
          </a:prstGeom>
          <a:noFill/>
          <a:ln w="12700">
            <a:noFill/>
            <a:miter lim="800000"/>
            <a:headEnd/>
            <a:tailEnd/>
          </a:ln>
        </p:spPr>
        <p:txBody>
          <a:bodyPr wrap="none" lIns="90479" tIns="44446" rIns="90479" bIns="44446">
            <a:spAutoFit/>
          </a:bodyPr>
          <a:lstStyle/>
          <a:p>
            <a:pPr>
              <a:lnSpc>
                <a:spcPct val="100000"/>
              </a:lnSpc>
            </a:pPr>
            <a:r>
              <a:rPr lang="en-US" sz="1600">
                <a:latin typeface="Arial" charset="0"/>
              </a:rPr>
              <a:t>interrupt</a:t>
            </a:r>
          </a:p>
          <a:p>
            <a:pPr>
              <a:lnSpc>
                <a:spcPct val="100000"/>
              </a:lnSpc>
            </a:pPr>
            <a:r>
              <a:rPr lang="en-US" sz="1600">
                <a:latin typeface="Arial" charset="0"/>
              </a:rPr>
              <a:t>vector</a:t>
            </a:r>
          </a:p>
        </p:txBody>
      </p:sp>
      <p:sp>
        <p:nvSpPr>
          <p:cNvPr id="9221" name="Rectangle 5"/>
          <p:cNvSpPr>
            <a:spLocks noChangeArrowheads="1"/>
          </p:cNvSpPr>
          <p:nvPr/>
        </p:nvSpPr>
        <p:spPr bwMode="auto">
          <a:xfrm>
            <a:off x="611188" y="35560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p>
        </p:txBody>
      </p:sp>
      <p:sp>
        <p:nvSpPr>
          <p:cNvPr id="9222" name="Rectangle 6"/>
          <p:cNvSpPr>
            <a:spLocks noChangeArrowheads="1"/>
          </p:cNvSpPr>
          <p:nvPr/>
        </p:nvSpPr>
        <p:spPr bwMode="auto">
          <a:xfrm>
            <a:off x="611188" y="37846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p>
        </p:txBody>
      </p:sp>
      <p:sp>
        <p:nvSpPr>
          <p:cNvPr id="9223" name="Rectangle 7"/>
          <p:cNvSpPr>
            <a:spLocks noChangeArrowheads="1"/>
          </p:cNvSpPr>
          <p:nvPr/>
        </p:nvSpPr>
        <p:spPr bwMode="auto">
          <a:xfrm>
            <a:off x="611188" y="40132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p>
        </p:txBody>
      </p:sp>
      <p:sp>
        <p:nvSpPr>
          <p:cNvPr id="9224"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p:spPr>
        <p:txBody>
          <a:bodyPr anchor="ctr">
            <a:spAutoFit/>
          </a:bodyPr>
          <a:lstStyle/>
          <a:p>
            <a:endParaRPr lang="en-US"/>
          </a:p>
        </p:txBody>
      </p:sp>
      <p:sp>
        <p:nvSpPr>
          <p:cNvPr id="922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p>
        </p:txBody>
      </p:sp>
      <p:sp>
        <p:nvSpPr>
          <p:cNvPr id="9226" name="Text Box 10"/>
          <p:cNvSpPr txBox="1">
            <a:spLocks noChangeArrowheads="1"/>
          </p:cNvSpPr>
          <p:nvPr/>
        </p:nvSpPr>
        <p:spPr bwMode="auto">
          <a:xfrm>
            <a:off x="304800" y="3556000"/>
            <a:ext cx="282575" cy="304800"/>
          </a:xfrm>
          <a:prstGeom prst="rect">
            <a:avLst/>
          </a:prstGeom>
          <a:noFill/>
          <a:ln w="12700">
            <a:noFill/>
            <a:miter lim="800000"/>
            <a:headEnd/>
            <a:tailEnd/>
          </a:ln>
        </p:spPr>
        <p:txBody>
          <a:bodyPr wrap="none" anchor="ctr">
            <a:spAutoFit/>
          </a:bodyPr>
          <a:lstStyle/>
          <a:p>
            <a:pPr>
              <a:lnSpc>
                <a:spcPct val="100000"/>
              </a:lnSpc>
            </a:pPr>
            <a:r>
              <a:rPr lang="en-US" sz="1400">
                <a:latin typeface="Arial" charset="0"/>
              </a:rPr>
              <a:t>0</a:t>
            </a:r>
          </a:p>
        </p:txBody>
      </p:sp>
      <p:sp>
        <p:nvSpPr>
          <p:cNvPr id="9227" name="Text Box 11"/>
          <p:cNvSpPr txBox="1">
            <a:spLocks noChangeArrowheads="1"/>
          </p:cNvSpPr>
          <p:nvPr/>
        </p:nvSpPr>
        <p:spPr bwMode="auto">
          <a:xfrm>
            <a:off x="306388" y="3759200"/>
            <a:ext cx="282575" cy="304800"/>
          </a:xfrm>
          <a:prstGeom prst="rect">
            <a:avLst/>
          </a:prstGeom>
          <a:noFill/>
          <a:ln w="12700">
            <a:noFill/>
            <a:miter lim="800000"/>
            <a:headEnd/>
            <a:tailEnd/>
          </a:ln>
        </p:spPr>
        <p:txBody>
          <a:bodyPr wrap="none" anchor="ctr">
            <a:spAutoFit/>
          </a:bodyPr>
          <a:lstStyle/>
          <a:p>
            <a:pPr>
              <a:lnSpc>
                <a:spcPct val="100000"/>
              </a:lnSpc>
            </a:pPr>
            <a:r>
              <a:rPr lang="en-US" sz="1400">
                <a:latin typeface="Arial" charset="0"/>
              </a:rPr>
              <a:t>1</a:t>
            </a:r>
          </a:p>
        </p:txBody>
      </p:sp>
      <p:sp>
        <p:nvSpPr>
          <p:cNvPr id="9228" name="Text Box 12"/>
          <p:cNvSpPr txBox="1">
            <a:spLocks noChangeArrowheads="1"/>
          </p:cNvSpPr>
          <p:nvPr/>
        </p:nvSpPr>
        <p:spPr bwMode="auto">
          <a:xfrm>
            <a:off x="306388" y="4013200"/>
            <a:ext cx="282575" cy="304800"/>
          </a:xfrm>
          <a:prstGeom prst="rect">
            <a:avLst/>
          </a:prstGeom>
          <a:noFill/>
          <a:ln w="12700">
            <a:noFill/>
            <a:miter lim="800000"/>
            <a:headEnd/>
            <a:tailEnd/>
          </a:ln>
        </p:spPr>
        <p:txBody>
          <a:bodyPr wrap="none" anchor="ctr">
            <a:spAutoFit/>
          </a:bodyPr>
          <a:lstStyle/>
          <a:p>
            <a:pPr>
              <a:lnSpc>
                <a:spcPct val="100000"/>
              </a:lnSpc>
            </a:pPr>
            <a:r>
              <a:rPr lang="en-US" sz="1400">
                <a:latin typeface="Arial" charset="0"/>
              </a:rPr>
              <a:t>2</a:t>
            </a:r>
          </a:p>
        </p:txBody>
      </p:sp>
      <p:sp>
        <p:nvSpPr>
          <p:cNvPr id="9229" name="Text Box 13"/>
          <p:cNvSpPr txBox="1">
            <a:spLocks noChangeArrowheads="1"/>
          </p:cNvSpPr>
          <p:nvPr/>
        </p:nvSpPr>
        <p:spPr bwMode="auto">
          <a:xfrm>
            <a:off x="1003300" y="4025900"/>
            <a:ext cx="438150" cy="457200"/>
          </a:xfrm>
          <a:prstGeom prst="rect">
            <a:avLst/>
          </a:prstGeom>
          <a:noFill/>
          <a:ln w="12700">
            <a:noFill/>
            <a:miter lim="800000"/>
            <a:headEnd/>
            <a:tailEnd/>
          </a:ln>
        </p:spPr>
        <p:txBody>
          <a:bodyPr wrap="none" anchor="ctr">
            <a:spAutoFit/>
          </a:bodyPr>
          <a:lstStyle/>
          <a:p>
            <a:pPr>
              <a:lnSpc>
                <a:spcPct val="100000"/>
              </a:lnSpc>
            </a:pPr>
            <a:r>
              <a:rPr lang="en-US" sz="2400">
                <a:latin typeface="Arial" charset="0"/>
              </a:rPr>
              <a:t>...</a:t>
            </a:r>
          </a:p>
        </p:txBody>
      </p:sp>
      <p:sp>
        <p:nvSpPr>
          <p:cNvPr id="9230" name="Rectangle 14"/>
          <p:cNvSpPr>
            <a:spLocks noChangeArrowheads="1"/>
          </p:cNvSpPr>
          <p:nvPr/>
        </p:nvSpPr>
        <p:spPr bwMode="auto">
          <a:xfrm>
            <a:off x="611188" y="4495800"/>
            <a:ext cx="1219200" cy="228600"/>
          </a:xfrm>
          <a:prstGeom prst="rect">
            <a:avLst/>
          </a:prstGeom>
          <a:solidFill>
            <a:srgbClr val="FFFFFF"/>
          </a:solidFill>
          <a:ln w="12700">
            <a:solidFill>
              <a:schemeClr val="tx1"/>
            </a:solidFill>
            <a:miter lim="800000"/>
            <a:headEnd/>
            <a:tailEnd/>
          </a:ln>
        </p:spPr>
        <p:txBody>
          <a:bodyPr wrap="none" anchor="ctr">
            <a:spAutoFit/>
          </a:bodyPr>
          <a:lstStyle/>
          <a:p>
            <a:endParaRPr lang="en-US"/>
          </a:p>
        </p:txBody>
      </p:sp>
      <p:sp>
        <p:nvSpPr>
          <p:cNvPr id="9231" name="Text Box 15"/>
          <p:cNvSpPr txBox="1">
            <a:spLocks noChangeArrowheads="1"/>
          </p:cNvSpPr>
          <p:nvPr/>
        </p:nvSpPr>
        <p:spPr bwMode="auto">
          <a:xfrm>
            <a:off x="223838" y="4495800"/>
            <a:ext cx="450850" cy="304800"/>
          </a:xfrm>
          <a:prstGeom prst="rect">
            <a:avLst/>
          </a:prstGeom>
          <a:noFill/>
          <a:ln w="12700">
            <a:noFill/>
            <a:miter lim="800000"/>
            <a:headEnd/>
            <a:tailEnd/>
          </a:ln>
        </p:spPr>
        <p:txBody>
          <a:bodyPr wrap="none" anchor="ctr">
            <a:spAutoFit/>
          </a:bodyPr>
          <a:lstStyle/>
          <a:p>
            <a:pPr>
              <a:lnSpc>
                <a:spcPct val="100000"/>
              </a:lnSpc>
            </a:pPr>
            <a:r>
              <a:rPr lang="en-US" sz="1400">
                <a:latin typeface="Arial" charset="0"/>
              </a:rPr>
              <a:t>n-1</a:t>
            </a:r>
          </a:p>
        </p:txBody>
      </p:sp>
      <p:sp>
        <p:nvSpPr>
          <p:cNvPr id="923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p>
        </p:txBody>
      </p:sp>
      <p:sp>
        <p:nvSpPr>
          <p:cNvPr id="9233"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p:spPr>
        <p:txBody>
          <a:bodyPr anchor="ctr">
            <a:spAutoFit/>
          </a:bodyPr>
          <a:lstStyle/>
          <a:p>
            <a:endParaRPr lang="en-US"/>
          </a:p>
        </p:txBody>
      </p:sp>
      <p:sp>
        <p:nvSpPr>
          <p:cNvPr id="986130" name="Rectangle 18"/>
          <p:cNvSpPr>
            <a:spLocks noChangeArrowheads="1"/>
          </p:cNvSpPr>
          <p:nvPr/>
        </p:nvSpPr>
        <p:spPr bwMode="auto">
          <a:xfrm>
            <a:off x="2439988" y="24257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latin typeface="Arial" charset="0"/>
              </a:rPr>
              <a:t>code for  </a:t>
            </a:r>
          </a:p>
          <a:p>
            <a:pPr>
              <a:lnSpc>
                <a:spcPct val="100000"/>
              </a:lnSpc>
              <a:defRPr/>
            </a:pPr>
            <a:r>
              <a:rPr lang="en-US" sz="1600">
                <a:latin typeface="Arial" charset="0"/>
              </a:rPr>
              <a:t>exception handler 0</a:t>
            </a:r>
          </a:p>
        </p:txBody>
      </p:sp>
      <p:sp>
        <p:nvSpPr>
          <p:cNvPr id="986131" name="Rectangle 19"/>
          <p:cNvSpPr>
            <a:spLocks noChangeArrowheads="1"/>
          </p:cNvSpPr>
          <p:nvPr/>
        </p:nvSpPr>
        <p:spPr bwMode="auto">
          <a:xfrm>
            <a:off x="2439988" y="31115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latin typeface="Arial" charset="0"/>
              </a:rPr>
              <a:t>code for </a:t>
            </a:r>
          </a:p>
          <a:p>
            <a:pPr>
              <a:lnSpc>
                <a:spcPct val="100000"/>
              </a:lnSpc>
              <a:defRPr/>
            </a:pPr>
            <a:r>
              <a:rPr lang="en-US" sz="1600">
                <a:latin typeface="Arial" charset="0"/>
              </a:rPr>
              <a:t>exception handler 1</a:t>
            </a:r>
          </a:p>
        </p:txBody>
      </p:sp>
      <p:sp>
        <p:nvSpPr>
          <p:cNvPr id="9236"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p>
        </p:txBody>
      </p:sp>
      <p:sp>
        <p:nvSpPr>
          <p:cNvPr id="9237"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p:spPr>
        <p:txBody>
          <a:bodyPr anchor="ctr">
            <a:spAutoFit/>
          </a:bodyPr>
          <a:lstStyle/>
          <a:p>
            <a:endParaRPr lang="en-US"/>
          </a:p>
        </p:txBody>
      </p:sp>
      <p:sp>
        <p:nvSpPr>
          <p:cNvPr id="986134" name="Rectangle 22"/>
          <p:cNvSpPr>
            <a:spLocks noChangeArrowheads="1"/>
          </p:cNvSpPr>
          <p:nvPr/>
        </p:nvSpPr>
        <p:spPr bwMode="auto">
          <a:xfrm>
            <a:off x="2439988" y="37973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latin typeface="Arial" charset="0"/>
              </a:rPr>
              <a:t>code for</a:t>
            </a:r>
          </a:p>
          <a:p>
            <a:pPr>
              <a:lnSpc>
                <a:spcPct val="100000"/>
              </a:lnSpc>
              <a:defRPr/>
            </a:pPr>
            <a:r>
              <a:rPr lang="en-US" sz="1600">
                <a:latin typeface="Arial" charset="0"/>
              </a:rPr>
              <a:t>exception handler 2</a:t>
            </a:r>
          </a:p>
        </p:txBody>
      </p:sp>
      <p:sp>
        <p:nvSpPr>
          <p:cNvPr id="986135" name="Rectangle 23"/>
          <p:cNvSpPr>
            <a:spLocks noChangeArrowheads="1"/>
          </p:cNvSpPr>
          <p:nvPr/>
        </p:nvSpPr>
        <p:spPr bwMode="auto">
          <a:xfrm>
            <a:off x="2439988" y="5105400"/>
            <a:ext cx="2589212" cy="533400"/>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nSpc>
                <a:spcPct val="100000"/>
              </a:lnSpc>
              <a:defRPr/>
            </a:pPr>
            <a:r>
              <a:rPr lang="en-US" sz="1600">
                <a:latin typeface="Arial" charset="0"/>
              </a:rPr>
              <a:t>code for </a:t>
            </a:r>
          </a:p>
          <a:p>
            <a:pPr>
              <a:lnSpc>
                <a:spcPct val="100000"/>
              </a:lnSpc>
              <a:defRPr/>
            </a:pPr>
            <a:r>
              <a:rPr lang="en-US" sz="1600">
                <a:latin typeface="Arial" charset="0"/>
              </a:rPr>
              <a:t>exception handler n-1</a:t>
            </a:r>
          </a:p>
        </p:txBody>
      </p:sp>
      <p:sp>
        <p:nvSpPr>
          <p:cNvPr id="9240" name="Text Box 24"/>
          <p:cNvSpPr txBox="1">
            <a:spLocks noChangeArrowheads="1"/>
          </p:cNvSpPr>
          <p:nvPr/>
        </p:nvSpPr>
        <p:spPr bwMode="auto">
          <a:xfrm>
            <a:off x="3579813" y="4406900"/>
            <a:ext cx="438150" cy="457200"/>
          </a:xfrm>
          <a:prstGeom prst="rect">
            <a:avLst/>
          </a:prstGeom>
          <a:noFill/>
          <a:ln w="12700">
            <a:noFill/>
            <a:miter lim="800000"/>
            <a:headEnd/>
            <a:tailEnd/>
          </a:ln>
        </p:spPr>
        <p:txBody>
          <a:bodyPr wrap="none" anchor="ctr">
            <a:spAutoFit/>
          </a:bodyPr>
          <a:lstStyle/>
          <a:p>
            <a:pPr>
              <a:lnSpc>
                <a:spcPct val="100000"/>
              </a:lnSpc>
            </a:pPr>
            <a:r>
              <a:rPr lang="en-US" sz="2400">
                <a:latin typeface="Arial" charset="0"/>
              </a:rPr>
              <a:t>...</a:t>
            </a:r>
          </a:p>
        </p:txBody>
      </p:sp>
      <p:sp>
        <p:nvSpPr>
          <p:cNvPr id="9241"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p:spPr>
        <p:txBody>
          <a:bodyPr wrap="none" anchor="ctr">
            <a:spAutoFit/>
          </a:bodyPr>
          <a:lstStyle/>
          <a:p>
            <a:endParaRPr lang="en-US"/>
          </a:p>
        </p:txBody>
      </p:sp>
      <p:sp>
        <p:nvSpPr>
          <p:cNvPr id="9242"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p:spPr>
        <p:txBody>
          <a:bodyPr anchor="ctr">
            <a:spAutoFit/>
          </a:bodyPr>
          <a:lstStyle/>
          <a:p>
            <a:endParaRPr lang="en-US"/>
          </a:p>
        </p:txBody>
      </p:sp>
      <p:sp>
        <p:nvSpPr>
          <p:cNvPr id="9243" name="Text Box 27"/>
          <p:cNvSpPr txBox="1">
            <a:spLocks noChangeArrowheads="1"/>
          </p:cNvSpPr>
          <p:nvPr/>
        </p:nvSpPr>
        <p:spPr bwMode="auto">
          <a:xfrm>
            <a:off x="441325" y="1584325"/>
            <a:ext cx="1211263" cy="581025"/>
          </a:xfrm>
          <a:prstGeom prst="rect">
            <a:avLst/>
          </a:prstGeom>
          <a:noFill/>
          <a:ln w="25400">
            <a:noFill/>
            <a:miter lim="800000"/>
            <a:headEnd/>
            <a:tailEnd/>
          </a:ln>
        </p:spPr>
        <p:txBody>
          <a:bodyPr wrap="none">
            <a:spAutoFit/>
          </a:bodyPr>
          <a:lstStyle/>
          <a:p>
            <a:pPr algn="l">
              <a:lnSpc>
                <a:spcPct val="100000"/>
              </a:lnSpc>
            </a:pPr>
            <a:r>
              <a:rPr lang="en-US" sz="1600"/>
              <a:t>Exception </a:t>
            </a:r>
          </a:p>
          <a:p>
            <a:pPr algn="l">
              <a:lnSpc>
                <a:spcPct val="100000"/>
              </a:lnSpc>
            </a:pPr>
            <a:r>
              <a:rPr lang="en-US" sz="1600"/>
              <a:t>numbers</a:t>
            </a:r>
          </a:p>
        </p:txBody>
      </p:sp>
      <p:sp>
        <p:nvSpPr>
          <p:cNvPr id="9244" name="Line 28"/>
          <p:cNvSpPr>
            <a:spLocks noChangeShapeType="1"/>
          </p:cNvSpPr>
          <p:nvPr/>
        </p:nvSpPr>
        <p:spPr bwMode="auto">
          <a:xfrm flipH="1">
            <a:off x="457200" y="2286000"/>
            <a:ext cx="381000" cy="121920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09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p>
          <a:p>
            <a:pPr algn="ctr"/>
            <a:r>
              <a:rPr lang="en-US" i="1" dirty="0" smtClean="0"/>
              <a:t>p</a:t>
            </a:r>
            <a:r>
              <a:rPr lang="en-US" baseline="-25000" dirty="0" smtClean="0"/>
              <a:t>0</a:t>
            </a:r>
            <a:endParaRPr lang="en-US" baseline="-25000" dirty="0"/>
          </a:p>
        </p:txBody>
      </p:sp>
      <p:sp>
        <p:nvSpPr>
          <p:cNvPr id="4" name="Right Arrow 3"/>
          <p:cNvSpPr/>
          <p:nvPr/>
        </p:nvSpPr>
        <p:spPr>
          <a:xfrm>
            <a:off x="1752600" y="2667000"/>
            <a:ext cx="1447800" cy="381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Interrupt</a:t>
            </a:r>
            <a:endParaRPr lang="en-US" dirty="0"/>
          </a:p>
        </p:txBody>
      </p:sp>
      <p:sp>
        <p:nvSpPr>
          <p:cNvPr id="5" name="Rectangle 4"/>
          <p:cNvSpPr/>
          <p:nvPr/>
        </p:nvSpPr>
        <p:spPr>
          <a:xfrm>
            <a:off x="5791200" y="1676400"/>
            <a:ext cx="1219200" cy="2362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5715000" y="1371600"/>
            <a:ext cx="1371600" cy="341632"/>
          </a:xfrm>
          <a:prstGeom prst="rect">
            <a:avLst/>
          </a:prstGeom>
          <a:noFill/>
        </p:spPr>
        <p:txBody>
          <a:bodyPr wrap="square" rtlCol="0">
            <a:spAutoFit/>
          </a:bodyPr>
          <a:lstStyle/>
          <a:p>
            <a:r>
              <a:rPr lang="en-US" dirty="0" smtClean="0"/>
              <a:t>Memory</a:t>
            </a:r>
            <a:endParaRPr lang="en-US" dirty="0"/>
          </a:p>
        </p:txBody>
      </p:sp>
      <p:sp>
        <p:nvSpPr>
          <p:cNvPr id="12" name="Rectangle 11"/>
          <p:cNvSpPr/>
          <p:nvPr/>
        </p:nvSpPr>
        <p:spPr>
          <a:xfrm>
            <a:off x="4191000" y="22860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esp</a:t>
            </a:r>
            <a:endParaRPr lang="en-US" dirty="0"/>
          </a:p>
        </p:txBody>
      </p:sp>
      <p:sp>
        <p:nvSpPr>
          <p:cNvPr id="13" name="Rectangle 12"/>
          <p:cNvSpPr/>
          <p:nvPr/>
        </p:nvSpPr>
        <p:spPr>
          <a:xfrm>
            <a:off x="4191000" y="32004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eip</a:t>
            </a:r>
            <a:endParaRPr lang="en-US" dirty="0"/>
          </a:p>
        </p:txBody>
      </p:sp>
      <p:sp>
        <p:nvSpPr>
          <p:cNvPr id="14" name="Rectangle 13"/>
          <p:cNvSpPr/>
          <p:nvPr/>
        </p:nvSpPr>
        <p:spPr>
          <a:xfrm>
            <a:off x="5791200" y="38862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Scheduler</a:t>
            </a:r>
            <a:endParaRPr lang="en-US" sz="1600" dirty="0"/>
          </a:p>
        </p:txBody>
      </p:sp>
      <p:sp>
        <p:nvSpPr>
          <p:cNvPr id="15" name="Rectangle 14"/>
          <p:cNvSpPr/>
          <p:nvPr/>
        </p:nvSpPr>
        <p:spPr>
          <a:xfrm>
            <a:off x="5791200" y="3657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Assembler</a:t>
            </a:r>
            <a:endParaRPr lang="en-US" sz="1600" dirty="0"/>
          </a:p>
        </p:txBody>
      </p:sp>
      <p:sp>
        <p:nvSpPr>
          <p:cNvPr id="16" name="Rectangle 15"/>
          <p:cNvSpPr/>
          <p:nvPr/>
        </p:nvSpPr>
        <p:spPr>
          <a:xfrm>
            <a:off x="5791200" y="3276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Handler</a:t>
            </a:r>
            <a:endParaRPr lang="en-US" sz="1600" dirty="0"/>
          </a:p>
        </p:txBody>
      </p:sp>
      <p:sp>
        <p:nvSpPr>
          <p:cNvPr id="17" name="Rectangle 16"/>
          <p:cNvSpPr/>
          <p:nvPr/>
        </p:nvSpPr>
        <p:spPr>
          <a:xfrm>
            <a:off x="5791200" y="1905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stack</a:t>
            </a:r>
            <a:endParaRPr lang="en-US" sz="1600" dirty="0"/>
          </a:p>
        </p:txBody>
      </p:sp>
      <p:sp>
        <p:nvSpPr>
          <p:cNvPr id="18" name="Rectangle 17"/>
          <p:cNvSpPr/>
          <p:nvPr/>
        </p:nvSpPr>
        <p:spPr>
          <a:xfrm>
            <a:off x="5791200" y="2286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code</a:t>
            </a:r>
            <a:endParaRPr lang="en-US" sz="1600" dirty="0"/>
          </a:p>
        </p:txBody>
      </p:sp>
      <p:sp>
        <p:nvSpPr>
          <p:cNvPr id="19" name="Rectangle 18"/>
          <p:cNvSpPr/>
          <p:nvPr/>
        </p:nvSpPr>
        <p:spPr>
          <a:xfrm>
            <a:off x="5791200" y="25908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stack</a:t>
            </a:r>
            <a:endParaRPr lang="en-US" sz="1600" dirty="0"/>
          </a:p>
        </p:txBody>
      </p:sp>
      <p:sp>
        <p:nvSpPr>
          <p:cNvPr id="20" name="Rectangle 19"/>
          <p:cNvSpPr/>
          <p:nvPr/>
        </p:nvSpPr>
        <p:spPr>
          <a:xfrm>
            <a:off x="5791200" y="28194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code</a:t>
            </a:r>
            <a:endParaRPr lang="en-US" sz="1600" dirty="0"/>
          </a:p>
        </p:txBody>
      </p:sp>
      <p:cxnSp>
        <p:nvCxnSpPr>
          <p:cNvPr id="22" name="Straight Arrow Connector 21"/>
          <p:cNvCxnSpPr>
            <a:stCxn id="12" idx="3"/>
            <a:endCxn id="17" idx="1"/>
          </p:cNvCxnSpPr>
          <p:nvPr/>
        </p:nvCxnSpPr>
        <p:spPr>
          <a:xfrm flipV="1">
            <a:off x="4724400" y="1981200"/>
            <a:ext cx="1066800" cy="419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3" idx="3"/>
            <a:endCxn id="18" idx="1"/>
          </p:cNvCxnSpPr>
          <p:nvPr/>
        </p:nvCxnSpPr>
        <p:spPr>
          <a:xfrm flipV="1">
            <a:off x="4724400" y="2362200"/>
            <a:ext cx="1066800" cy="952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09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p>
          <a:p>
            <a:pPr algn="ctr"/>
            <a:r>
              <a:rPr lang="en-US" i="1" dirty="0" smtClean="0"/>
              <a:t>Assembly</a:t>
            </a:r>
            <a:endParaRPr lang="en-US" baseline="-25000" dirty="0"/>
          </a:p>
        </p:txBody>
      </p:sp>
      <p:sp>
        <p:nvSpPr>
          <p:cNvPr id="5" name="Rectangle 4"/>
          <p:cNvSpPr/>
          <p:nvPr/>
        </p:nvSpPr>
        <p:spPr>
          <a:xfrm>
            <a:off x="5791200" y="1676400"/>
            <a:ext cx="1219200" cy="2362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5715000" y="1371600"/>
            <a:ext cx="1371600" cy="341632"/>
          </a:xfrm>
          <a:prstGeom prst="rect">
            <a:avLst/>
          </a:prstGeom>
          <a:noFill/>
        </p:spPr>
        <p:txBody>
          <a:bodyPr wrap="square" rtlCol="0">
            <a:spAutoFit/>
          </a:bodyPr>
          <a:lstStyle/>
          <a:p>
            <a:r>
              <a:rPr lang="en-US" dirty="0" smtClean="0"/>
              <a:t>Memory</a:t>
            </a:r>
            <a:endParaRPr lang="en-US" dirty="0"/>
          </a:p>
        </p:txBody>
      </p:sp>
      <p:sp>
        <p:nvSpPr>
          <p:cNvPr id="12" name="Rectangle 11"/>
          <p:cNvSpPr/>
          <p:nvPr/>
        </p:nvSpPr>
        <p:spPr>
          <a:xfrm>
            <a:off x="4191000" y="22860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esp</a:t>
            </a:r>
            <a:endParaRPr lang="en-US" dirty="0"/>
          </a:p>
        </p:txBody>
      </p:sp>
      <p:sp>
        <p:nvSpPr>
          <p:cNvPr id="13" name="Rectangle 12"/>
          <p:cNvSpPr/>
          <p:nvPr/>
        </p:nvSpPr>
        <p:spPr>
          <a:xfrm>
            <a:off x="4191000" y="32004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eip</a:t>
            </a:r>
            <a:endParaRPr lang="en-US" dirty="0"/>
          </a:p>
        </p:txBody>
      </p:sp>
      <p:sp>
        <p:nvSpPr>
          <p:cNvPr id="14" name="Rectangle 13"/>
          <p:cNvSpPr/>
          <p:nvPr/>
        </p:nvSpPr>
        <p:spPr>
          <a:xfrm>
            <a:off x="5791200" y="38862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Scheduler</a:t>
            </a:r>
            <a:endParaRPr lang="en-US" sz="1600" dirty="0"/>
          </a:p>
        </p:txBody>
      </p:sp>
      <p:sp>
        <p:nvSpPr>
          <p:cNvPr id="15" name="Rectangle 14"/>
          <p:cNvSpPr/>
          <p:nvPr/>
        </p:nvSpPr>
        <p:spPr>
          <a:xfrm>
            <a:off x="5791200" y="3657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Assembler</a:t>
            </a:r>
            <a:endParaRPr lang="en-US" sz="1600" dirty="0"/>
          </a:p>
        </p:txBody>
      </p:sp>
      <p:sp>
        <p:nvSpPr>
          <p:cNvPr id="16" name="Rectangle 15"/>
          <p:cNvSpPr/>
          <p:nvPr/>
        </p:nvSpPr>
        <p:spPr>
          <a:xfrm>
            <a:off x="5791200" y="3276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Handler</a:t>
            </a:r>
            <a:endParaRPr lang="en-US" sz="1600" dirty="0"/>
          </a:p>
        </p:txBody>
      </p:sp>
      <p:sp>
        <p:nvSpPr>
          <p:cNvPr id="17" name="Rectangle 16"/>
          <p:cNvSpPr/>
          <p:nvPr/>
        </p:nvSpPr>
        <p:spPr>
          <a:xfrm>
            <a:off x="5791200" y="1905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stack</a:t>
            </a:r>
            <a:endParaRPr lang="en-US" sz="1600" dirty="0"/>
          </a:p>
        </p:txBody>
      </p:sp>
      <p:sp>
        <p:nvSpPr>
          <p:cNvPr id="18" name="Rectangle 17"/>
          <p:cNvSpPr/>
          <p:nvPr/>
        </p:nvSpPr>
        <p:spPr>
          <a:xfrm>
            <a:off x="5791200" y="2286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code</a:t>
            </a:r>
            <a:endParaRPr lang="en-US" sz="1600" dirty="0"/>
          </a:p>
        </p:txBody>
      </p:sp>
      <p:sp>
        <p:nvSpPr>
          <p:cNvPr id="19" name="Rectangle 18"/>
          <p:cNvSpPr/>
          <p:nvPr/>
        </p:nvSpPr>
        <p:spPr>
          <a:xfrm>
            <a:off x="5791200" y="25908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stack</a:t>
            </a:r>
            <a:endParaRPr lang="en-US" sz="1600" dirty="0"/>
          </a:p>
        </p:txBody>
      </p:sp>
      <p:sp>
        <p:nvSpPr>
          <p:cNvPr id="20" name="Rectangle 19"/>
          <p:cNvSpPr/>
          <p:nvPr/>
        </p:nvSpPr>
        <p:spPr>
          <a:xfrm>
            <a:off x="5791200" y="28194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code</a:t>
            </a:r>
            <a:endParaRPr lang="en-US" sz="1600" dirty="0"/>
          </a:p>
        </p:txBody>
      </p:sp>
      <p:cxnSp>
        <p:nvCxnSpPr>
          <p:cNvPr id="22" name="Straight Arrow Connector 21"/>
          <p:cNvCxnSpPr>
            <a:stCxn id="12" idx="3"/>
            <a:endCxn id="17" idx="1"/>
          </p:cNvCxnSpPr>
          <p:nvPr/>
        </p:nvCxnSpPr>
        <p:spPr>
          <a:xfrm flipV="1">
            <a:off x="4724400" y="1981200"/>
            <a:ext cx="1066800" cy="419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3" idx="3"/>
            <a:endCxn id="15" idx="1"/>
          </p:cNvCxnSpPr>
          <p:nvPr/>
        </p:nvCxnSpPr>
        <p:spPr>
          <a:xfrm>
            <a:off x="4724400" y="3314700"/>
            <a:ext cx="1066800" cy="419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5791200" y="3048000"/>
            <a:ext cx="12192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i="1" dirty="0" smtClean="0"/>
              <a:t>new stack</a:t>
            </a:r>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09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p>
          <a:p>
            <a:pPr algn="ctr"/>
            <a:r>
              <a:rPr lang="en-US" i="1" dirty="0" smtClean="0"/>
              <a:t>Handler</a:t>
            </a:r>
            <a:endParaRPr lang="en-US" baseline="-25000" dirty="0"/>
          </a:p>
        </p:txBody>
      </p:sp>
      <p:sp>
        <p:nvSpPr>
          <p:cNvPr id="5" name="Rectangle 4"/>
          <p:cNvSpPr/>
          <p:nvPr/>
        </p:nvSpPr>
        <p:spPr>
          <a:xfrm>
            <a:off x="5791200" y="1676400"/>
            <a:ext cx="1219200" cy="2362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5715000" y="1371600"/>
            <a:ext cx="1371600" cy="341632"/>
          </a:xfrm>
          <a:prstGeom prst="rect">
            <a:avLst/>
          </a:prstGeom>
          <a:noFill/>
        </p:spPr>
        <p:txBody>
          <a:bodyPr wrap="square" rtlCol="0">
            <a:spAutoFit/>
          </a:bodyPr>
          <a:lstStyle/>
          <a:p>
            <a:r>
              <a:rPr lang="en-US" dirty="0" smtClean="0"/>
              <a:t>Memory</a:t>
            </a:r>
            <a:endParaRPr lang="en-US" dirty="0"/>
          </a:p>
        </p:txBody>
      </p:sp>
      <p:sp>
        <p:nvSpPr>
          <p:cNvPr id="12" name="Rectangle 11"/>
          <p:cNvSpPr/>
          <p:nvPr/>
        </p:nvSpPr>
        <p:spPr>
          <a:xfrm>
            <a:off x="4191000" y="22860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esp</a:t>
            </a:r>
            <a:endParaRPr lang="en-US" dirty="0"/>
          </a:p>
        </p:txBody>
      </p:sp>
      <p:sp>
        <p:nvSpPr>
          <p:cNvPr id="13" name="Rectangle 12"/>
          <p:cNvSpPr/>
          <p:nvPr/>
        </p:nvSpPr>
        <p:spPr>
          <a:xfrm>
            <a:off x="4191000" y="32004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eip</a:t>
            </a:r>
            <a:endParaRPr lang="en-US" dirty="0"/>
          </a:p>
        </p:txBody>
      </p:sp>
      <p:sp>
        <p:nvSpPr>
          <p:cNvPr id="14" name="Rectangle 13"/>
          <p:cNvSpPr/>
          <p:nvPr/>
        </p:nvSpPr>
        <p:spPr>
          <a:xfrm>
            <a:off x="5791200" y="38862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Scheduler</a:t>
            </a:r>
            <a:endParaRPr lang="en-US" sz="1600" dirty="0"/>
          </a:p>
        </p:txBody>
      </p:sp>
      <p:sp>
        <p:nvSpPr>
          <p:cNvPr id="15" name="Rectangle 14"/>
          <p:cNvSpPr/>
          <p:nvPr/>
        </p:nvSpPr>
        <p:spPr>
          <a:xfrm>
            <a:off x="5791200" y="3657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Assembler</a:t>
            </a:r>
            <a:endParaRPr lang="en-US" sz="1600" dirty="0"/>
          </a:p>
        </p:txBody>
      </p:sp>
      <p:sp>
        <p:nvSpPr>
          <p:cNvPr id="16" name="Rectangle 15"/>
          <p:cNvSpPr/>
          <p:nvPr/>
        </p:nvSpPr>
        <p:spPr>
          <a:xfrm>
            <a:off x="5791200" y="3276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Handler</a:t>
            </a:r>
            <a:endParaRPr lang="en-US" sz="1600" dirty="0"/>
          </a:p>
        </p:txBody>
      </p:sp>
      <p:sp>
        <p:nvSpPr>
          <p:cNvPr id="17" name="Rectangle 16"/>
          <p:cNvSpPr/>
          <p:nvPr/>
        </p:nvSpPr>
        <p:spPr>
          <a:xfrm>
            <a:off x="5791200" y="1905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stack</a:t>
            </a:r>
            <a:endParaRPr lang="en-US" sz="1600" dirty="0"/>
          </a:p>
        </p:txBody>
      </p:sp>
      <p:sp>
        <p:nvSpPr>
          <p:cNvPr id="18" name="Rectangle 17"/>
          <p:cNvSpPr/>
          <p:nvPr/>
        </p:nvSpPr>
        <p:spPr>
          <a:xfrm>
            <a:off x="5791200" y="2286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code</a:t>
            </a:r>
            <a:endParaRPr lang="en-US" sz="1600" dirty="0"/>
          </a:p>
        </p:txBody>
      </p:sp>
      <p:sp>
        <p:nvSpPr>
          <p:cNvPr id="19" name="Rectangle 18"/>
          <p:cNvSpPr/>
          <p:nvPr/>
        </p:nvSpPr>
        <p:spPr>
          <a:xfrm>
            <a:off x="5791200" y="25908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stack</a:t>
            </a:r>
            <a:endParaRPr lang="en-US" sz="1600" dirty="0"/>
          </a:p>
        </p:txBody>
      </p:sp>
      <p:sp>
        <p:nvSpPr>
          <p:cNvPr id="20" name="Rectangle 19"/>
          <p:cNvSpPr/>
          <p:nvPr/>
        </p:nvSpPr>
        <p:spPr>
          <a:xfrm>
            <a:off x="5791200" y="28194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code</a:t>
            </a:r>
            <a:endParaRPr lang="en-US" sz="1600" dirty="0"/>
          </a:p>
        </p:txBody>
      </p:sp>
      <p:cxnSp>
        <p:nvCxnSpPr>
          <p:cNvPr id="22" name="Straight Arrow Connector 21"/>
          <p:cNvCxnSpPr>
            <a:stCxn id="12" idx="3"/>
            <a:endCxn id="23" idx="1"/>
          </p:cNvCxnSpPr>
          <p:nvPr/>
        </p:nvCxnSpPr>
        <p:spPr>
          <a:xfrm>
            <a:off x="4724400" y="2400300"/>
            <a:ext cx="1066800" cy="72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3" idx="3"/>
            <a:endCxn id="16" idx="1"/>
          </p:cNvCxnSpPr>
          <p:nvPr/>
        </p:nvCxnSpPr>
        <p:spPr>
          <a:xfrm>
            <a:off x="4724400" y="3314700"/>
            <a:ext cx="10668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5791200" y="3048000"/>
            <a:ext cx="12192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i="1" dirty="0" smtClean="0"/>
              <a:t>new stack</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09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p>
          <a:p>
            <a:pPr algn="ctr"/>
            <a:r>
              <a:rPr lang="en-US" i="1" dirty="0" smtClean="0"/>
              <a:t>Scheduler</a:t>
            </a:r>
            <a:endParaRPr lang="en-US" baseline="-25000" dirty="0"/>
          </a:p>
        </p:txBody>
      </p:sp>
      <p:sp>
        <p:nvSpPr>
          <p:cNvPr id="5" name="Rectangle 4"/>
          <p:cNvSpPr/>
          <p:nvPr/>
        </p:nvSpPr>
        <p:spPr>
          <a:xfrm>
            <a:off x="5791200" y="1676400"/>
            <a:ext cx="1219200" cy="2362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5715000" y="1371600"/>
            <a:ext cx="1371600" cy="341632"/>
          </a:xfrm>
          <a:prstGeom prst="rect">
            <a:avLst/>
          </a:prstGeom>
          <a:noFill/>
        </p:spPr>
        <p:txBody>
          <a:bodyPr wrap="square" rtlCol="0">
            <a:spAutoFit/>
          </a:bodyPr>
          <a:lstStyle/>
          <a:p>
            <a:r>
              <a:rPr lang="en-US" dirty="0" smtClean="0"/>
              <a:t>Memory</a:t>
            </a:r>
            <a:endParaRPr lang="en-US" dirty="0"/>
          </a:p>
        </p:txBody>
      </p:sp>
      <p:sp>
        <p:nvSpPr>
          <p:cNvPr id="12" name="Rectangle 11"/>
          <p:cNvSpPr/>
          <p:nvPr/>
        </p:nvSpPr>
        <p:spPr>
          <a:xfrm>
            <a:off x="4191000" y="22860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esp</a:t>
            </a:r>
            <a:endParaRPr lang="en-US" dirty="0"/>
          </a:p>
        </p:txBody>
      </p:sp>
      <p:sp>
        <p:nvSpPr>
          <p:cNvPr id="13" name="Rectangle 12"/>
          <p:cNvSpPr/>
          <p:nvPr/>
        </p:nvSpPr>
        <p:spPr>
          <a:xfrm>
            <a:off x="4191000" y="32004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eip</a:t>
            </a:r>
            <a:endParaRPr lang="en-US" dirty="0"/>
          </a:p>
        </p:txBody>
      </p:sp>
      <p:sp>
        <p:nvSpPr>
          <p:cNvPr id="14" name="Rectangle 13"/>
          <p:cNvSpPr/>
          <p:nvPr/>
        </p:nvSpPr>
        <p:spPr>
          <a:xfrm>
            <a:off x="5791200" y="38862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Scheduler</a:t>
            </a:r>
            <a:endParaRPr lang="en-US" sz="1600" dirty="0"/>
          </a:p>
        </p:txBody>
      </p:sp>
      <p:sp>
        <p:nvSpPr>
          <p:cNvPr id="15" name="Rectangle 14"/>
          <p:cNvSpPr/>
          <p:nvPr/>
        </p:nvSpPr>
        <p:spPr>
          <a:xfrm>
            <a:off x="5791200" y="3657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Assembler</a:t>
            </a:r>
            <a:endParaRPr lang="en-US" sz="1600" dirty="0"/>
          </a:p>
        </p:txBody>
      </p:sp>
      <p:sp>
        <p:nvSpPr>
          <p:cNvPr id="16" name="Rectangle 15"/>
          <p:cNvSpPr/>
          <p:nvPr/>
        </p:nvSpPr>
        <p:spPr>
          <a:xfrm>
            <a:off x="5791200" y="3276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Handler</a:t>
            </a:r>
            <a:endParaRPr lang="en-US" sz="1600" dirty="0"/>
          </a:p>
        </p:txBody>
      </p:sp>
      <p:sp>
        <p:nvSpPr>
          <p:cNvPr id="17" name="Rectangle 16"/>
          <p:cNvSpPr/>
          <p:nvPr/>
        </p:nvSpPr>
        <p:spPr>
          <a:xfrm>
            <a:off x="5791200" y="1905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stack</a:t>
            </a:r>
            <a:endParaRPr lang="en-US" sz="1600" dirty="0"/>
          </a:p>
        </p:txBody>
      </p:sp>
      <p:sp>
        <p:nvSpPr>
          <p:cNvPr id="18" name="Rectangle 17"/>
          <p:cNvSpPr/>
          <p:nvPr/>
        </p:nvSpPr>
        <p:spPr>
          <a:xfrm>
            <a:off x="5791200" y="2286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code</a:t>
            </a:r>
            <a:endParaRPr lang="en-US" sz="1600" dirty="0"/>
          </a:p>
        </p:txBody>
      </p:sp>
      <p:sp>
        <p:nvSpPr>
          <p:cNvPr id="19" name="Rectangle 18"/>
          <p:cNvSpPr/>
          <p:nvPr/>
        </p:nvSpPr>
        <p:spPr>
          <a:xfrm>
            <a:off x="5791200" y="25908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stack</a:t>
            </a:r>
            <a:endParaRPr lang="en-US" sz="1600" dirty="0"/>
          </a:p>
        </p:txBody>
      </p:sp>
      <p:sp>
        <p:nvSpPr>
          <p:cNvPr id="20" name="Rectangle 19"/>
          <p:cNvSpPr/>
          <p:nvPr/>
        </p:nvSpPr>
        <p:spPr>
          <a:xfrm>
            <a:off x="5791200" y="28194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code</a:t>
            </a:r>
            <a:endParaRPr lang="en-US" sz="1600" dirty="0"/>
          </a:p>
        </p:txBody>
      </p:sp>
      <p:cxnSp>
        <p:nvCxnSpPr>
          <p:cNvPr id="22" name="Straight Arrow Connector 21"/>
          <p:cNvCxnSpPr>
            <a:stCxn id="12" idx="3"/>
            <a:endCxn id="23" idx="1"/>
          </p:cNvCxnSpPr>
          <p:nvPr/>
        </p:nvCxnSpPr>
        <p:spPr>
          <a:xfrm>
            <a:off x="4724400" y="2400300"/>
            <a:ext cx="1066800" cy="723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3" idx="3"/>
            <a:endCxn id="14" idx="1"/>
          </p:cNvCxnSpPr>
          <p:nvPr/>
        </p:nvCxnSpPr>
        <p:spPr>
          <a:xfrm>
            <a:off x="4724400" y="3314700"/>
            <a:ext cx="1066800"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p:cNvSpPr/>
          <p:nvPr/>
        </p:nvSpPr>
        <p:spPr>
          <a:xfrm>
            <a:off x="5791200" y="3048000"/>
            <a:ext cx="12192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i="1" dirty="0" smtClean="0"/>
              <a:t>new stack</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209800"/>
            <a:ext cx="160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p>
          <a:p>
            <a:pPr algn="ctr"/>
            <a:r>
              <a:rPr lang="en-US" i="1" dirty="0" smtClean="0"/>
              <a:t>Scheduler</a:t>
            </a:r>
            <a:endParaRPr lang="en-US" baseline="-25000" dirty="0"/>
          </a:p>
        </p:txBody>
      </p:sp>
      <p:sp>
        <p:nvSpPr>
          <p:cNvPr id="5" name="Rectangle 4"/>
          <p:cNvSpPr/>
          <p:nvPr/>
        </p:nvSpPr>
        <p:spPr>
          <a:xfrm>
            <a:off x="5791200" y="1676400"/>
            <a:ext cx="1219200" cy="2362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TextBox 5"/>
          <p:cNvSpPr txBox="1"/>
          <p:nvPr/>
        </p:nvSpPr>
        <p:spPr>
          <a:xfrm>
            <a:off x="5715000" y="1371600"/>
            <a:ext cx="1371600" cy="341632"/>
          </a:xfrm>
          <a:prstGeom prst="rect">
            <a:avLst/>
          </a:prstGeom>
          <a:noFill/>
        </p:spPr>
        <p:txBody>
          <a:bodyPr wrap="square" rtlCol="0">
            <a:spAutoFit/>
          </a:bodyPr>
          <a:lstStyle/>
          <a:p>
            <a:r>
              <a:rPr lang="en-US" dirty="0" smtClean="0"/>
              <a:t>Memory</a:t>
            </a:r>
            <a:endParaRPr lang="en-US" dirty="0"/>
          </a:p>
        </p:txBody>
      </p:sp>
      <p:sp>
        <p:nvSpPr>
          <p:cNvPr id="12" name="Rectangle 11"/>
          <p:cNvSpPr/>
          <p:nvPr/>
        </p:nvSpPr>
        <p:spPr>
          <a:xfrm>
            <a:off x="4191000" y="22860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esp</a:t>
            </a:r>
            <a:endParaRPr lang="en-US" dirty="0"/>
          </a:p>
        </p:txBody>
      </p:sp>
      <p:sp>
        <p:nvSpPr>
          <p:cNvPr id="13" name="Rectangle 12"/>
          <p:cNvSpPr/>
          <p:nvPr/>
        </p:nvSpPr>
        <p:spPr>
          <a:xfrm>
            <a:off x="4191000" y="3200400"/>
            <a:ext cx="533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eip</a:t>
            </a:r>
            <a:endParaRPr lang="en-US" dirty="0"/>
          </a:p>
        </p:txBody>
      </p:sp>
      <p:sp>
        <p:nvSpPr>
          <p:cNvPr id="14" name="Rectangle 13"/>
          <p:cNvSpPr/>
          <p:nvPr/>
        </p:nvSpPr>
        <p:spPr>
          <a:xfrm>
            <a:off x="5791200" y="38862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Scheduler</a:t>
            </a:r>
            <a:endParaRPr lang="en-US" sz="1600" dirty="0"/>
          </a:p>
        </p:txBody>
      </p:sp>
      <p:sp>
        <p:nvSpPr>
          <p:cNvPr id="15" name="Rectangle 14"/>
          <p:cNvSpPr/>
          <p:nvPr/>
        </p:nvSpPr>
        <p:spPr>
          <a:xfrm>
            <a:off x="5791200" y="3657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Assembler</a:t>
            </a:r>
            <a:endParaRPr lang="en-US" sz="1600" dirty="0"/>
          </a:p>
        </p:txBody>
      </p:sp>
      <p:sp>
        <p:nvSpPr>
          <p:cNvPr id="16" name="Rectangle 15"/>
          <p:cNvSpPr/>
          <p:nvPr/>
        </p:nvSpPr>
        <p:spPr>
          <a:xfrm>
            <a:off x="5791200" y="3276600"/>
            <a:ext cx="12192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Handler</a:t>
            </a:r>
            <a:endParaRPr lang="en-US" sz="1600" dirty="0"/>
          </a:p>
        </p:txBody>
      </p:sp>
      <p:sp>
        <p:nvSpPr>
          <p:cNvPr id="17" name="Rectangle 16"/>
          <p:cNvSpPr/>
          <p:nvPr/>
        </p:nvSpPr>
        <p:spPr>
          <a:xfrm>
            <a:off x="5791200" y="1905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stack</a:t>
            </a:r>
            <a:endParaRPr lang="en-US" sz="1600" dirty="0"/>
          </a:p>
        </p:txBody>
      </p:sp>
      <p:sp>
        <p:nvSpPr>
          <p:cNvPr id="18" name="Rectangle 17"/>
          <p:cNvSpPr/>
          <p:nvPr/>
        </p:nvSpPr>
        <p:spPr>
          <a:xfrm>
            <a:off x="5791200" y="2286000"/>
            <a:ext cx="1219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t>p</a:t>
            </a:r>
            <a:r>
              <a:rPr lang="en-US" sz="1600" baseline="-25000" dirty="0" smtClean="0"/>
              <a:t>0</a:t>
            </a:r>
            <a:r>
              <a:rPr lang="en-US" sz="1600" dirty="0" smtClean="0"/>
              <a:t> code</a:t>
            </a:r>
            <a:endParaRPr lang="en-US" sz="1600" dirty="0"/>
          </a:p>
        </p:txBody>
      </p:sp>
      <p:sp>
        <p:nvSpPr>
          <p:cNvPr id="19" name="Rectangle 18"/>
          <p:cNvSpPr/>
          <p:nvPr/>
        </p:nvSpPr>
        <p:spPr>
          <a:xfrm>
            <a:off x="5791200" y="25908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stack</a:t>
            </a:r>
            <a:endParaRPr lang="en-US" sz="1600" dirty="0"/>
          </a:p>
        </p:txBody>
      </p:sp>
      <p:sp>
        <p:nvSpPr>
          <p:cNvPr id="20" name="Rectangle 19"/>
          <p:cNvSpPr/>
          <p:nvPr/>
        </p:nvSpPr>
        <p:spPr>
          <a:xfrm>
            <a:off x="5791200" y="2819400"/>
            <a:ext cx="12192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i="1" dirty="0" smtClean="0"/>
              <a:t>p</a:t>
            </a:r>
            <a:r>
              <a:rPr lang="en-US" sz="1600" baseline="-25000" dirty="0" smtClean="0"/>
              <a:t>1</a:t>
            </a:r>
            <a:r>
              <a:rPr lang="en-US" sz="1600" dirty="0" smtClean="0"/>
              <a:t> code</a:t>
            </a:r>
            <a:endParaRPr lang="en-US" sz="1600" dirty="0"/>
          </a:p>
        </p:txBody>
      </p:sp>
      <p:cxnSp>
        <p:nvCxnSpPr>
          <p:cNvPr id="22" name="Straight Arrow Connector 21"/>
          <p:cNvCxnSpPr>
            <a:stCxn id="12" idx="3"/>
            <a:endCxn id="19" idx="1"/>
          </p:cNvCxnSpPr>
          <p:nvPr/>
        </p:nvCxnSpPr>
        <p:spPr>
          <a:xfrm>
            <a:off x="4724400" y="2400300"/>
            <a:ext cx="1066800" cy="266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3" idx="3"/>
            <a:endCxn id="20" idx="1"/>
          </p:cNvCxnSpPr>
          <p:nvPr/>
        </p:nvCxnSpPr>
        <p:spPr>
          <a:xfrm flipV="1">
            <a:off x="4724400" y="2895600"/>
            <a:ext cx="1066800" cy="419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normAutofit fontScale="90000"/>
          </a:bodyPr>
          <a:lstStyle/>
          <a:p>
            <a:pPr eaLnBrk="1" hangingPunct="1">
              <a:defRPr/>
            </a:pPr>
            <a:r>
              <a:rPr lang="en-US" smtClean="0"/>
              <a:t>Programmer’s Model of Multitasking</a:t>
            </a:r>
          </a:p>
        </p:txBody>
      </p:sp>
      <p:sp>
        <p:nvSpPr>
          <p:cNvPr id="1019907" name="Rectangle 3"/>
          <p:cNvSpPr>
            <a:spLocks noGrp="1" noChangeArrowheads="1"/>
          </p:cNvSpPr>
          <p:nvPr>
            <p:ph idx="1"/>
          </p:nvPr>
        </p:nvSpPr>
        <p:spPr/>
        <p:txBody>
          <a:bodyPr>
            <a:normAutofit fontScale="85000" lnSpcReduction="20000"/>
          </a:bodyPr>
          <a:lstStyle/>
          <a:p>
            <a:pPr eaLnBrk="1" hangingPunct="1">
              <a:lnSpc>
                <a:spcPct val="85000"/>
              </a:lnSpc>
              <a:buFont typeface="Wingdings" charset="2"/>
              <a:buNone/>
              <a:defRPr/>
            </a:pPr>
            <a:r>
              <a:rPr lang="en-US" smtClean="0">
                <a:effectLst>
                  <a:outerShdw blurRad="38100" dist="38100" dir="2700000" algn="tl">
                    <a:srgbClr val="C0C0C0"/>
                  </a:outerShdw>
                </a:effectLst>
              </a:rPr>
              <a:t>Basic Functions</a:t>
            </a:r>
          </a:p>
          <a:p>
            <a:pPr lvl="1" eaLnBrk="1" hangingPunct="1">
              <a:lnSpc>
                <a:spcPct val="90000"/>
              </a:lnSpc>
              <a:defRPr/>
            </a:pPr>
            <a:r>
              <a:rPr lang="en-US" smtClean="0">
                <a:latin typeface="Courier New" charset="0"/>
              </a:rPr>
              <a:t>fork()</a:t>
            </a:r>
            <a:r>
              <a:rPr lang="en-US" smtClean="0"/>
              <a:t> spawns new process</a:t>
            </a:r>
          </a:p>
          <a:p>
            <a:pPr lvl="2" eaLnBrk="1" hangingPunct="1">
              <a:lnSpc>
                <a:spcPct val="97000"/>
              </a:lnSpc>
              <a:defRPr/>
            </a:pPr>
            <a:r>
              <a:rPr lang="en-US" sz="1800" smtClean="0"/>
              <a:t>Called once, returns twice</a:t>
            </a:r>
          </a:p>
          <a:p>
            <a:pPr lvl="1" eaLnBrk="1" hangingPunct="1">
              <a:lnSpc>
                <a:spcPct val="90000"/>
              </a:lnSpc>
              <a:defRPr/>
            </a:pPr>
            <a:r>
              <a:rPr lang="en-US" smtClean="0">
                <a:latin typeface="Courier New" charset="0"/>
              </a:rPr>
              <a:t>exit()</a:t>
            </a:r>
            <a:r>
              <a:rPr lang="en-US" smtClean="0"/>
              <a:t> terminates own process</a:t>
            </a:r>
          </a:p>
          <a:p>
            <a:pPr lvl="2" eaLnBrk="1" hangingPunct="1">
              <a:lnSpc>
                <a:spcPct val="97000"/>
              </a:lnSpc>
              <a:defRPr/>
            </a:pPr>
            <a:r>
              <a:rPr lang="en-US" sz="1800" smtClean="0"/>
              <a:t>Called once, never returns</a:t>
            </a:r>
          </a:p>
          <a:p>
            <a:pPr lvl="2" eaLnBrk="1" hangingPunct="1">
              <a:lnSpc>
                <a:spcPct val="97000"/>
              </a:lnSpc>
              <a:defRPr/>
            </a:pPr>
            <a:r>
              <a:rPr lang="en-US" sz="1800" smtClean="0"/>
              <a:t>Puts it into “zombie” status</a:t>
            </a:r>
          </a:p>
          <a:p>
            <a:pPr lvl="1" eaLnBrk="1" hangingPunct="1">
              <a:lnSpc>
                <a:spcPct val="90000"/>
              </a:lnSpc>
              <a:defRPr/>
            </a:pPr>
            <a:r>
              <a:rPr lang="en-US" smtClean="0">
                <a:latin typeface="Courier New" charset="0"/>
              </a:rPr>
              <a:t>wait()</a:t>
            </a:r>
            <a:r>
              <a:rPr lang="en-US" smtClean="0"/>
              <a:t> and </a:t>
            </a:r>
            <a:r>
              <a:rPr lang="en-US" smtClean="0">
                <a:latin typeface="Courier New" charset="0"/>
              </a:rPr>
              <a:t>waitpid()</a:t>
            </a:r>
            <a:r>
              <a:rPr lang="en-US" smtClean="0"/>
              <a:t> wait for and reap terminated children</a:t>
            </a:r>
          </a:p>
          <a:p>
            <a:pPr lvl="1" eaLnBrk="1" hangingPunct="1">
              <a:lnSpc>
                <a:spcPct val="90000"/>
              </a:lnSpc>
              <a:defRPr/>
            </a:pPr>
            <a:r>
              <a:rPr lang="en-US" smtClean="0">
                <a:latin typeface="Courier New" charset="0"/>
              </a:rPr>
              <a:t>execl()</a:t>
            </a:r>
            <a:r>
              <a:rPr lang="en-US" smtClean="0"/>
              <a:t> and </a:t>
            </a:r>
            <a:r>
              <a:rPr lang="en-US" smtClean="0">
                <a:latin typeface="Courier New" charset="0"/>
              </a:rPr>
              <a:t>execve()</a:t>
            </a:r>
            <a:r>
              <a:rPr lang="en-US" smtClean="0"/>
              <a:t> run a new program in an existing process</a:t>
            </a:r>
          </a:p>
          <a:p>
            <a:pPr lvl="2" eaLnBrk="1" hangingPunct="1">
              <a:lnSpc>
                <a:spcPct val="97000"/>
              </a:lnSpc>
              <a:defRPr/>
            </a:pPr>
            <a:r>
              <a:rPr lang="en-US" sz="1800" smtClean="0"/>
              <a:t>Called once, (normally) never returns</a:t>
            </a:r>
          </a:p>
          <a:p>
            <a:pPr eaLnBrk="1" hangingPunct="1">
              <a:lnSpc>
                <a:spcPct val="85000"/>
              </a:lnSpc>
              <a:buFont typeface="Wingdings" charset="2"/>
              <a:buNone/>
              <a:defRPr/>
            </a:pPr>
            <a:r>
              <a:rPr lang="en-US" smtClean="0">
                <a:effectLst>
                  <a:outerShdw blurRad="38100" dist="38100" dir="2700000" algn="tl">
                    <a:srgbClr val="C0C0C0"/>
                  </a:outerShdw>
                </a:effectLst>
              </a:rPr>
              <a:t>Programming Challenge</a:t>
            </a:r>
          </a:p>
          <a:p>
            <a:pPr lvl="1" eaLnBrk="1" hangingPunct="1">
              <a:lnSpc>
                <a:spcPct val="90000"/>
              </a:lnSpc>
              <a:defRPr/>
            </a:pPr>
            <a:r>
              <a:rPr lang="en-US" smtClean="0"/>
              <a:t>Understanding the nonstandard semantics of the functions</a:t>
            </a:r>
          </a:p>
          <a:p>
            <a:pPr lvl="1" eaLnBrk="1" hangingPunct="1">
              <a:lnSpc>
                <a:spcPct val="90000"/>
              </a:lnSpc>
              <a:defRPr/>
            </a:pPr>
            <a:r>
              <a:rPr lang="en-US" smtClean="0"/>
              <a:t>Avoiding improper use of system resources</a:t>
            </a:r>
          </a:p>
          <a:p>
            <a:pPr lvl="2" eaLnBrk="1" hangingPunct="1">
              <a:lnSpc>
                <a:spcPct val="97000"/>
              </a:lnSpc>
              <a:defRPr/>
            </a:pPr>
            <a:r>
              <a:rPr lang="en-US" sz="1800" smtClean="0"/>
              <a:t>e.g., “fork bombs” can disable a system.</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pPr eaLnBrk="1" hangingPunct="1">
              <a:defRPr/>
            </a:pPr>
            <a:r>
              <a:rPr lang="en-US" smtClean="0"/>
              <a:t>Shell Programs</a:t>
            </a:r>
          </a:p>
        </p:txBody>
      </p:sp>
      <p:sp>
        <p:nvSpPr>
          <p:cNvPr id="1026051" name="Rectangle 3"/>
          <p:cNvSpPr>
            <a:spLocks noGrp="1" noChangeArrowheads="1"/>
          </p:cNvSpPr>
          <p:nvPr>
            <p:ph idx="1"/>
          </p:nvPr>
        </p:nvSpPr>
        <p:spPr>
          <a:xfrm>
            <a:off x="457200" y="1775191"/>
            <a:ext cx="8229600" cy="1653809"/>
          </a:xfrm>
        </p:spPr>
        <p:txBody>
          <a:bodyPr>
            <a:normAutofit fontScale="92500" lnSpcReduction="20000"/>
          </a:bodyPr>
          <a:lstStyle/>
          <a:p>
            <a:pPr eaLnBrk="1" hangingPunct="1">
              <a:buFont typeface="Wingdings" charset="2"/>
              <a:buNone/>
              <a:defRPr/>
            </a:pPr>
            <a:r>
              <a:rPr lang="en-US" dirty="0" smtClean="0">
                <a:effectLst>
                  <a:outerShdw blurRad="38100" dist="38100" dir="2700000" algn="tl">
                    <a:srgbClr val="C0C0C0"/>
                  </a:outerShdw>
                </a:effectLst>
              </a:rPr>
              <a:t>A </a:t>
            </a:r>
            <a:r>
              <a:rPr lang="en-US" i="1" dirty="0" smtClean="0">
                <a:solidFill>
                  <a:srgbClr val="FF3300"/>
                </a:solidFill>
                <a:effectLst>
                  <a:outerShdw blurRad="38100" dist="38100" dir="2700000" algn="tl">
                    <a:srgbClr val="C0C0C0"/>
                  </a:outerShdw>
                </a:effectLst>
              </a:rPr>
              <a:t>shell</a:t>
            </a:r>
            <a:r>
              <a:rPr lang="en-US" dirty="0" smtClean="0">
                <a:effectLst>
                  <a:outerShdw blurRad="38100" dist="38100" dir="2700000" algn="tl">
                    <a:srgbClr val="C0C0C0"/>
                  </a:outerShdw>
                </a:effectLst>
              </a:rPr>
              <a:t> is an application program that runs programs on behalf of the user.</a:t>
            </a:r>
          </a:p>
          <a:p>
            <a:pPr lvl="1" eaLnBrk="1" hangingPunct="1">
              <a:defRPr/>
            </a:pPr>
            <a:r>
              <a:rPr lang="en-US" sz="1800" dirty="0" err="1" smtClean="0">
                <a:latin typeface="Courier New" charset="0"/>
              </a:rPr>
              <a:t>sh</a:t>
            </a:r>
            <a:r>
              <a:rPr lang="en-US" sz="1800" dirty="0" smtClean="0"/>
              <a:t> – Original Unix Bourne Shell</a:t>
            </a:r>
          </a:p>
          <a:p>
            <a:pPr lvl="1" eaLnBrk="1" hangingPunct="1">
              <a:defRPr/>
            </a:pPr>
            <a:r>
              <a:rPr lang="en-US" sz="1800" dirty="0" err="1" smtClean="0">
                <a:latin typeface="Courier New" charset="0"/>
              </a:rPr>
              <a:t>csh</a:t>
            </a:r>
            <a:r>
              <a:rPr lang="en-US" sz="1800" dirty="0" smtClean="0">
                <a:latin typeface="Courier New" charset="0"/>
              </a:rPr>
              <a:t> – </a:t>
            </a:r>
            <a:r>
              <a:rPr lang="en-US" sz="1800" dirty="0" smtClean="0"/>
              <a:t>BSD Unix C Shell, </a:t>
            </a:r>
            <a:r>
              <a:rPr lang="en-US" sz="1800" dirty="0" err="1" smtClean="0">
                <a:latin typeface="Courier New" charset="0"/>
              </a:rPr>
              <a:t>tcsh</a:t>
            </a:r>
            <a:r>
              <a:rPr lang="en-US" sz="1800" dirty="0" smtClean="0">
                <a:latin typeface="Courier New" charset="0"/>
              </a:rPr>
              <a:t> – </a:t>
            </a:r>
            <a:r>
              <a:rPr lang="en-US" sz="1800" dirty="0" smtClean="0"/>
              <a:t>Enhanced C Shell </a:t>
            </a:r>
          </a:p>
          <a:p>
            <a:pPr lvl="1" eaLnBrk="1" hangingPunct="1">
              <a:defRPr/>
            </a:pPr>
            <a:r>
              <a:rPr lang="en-US" sz="1800" dirty="0" smtClean="0">
                <a:latin typeface="Courier New" charset="0"/>
              </a:rPr>
              <a:t>bash –</a:t>
            </a:r>
            <a:r>
              <a:rPr lang="en-US" sz="1800" dirty="0" smtClean="0"/>
              <a:t>Bourne-Again Shell</a:t>
            </a:r>
            <a:r>
              <a:rPr lang="en-US" sz="1800" dirty="0" smtClean="0">
                <a:latin typeface="Courier New" charset="0"/>
              </a:rPr>
              <a:t> </a:t>
            </a:r>
            <a:endParaRPr lang="en-US" sz="1800" dirty="0" smtClean="0"/>
          </a:p>
        </p:txBody>
      </p:sp>
      <p:sp>
        <p:nvSpPr>
          <p:cNvPr id="63492" name="Text Box 4"/>
          <p:cNvSpPr txBox="1">
            <a:spLocks noChangeArrowheads="1"/>
          </p:cNvSpPr>
          <p:nvPr/>
        </p:nvSpPr>
        <p:spPr bwMode="auto">
          <a:xfrm>
            <a:off x="685800" y="3379787"/>
            <a:ext cx="4800600" cy="3402013"/>
          </a:xfrm>
          <a:prstGeom prst="rect">
            <a:avLst/>
          </a:prstGeom>
          <a:solidFill>
            <a:srgbClr val="FFFF99"/>
          </a:solidFill>
          <a:ln w="19050">
            <a:noFill/>
            <a:miter lim="800000"/>
            <a:headEnd/>
            <a:tailEnd type="none" w="sm" len="sm"/>
          </a:ln>
        </p:spPr>
        <p:txBody>
          <a:bodyPr lIns="45720" rIns="45720">
            <a:spAutoFit/>
          </a:bodyPr>
          <a:lstStyle/>
          <a:p>
            <a:pPr algn="l"/>
            <a:r>
              <a:rPr lang="en-US" sz="1600" dirty="0" err="1">
                <a:latin typeface="Courier New" charset="0"/>
              </a:rPr>
              <a:t>int</a:t>
            </a:r>
            <a:r>
              <a:rPr lang="en-US" sz="1600" dirty="0">
                <a:latin typeface="Courier New" charset="0"/>
              </a:rPr>
              <a:t> main() </a:t>
            </a:r>
          </a:p>
          <a:p>
            <a:pPr algn="l"/>
            <a:r>
              <a:rPr lang="en-US" sz="1600" dirty="0">
                <a:latin typeface="Courier New" charset="0"/>
              </a:rPr>
              <a:t>{</a:t>
            </a:r>
          </a:p>
          <a:p>
            <a:pPr algn="l"/>
            <a:r>
              <a:rPr lang="en-US" sz="1600" dirty="0">
                <a:latin typeface="Courier New" charset="0"/>
              </a:rPr>
              <a:t>    char </a:t>
            </a:r>
            <a:r>
              <a:rPr lang="en-US" sz="1600" dirty="0" err="1">
                <a:latin typeface="Courier New" charset="0"/>
              </a:rPr>
              <a:t>cmdline</a:t>
            </a:r>
            <a:r>
              <a:rPr lang="en-US" sz="1600" dirty="0">
                <a:latin typeface="Courier New" charset="0"/>
              </a:rPr>
              <a:t>[MAXLINE]; </a:t>
            </a:r>
          </a:p>
          <a:p>
            <a:pPr algn="l"/>
            <a:endParaRPr lang="en-US" sz="1600" dirty="0">
              <a:latin typeface="Courier New" charset="0"/>
            </a:endParaRPr>
          </a:p>
          <a:p>
            <a:pPr algn="l"/>
            <a:r>
              <a:rPr lang="en-US" sz="1600" dirty="0">
                <a:latin typeface="Courier New" charset="0"/>
              </a:rPr>
              <a:t>    while (1) {</a:t>
            </a:r>
          </a:p>
          <a:p>
            <a:pPr algn="l"/>
            <a:r>
              <a:rPr lang="en-US" sz="1600" dirty="0">
                <a:latin typeface="Courier New" charset="0"/>
              </a:rPr>
              <a:t>	/* read */</a:t>
            </a:r>
          </a:p>
          <a:p>
            <a:pPr algn="l"/>
            <a:r>
              <a:rPr lang="en-US" sz="1600" dirty="0">
                <a:latin typeface="Courier New" charset="0"/>
              </a:rPr>
              <a:t>	</a:t>
            </a:r>
            <a:r>
              <a:rPr lang="en-US" sz="1600" dirty="0" err="1">
                <a:latin typeface="Courier New" charset="0"/>
              </a:rPr>
              <a:t>printf</a:t>
            </a:r>
            <a:r>
              <a:rPr lang="en-US" sz="1600" dirty="0">
                <a:latin typeface="Courier New" charset="0"/>
              </a:rPr>
              <a:t>("&gt; ");                   </a:t>
            </a:r>
          </a:p>
          <a:p>
            <a:pPr algn="l"/>
            <a:r>
              <a:rPr lang="en-US" sz="1600" dirty="0">
                <a:latin typeface="Courier New" charset="0"/>
              </a:rPr>
              <a:t>	</a:t>
            </a:r>
            <a:r>
              <a:rPr lang="en-US" sz="1600" dirty="0" err="1">
                <a:latin typeface="Courier New" charset="0"/>
              </a:rPr>
              <a:t>Fgets</a:t>
            </a:r>
            <a:r>
              <a:rPr lang="en-US" sz="1600" dirty="0">
                <a:latin typeface="Courier New" charset="0"/>
              </a:rPr>
              <a:t>(</a:t>
            </a:r>
            <a:r>
              <a:rPr lang="en-US" sz="1600" dirty="0" err="1">
                <a:latin typeface="Courier New" charset="0"/>
              </a:rPr>
              <a:t>cmdline</a:t>
            </a:r>
            <a:r>
              <a:rPr lang="en-US" sz="1600" dirty="0">
                <a:latin typeface="Courier New" charset="0"/>
              </a:rPr>
              <a:t>, MAXLINE, </a:t>
            </a:r>
            <a:r>
              <a:rPr lang="en-US" sz="1600" dirty="0" err="1">
                <a:latin typeface="Courier New" charset="0"/>
              </a:rPr>
              <a:t>stdin</a:t>
            </a:r>
            <a:r>
              <a:rPr lang="en-US" sz="1600" dirty="0">
                <a:latin typeface="Courier New" charset="0"/>
              </a:rPr>
              <a:t>); </a:t>
            </a:r>
          </a:p>
          <a:p>
            <a:pPr algn="l"/>
            <a:r>
              <a:rPr lang="en-US" sz="1600" dirty="0">
                <a:latin typeface="Courier New" charset="0"/>
              </a:rPr>
              <a:t>	if (</a:t>
            </a:r>
            <a:r>
              <a:rPr lang="en-US" sz="1600" dirty="0" err="1">
                <a:latin typeface="Courier New" charset="0"/>
              </a:rPr>
              <a:t>feof</a:t>
            </a:r>
            <a:r>
              <a:rPr lang="en-US" sz="1600" dirty="0">
                <a:latin typeface="Courier New" charset="0"/>
              </a:rPr>
              <a:t>(</a:t>
            </a:r>
            <a:r>
              <a:rPr lang="en-US" sz="1600" dirty="0" err="1">
                <a:latin typeface="Courier New" charset="0"/>
              </a:rPr>
              <a:t>stdin</a:t>
            </a:r>
            <a:r>
              <a:rPr lang="en-US" sz="1600" dirty="0">
                <a:latin typeface="Courier New" charset="0"/>
              </a:rPr>
              <a:t>))</a:t>
            </a:r>
          </a:p>
          <a:p>
            <a:pPr algn="l"/>
            <a:r>
              <a:rPr lang="en-US" sz="1600" dirty="0">
                <a:latin typeface="Courier New" charset="0"/>
              </a:rPr>
              <a:t>	    exit(0);</a:t>
            </a:r>
          </a:p>
          <a:p>
            <a:pPr algn="l"/>
            <a:endParaRPr lang="en-US" sz="1600" dirty="0">
              <a:latin typeface="Courier New" charset="0"/>
            </a:endParaRPr>
          </a:p>
          <a:p>
            <a:pPr algn="l"/>
            <a:r>
              <a:rPr lang="en-US" sz="1600" dirty="0">
                <a:latin typeface="Courier New" charset="0"/>
              </a:rPr>
              <a:t>	/* evaluate */</a:t>
            </a:r>
          </a:p>
          <a:p>
            <a:pPr algn="l"/>
            <a:r>
              <a:rPr lang="en-US" sz="1600" dirty="0">
                <a:latin typeface="Courier New" charset="0"/>
              </a:rPr>
              <a:t>	</a:t>
            </a:r>
            <a:r>
              <a:rPr lang="en-US" sz="1600" dirty="0" err="1">
                <a:latin typeface="Courier New" charset="0"/>
              </a:rPr>
              <a:t>eval</a:t>
            </a:r>
            <a:r>
              <a:rPr lang="en-US" sz="1600" dirty="0">
                <a:latin typeface="Courier New" charset="0"/>
              </a:rPr>
              <a:t>(</a:t>
            </a:r>
            <a:r>
              <a:rPr lang="en-US" sz="1600" dirty="0" err="1">
                <a:latin typeface="Courier New" charset="0"/>
              </a:rPr>
              <a:t>cmdline</a:t>
            </a:r>
            <a:r>
              <a:rPr lang="en-US" sz="1600" dirty="0">
                <a:latin typeface="Courier New" charset="0"/>
              </a:rPr>
              <a:t>);</a:t>
            </a:r>
          </a:p>
          <a:p>
            <a:pPr algn="l"/>
            <a:r>
              <a:rPr lang="en-US" sz="1600" dirty="0">
                <a:latin typeface="Courier New" charset="0"/>
              </a:rPr>
              <a:t>    } </a:t>
            </a:r>
          </a:p>
          <a:p>
            <a:pPr algn="l"/>
            <a:r>
              <a:rPr lang="en-US" sz="1600" dirty="0">
                <a:latin typeface="Courier New" charset="0"/>
              </a:rPr>
              <a:t>}</a:t>
            </a:r>
          </a:p>
        </p:txBody>
      </p:sp>
      <p:sp>
        <p:nvSpPr>
          <p:cNvPr id="1026053" name="Rectangle 5"/>
          <p:cNvSpPr>
            <a:spLocks noChangeArrowheads="1"/>
          </p:cNvSpPr>
          <p:nvPr/>
        </p:nvSpPr>
        <p:spPr bwMode="auto">
          <a:xfrm>
            <a:off x="5486400" y="4419600"/>
            <a:ext cx="3657600" cy="1143000"/>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chemeClr val="hlink"/>
              </a:buClr>
              <a:buFont typeface="Wingdings" charset="2"/>
              <a:buNone/>
              <a:defRPr/>
            </a:pPr>
            <a:r>
              <a:rPr lang="en-US" sz="2000">
                <a:solidFill>
                  <a:schemeClr val="tx2"/>
                </a:solidFill>
                <a:effectLst>
                  <a:outerShdw blurRad="38100" dist="38100" dir="2700000" algn="tl">
                    <a:srgbClr val="C0C0C0"/>
                  </a:outerShdw>
                </a:effectLst>
              </a:rPr>
              <a:t>Execution is a sequence of read/evaluate steps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normAutofit/>
          </a:bodyPr>
          <a:lstStyle/>
          <a:p>
            <a:pPr eaLnBrk="1" hangingPunct="1">
              <a:defRPr/>
            </a:pPr>
            <a:r>
              <a:rPr lang="en-US" smtClean="0"/>
              <a:t>Logical Control Flows</a:t>
            </a:r>
          </a:p>
        </p:txBody>
      </p:sp>
      <p:sp>
        <p:nvSpPr>
          <p:cNvPr id="16387" name="Line 3"/>
          <p:cNvSpPr>
            <a:spLocks noChangeShapeType="1"/>
          </p:cNvSpPr>
          <p:nvPr/>
        </p:nvSpPr>
        <p:spPr bwMode="auto">
          <a:xfrm>
            <a:off x="2133600" y="2743200"/>
            <a:ext cx="0" cy="1828800"/>
          </a:xfrm>
          <a:prstGeom prst="line">
            <a:avLst/>
          </a:prstGeom>
          <a:noFill/>
          <a:ln w="25400">
            <a:solidFill>
              <a:schemeClr val="tx1"/>
            </a:solidFill>
            <a:round/>
            <a:headEnd/>
            <a:tailEnd type="triangle" w="med" len="med"/>
          </a:ln>
        </p:spPr>
        <p:txBody>
          <a:bodyPr wrap="none" anchor="ctr"/>
          <a:lstStyle/>
          <a:p>
            <a:endParaRPr lang="en-US"/>
          </a:p>
        </p:txBody>
      </p:sp>
      <p:sp>
        <p:nvSpPr>
          <p:cNvPr id="16388" name="Text Box 4"/>
          <p:cNvSpPr txBox="1">
            <a:spLocks noChangeArrowheads="1"/>
          </p:cNvSpPr>
          <p:nvPr/>
        </p:nvSpPr>
        <p:spPr bwMode="auto">
          <a:xfrm>
            <a:off x="1508125" y="3276600"/>
            <a:ext cx="658813" cy="336550"/>
          </a:xfrm>
          <a:prstGeom prst="rect">
            <a:avLst/>
          </a:prstGeom>
          <a:noFill/>
          <a:ln w="25400">
            <a:noFill/>
            <a:miter lim="800000"/>
            <a:headEnd/>
            <a:tailEnd/>
          </a:ln>
        </p:spPr>
        <p:txBody>
          <a:bodyPr wrap="none">
            <a:spAutoFit/>
          </a:bodyPr>
          <a:lstStyle/>
          <a:p>
            <a:pPr algn="l">
              <a:lnSpc>
                <a:spcPct val="100000"/>
              </a:lnSpc>
            </a:pPr>
            <a:r>
              <a:rPr lang="en-US" sz="1600"/>
              <a:t>Time</a:t>
            </a:r>
          </a:p>
        </p:txBody>
      </p:sp>
      <p:sp>
        <p:nvSpPr>
          <p:cNvPr id="16389" name="Line 5"/>
          <p:cNvSpPr>
            <a:spLocks noChangeShapeType="1"/>
          </p:cNvSpPr>
          <p:nvPr/>
        </p:nvSpPr>
        <p:spPr bwMode="auto">
          <a:xfrm>
            <a:off x="3352800" y="2971800"/>
            <a:ext cx="0" cy="304800"/>
          </a:xfrm>
          <a:prstGeom prst="line">
            <a:avLst/>
          </a:prstGeom>
          <a:noFill/>
          <a:ln w="25400">
            <a:solidFill>
              <a:schemeClr val="tx1"/>
            </a:solidFill>
            <a:round/>
            <a:headEnd/>
            <a:tailEnd/>
          </a:ln>
        </p:spPr>
        <p:txBody>
          <a:bodyPr wrap="none" anchor="ctr"/>
          <a:lstStyle/>
          <a:p>
            <a:endParaRPr lang="en-US"/>
          </a:p>
        </p:txBody>
      </p:sp>
      <p:sp>
        <p:nvSpPr>
          <p:cNvPr id="16390" name="Text Box 6"/>
          <p:cNvSpPr txBox="1">
            <a:spLocks noChangeArrowheads="1"/>
          </p:cNvSpPr>
          <p:nvPr/>
        </p:nvSpPr>
        <p:spPr bwMode="auto">
          <a:xfrm>
            <a:off x="2786063" y="25908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A</a:t>
            </a:r>
          </a:p>
        </p:txBody>
      </p:sp>
      <p:sp>
        <p:nvSpPr>
          <p:cNvPr id="16391" name="Text Box 7"/>
          <p:cNvSpPr txBox="1">
            <a:spLocks noChangeArrowheads="1"/>
          </p:cNvSpPr>
          <p:nvPr/>
        </p:nvSpPr>
        <p:spPr bwMode="auto">
          <a:xfrm>
            <a:off x="4310063" y="25908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B</a:t>
            </a:r>
          </a:p>
        </p:txBody>
      </p:sp>
      <p:sp>
        <p:nvSpPr>
          <p:cNvPr id="16392" name="Text Box 8"/>
          <p:cNvSpPr txBox="1">
            <a:spLocks noChangeArrowheads="1"/>
          </p:cNvSpPr>
          <p:nvPr/>
        </p:nvSpPr>
        <p:spPr bwMode="auto">
          <a:xfrm>
            <a:off x="5834063" y="25908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C</a:t>
            </a:r>
          </a:p>
        </p:txBody>
      </p:sp>
      <p:sp>
        <p:nvSpPr>
          <p:cNvPr id="16393" name="Line 9"/>
          <p:cNvSpPr>
            <a:spLocks noChangeShapeType="1"/>
          </p:cNvSpPr>
          <p:nvPr/>
        </p:nvSpPr>
        <p:spPr bwMode="auto">
          <a:xfrm>
            <a:off x="4876800" y="3276600"/>
            <a:ext cx="0" cy="304800"/>
          </a:xfrm>
          <a:prstGeom prst="line">
            <a:avLst/>
          </a:prstGeom>
          <a:noFill/>
          <a:ln w="25400">
            <a:solidFill>
              <a:schemeClr val="tx1"/>
            </a:solidFill>
            <a:round/>
            <a:headEnd/>
            <a:tailEnd/>
          </a:ln>
        </p:spPr>
        <p:txBody>
          <a:bodyPr wrap="none" anchor="ctr"/>
          <a:lstStyle/>
          <a:p>
            <a:endParaRPr lang="en-US"/>
          </a:p>
        </p:txBody>
      </p:sp>
      <p:sp>
        <p:nvSpPr>
          <p:cNvPr id="16394" name="Line 10"/>
          <p:cNvSpPr>
            <a:spLocks noChangeShapeType="1"/>
          </p:cNvSpPr>
          <p:nvPr/>
        </p:nvSpPr>
        <p:spPr bwMode="auto">
          <a:xfrm>
            <a:off x="6400800" y="3581400"/>
            <a:ext cx="0" cy="304800"/>
          </a:xfrm>
          <a:prstGeom prst="line">
            <a:avLst/>
          </a:prstGeom>
          <a:noFill/>
          <a:ln w="25400">
            <a:solidFill>
              <a:schemeClr val="tx1"/>
            </a:solidFill>
            <a:round/>
            <a:headEnd/>
            <a:tailEnd/>
          </a:ln>
        </p:spPr>
        <p:txBody>
          <a:bodyPr wrap="none" anchor="ctr"/>
          <a:lstStyle/>
          <a:p>
            <a:endParaRPr lang="en-US"/>
          </a:p>
        </p:txBody>
      </p:sp>
      <p:sp>
        <p:nvSpPr>
          <p:cNvPr id="16395" name="Line 11"/>
          <p:cNvSpPr>
            <a:spLocks noChangeShapeType="1"/>
          </p:cNvSpPr>
          <p:nvPr/>
        </p:nvSpPr>
        <p:spPr bwMode="auto">
          <a:xfrm>
            <a:off x="3352800" y="3886200"/>
            <a:ext cx="0" cy="304800"/>
          </a:xfrm>
          <a:prstGeom prst="line">
            <a:avLst/>
          </a:prstGeom>
          <a:noFill/>
          <a:ln w="25400">
            <a:solidFill>
              <a:schemeClr val="tx1"/>
            </a:solidFill>
            <a:round/>
            <a:headEnd/>
            <a:tailEnd/>
          </a:ln>
        </p:spPr>
        <p:txBody>
          <a:bodyPr wrap="none" anchor="ctr"/>
          <a:lstStyle/>
          <a:p>
            <a:endParaRPr lang="en-US"/>
          </a:p>
        </p:txBody>
      </p:sp>
      <p:sp>
        <p:nvSpPr>
          <p:cNvPr id="16396" name="Line 12"/>
          <p:cNvSpPr>
            <a:spLocks noChangeShapeType="1"/>
          </p:cNvSpPr>
          <p:nvPr/>
        </p:nvSpPr>
        <p:spPr bwMode="auto">
          <a:xfrm>
            <a:off x="6400800" y="4191000"/>
            <a:ext cx="0" cy="304800"/>
          </a:xfrm>
          <a:prstGeom prst="line">
            <a:avLst/>
          </a:prstGeom>
          <a:noFill/>
          <a:ln w="25400">
            <a:solidFill>
              <a:schemeClr val="tx1"/>
            </a:solidFill>
            <a:round/>
            <a:headEnd/>
            <a:tailEnd/>
          </a:ln>
        </p:spPr>
        <p:txBody>
          <a:bodyPr wrap="none" anchor="ctr"/>
          <a:lstStyle/>
          <a:p>
            <a:endParaRPr lang="en-US"/>
          </a:p>
        </p:txBody>
      </p:sp>
      <p:sp>
        <p:nvSpPr>
          <p:cNvPr id="16397" name="Line 13"/>
          <p:cNvSpPr>
            <a:spLocks noChangeShapeType="1"/>
          </p:cNvSpPr>
          <p:nvPr/>
        </p:nvSpPr>
        <p:spPr bwMode="auto">
          <a:xfrm>
            <a:off x="2895600" y="32766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6398" name="Line 14"/>
          <p:cNvSpPr>
            <a:spLocks noChangeShapeType="1"/>
          </p:cNvSpPr>
          <p:nvPr/>
        </p:nvSpPr>
        <p:spPr bwMode="auto">
          <a:xfrm>
            <a:off x="2895600" y="35814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6399" name="Line 15"/>
          <p:cNvSpPr>
            <a:spLocks noChangeShapeType="1"/>
          </p:cNvSpPr>
          <p:nvPr/>
        </p:nvSpPr>
        <p:spPr bwMode="auto">
          <a:xfrm>
            <a:off x="2895600" y="38862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6400" name="Line 16"/>
          <p:cNvSpPr>
            <a:spLocks noChangeShapeType="1"/>
          </p:cNvSpPr>
          <p:nvPr/>
        </p:nvSpPr>
        <p:spPr bwMode="auto">
          <a:xfrm>
            <a:off x="2895600" y="41910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6401" name="Line 17"/>
          <p:cNvSpPr>
            <a:spLocks noChangeShapeType="1"/>
          </p:cNvSpPr>
          <p:nvPr/>
        </p:nvSpPr>
        <p:spPr bwMode="auto">
          <a:xfrm>
            <a:off x="2895600" y="44958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6402" name="Text Box 18"/>
          <p:cNvSpPr txBox="1">
            <a:spLocks noChangeArrowheads="1"/>
          </p:cNvSpPr>
          <p:nvPr/>
        </p:nvSpPr>
        <p:spPr bwMode="auto">
          <a:xfrm>
            <a:off x="838200" y="1524000"/>
            <a:ext cx="6772275" cy="457200"/>
          </a:xfrm>
          <a:prstGeom prst="rect">
            <a:avLst/>
          </a:prstGeom>
          <a:noFill/>
          <a:ln w="25400">
            <a:noFill/>
            <a:miter lim="800000"/>
            <a:headEnd/>
            <a:tailEnd/>
          </a:ln>
        </p:spPr>
        <p:txBody>
          <a:bodyPr wrap="none">
            <a:spAutoFit/>
          </a:bodyPr>
          <a:lstStyle/>
          <a:p>
            <a:pPr algn="l">
              <a:lnSpc>
                <a:spcPct val="100000"/>
              </a:lnSpc>
            </a:pPr>
            <a:r>
              <a:rPr lang="en-US" sz="2400"/>
              <a:t>Each process has its own logical control flow</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a:xfrm>
            <a:off x="304800" y="228600"/>
            <a:ext cx="6757988" cy="781050"/>
          </a:xfrm>
        </p:spPr>
        <p:txBody>
          <a:bodyPr>
            <a:normAutofit fontScale="90000"/>
          </a:bodyPr>
          <a:lstStyle/>
          <a:p>
            <a:pPr eaLnBrk="1" hangingPunct="1">
              <a:defRPr/>
            </a:pPr>
            <a:r>
              <a:rPr lang="en-US" smtClean="0"/>
              <a:t>Simple Shell </a:t>
            </a:r>
            <a:r>
              <a:rPr lang="en-US" smtClean="0">
                <a:latin typeface="Courier New" charset="0"/>
              </a:rPr>
              <a:t>eval</a:t>
            </a:r>
            <a:r>
              <a:rPr lang="en-US" smtClean="0"/>
              <a:t> Function</a:t>
            </a:r>
          </a:p>
        </p:txBody>
      </p:sp>
      <p:sp>
        <p:nvSpPr>
          <p:cNvPr id="64515" name="Text Box 3"/>
          <p:cNvSpPr txBox="1">
            <a:spLocks noChangeArrowheads="1"/>
          </p:cNvSpPr>
          <p:nvPr/>
        </p:nvSpPr>
        <p:spPr bwMode="auto">
          <a:xfrm>
            <a:off x="381000" y="1143000"/>
            <a:ext cx="8340725" cy="5387975"/>
          </a:xfrm>
          <a:prstGeom prst="rect">
            <a:avLst/>
          </a:prstGeom>
          <a:solidFill>
            <a:srgbClr val="FFFF99"/>
          </a:solidFill>
          <a:ln w="19050">
            <a:noFill/>
            <a:miter lim="800000"/>
            <a:headEnd/>
            <a:tailEnd type="none" w="sm" len="sm"/>
          </a:ln>
        </p:spPr>
        <p:txBody>
          <a:bodyPr lIns="45720" rIns="45720">
            <a:spAutoFit/>
          </a:bodyPr>
          <a:lstStyle/>
          <a:p>
            <a:pPr algn="l"/>
            <a:r>
              <a:rPr lang="en-US" sz="1600">
                <a:latin typeface="Courier New" charset="0"/>
              </a:rPr>
              <a:t>void eval(char *cmdline) </a:t>
            </a:r>
          </a:p>
          <a:p>
            <a:pPr algn="l"/>
            <a:r>
              <a:rPr lang="en-US" sz="1600">
                <a:latin typeface="Courier New" charset="0"/>
              </a:rPr>
              <a:t>{</a:t>
            </a:r>
          </a:p>
          <a:p>
            <a:pPr algn="l"/>
            <a:r>
              <a:rPr lang="en-US" sz="1600">
                <a:latin typeface="Courier New" charset="0"/>
              </a:rPr>
              <a:t>    char *argv[MAXARGS]; /* argv for execve() */</a:t>
            </a:r>
          </a:p>
          <a:p>
            <a:pPr algn="l"/>
            <a:r>
              <a:rPr lang="en-US" sz="1600">
                <a:latin typeface="Courier New" charset="0"/>
              </a:rPr>
              <a:t>    int bg;              /* should the job run in bg or fg? */</a:t>
            </a:r>
          </a:p>
          <a:p>
            <a:pPr algn="l"/>
            <a:r>
              <a:rPr lang="en-US" sz="1600">
                <a:latin typeface="Courier New" charset="0"/>
              </a:rPr>
              <a:t>    pid_t pid;           /* process id */</a:t>
            </a:r>
          </a:p>
          <a:p>
            <a:pPr algn="l"/>
            <a:endParaRPr lang="en-US" sz="1600">
              <a:latin typeface="Courier New" charset="0"/>
            </a:endParaRPr>
          </a:p>
          <a:p>
            <a:pPr algn="l"/>
            <a:r>
              <a:rPr lang="en-US" sz="1600">
                <a:latin typeface="Courier New" charset="0"/>
              </a:rPr>
              <a:t>    bg = parseline(cmdline, argv); </a:t>
            </a:r>
          </a:p>
          <a:p>
            <a:pPr algn="l"/>
            <a:r>
              <a:rPr lang="en-US" sz="1600">
                <a:latin typeface="Courier New" charset="0"/>
              </a:rPr>
              <a:t>    if (!builtin_command(argv)) { </a:t>
            </a:r>
          </a:p>
          <a:p>
            <a:pPr algn="l"/>
            <a:r>
              <a:rPr lang="en-US" sz="1600">
                <a:latin typeface="Courier New" charset="0"/>
              </a:rPr>
              <a:t>	if ((pid = Fork()) == 0) {   /* child runs user job */</a:t>
            </a:r>
          </a:p>
          <a:p>
            <a:pPr algn="l"/>
            <a:r>
              <a:rPr lang="en-US" sz="1600">
                <a:latin typeface="Courier New" charset="0"/>
              </a:rPr>
              <a:t>	    if (execve(argv[0], argv, environ) &lt; 0) {</a:t>
            </a:r>
          </a:p>
          <a:p>
            <a:pPr algn="l"/>
            <a:r>
              <a:rPr lang="en-US" sz="1600">
                <a:latin typeface="Courier New" charset="0"/>
              </a:rPr>
              <a:t>		printf("%s: Command not found.\n", argv[0]);</a:t>
            </a:r>
          </a:p>
          <a:p>
            <a:pPr algn="l"/>
            <a:r>
              <a:rPr lang="en-US" sz="1600">
                <a:latin typeface="Courier New" charset="0"/>
              </a:rPr>
              <a:t>		exit(0);</a:t>
            </a:r>
          </a:p>
          <a:p>
            <a:pPr algn="l"/>
            <a:r>
              <a:rPr lang="en-US" sz="1600">
                <a:latin typeface="Courier New" charset="0"/>
              </a:rPr>
              <a:t>	    }</a:t>
            </a:r>
          </a:p>
          <a:p>
            <a:pPr algn="l"/>
            <a:r>
              <a:rPr lang="en-US" sz="1600">
                <a:latin typeface="Courier New" charset="0"/>
              </a:rPr>
              <a:t>	}</a:t>
            </a:r>
          </a:p>
          <a:p>
            <a:pPr algn="l"/>
            <a:endParaRPr lang="en-US" sz="1600">
              <a:latin typeface="Courier New" charset="0"/>
            </a:endParaRPr>
          </a:p>
          <a:p>
            <a:pPr algn="l"/>
            <a:r>
              <a:rPr lang="en-US" sz="1600">
                <a:latin typeface="Courier New" charset="0"/>
              </a:rPr>
              <a:t>	if (!bg) {   /* parent waits for fg job to terminate */</a:t>
            </a:r>
          </a:p>
          <a:p>
            <a:pPr algn="l"/>
            <a:r>
              <a:rPr lang="en-US" sz="1600">
                <a:latin typeface="Courier New" charset="0"/>
              </a:rPr>
              <a:t>           int status;</a:t>
            </a:r>
          </a:p>
          <a:p>
            <a:pPr algn="l"/>
            <a:r>
              <a:rPr lang="en-US" sz="1600">
                <a:latin typeface="Courier New" charset="0"/>
              </a:rPr>
              <a:t>	    if (waitpid(pid, &amp;status, 0) &lt; 0)</a:t>
            </a:r>
          </a:p>
          <a:p>
            <a:pPr algn="l"/>
            <a:r>
              <a:rPr lang="en-US" sz="1600">
                <a:latin typeface="Courier New" charset="0"/>
              </a:rPr>
              <a:t>		unix_error("waitfg: waitpid error");</a:t>
            </a:r>
          </a:p>
          <a:p>
            <a:pPr algn="l"/>
            <a:r>
              <a:rPr lang="en-US" sz="1600">
                <a:latin typeface="Courier New" charset="0"/>
              </a:rPr>
              <a:t>	}</a:t>
            </a:r>
          </a:p>
          <a:p>
            <a:pPr algn="l"/>
            <a:r>
              <a:rPr lang="en-US" sz="1600">
                <a:latin typeface="Courier New" charset="0"/>
              </a:rPr>
              <a:t>	else         /* otherwise, don’t wait for bg job */</a:t>
            </a:r>
          </a:p>
          <a:p>
            <a:pPr algn="l"/>
            <a:r>
              <a:rPr lang="en-US" sz="1600">
                <a:latin typeface="Courier New" charset="0"/>
              </a:rPr>
              <a:t>	    printf("%d %s", pid, cmdline);</a:t>
            </a:r>
          </a:p>
          <a:p>
            <a:pPr algn="l"/>
            <a:r>
              <a:rPr lang="en-US" sz="1600">
                <a:latin typeface="Courier New" charset="0"/>
              </a:rPr>
              <a:t>    }</a:t>
            </a:r>
          </a:p>
          <a:p>
            <a:pPr algn="l"/>
            <a:r>
              <a:rPr lang="en-US" sz="1600">
                <a:latin typeface="Courier New"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normAutofit fontScale="90000"/>
          </a:bodyPr>
          <a:lstStyle/>
          <a:p>
            <a:pPr eaLnBrk="1" hangingPunct="1">
              <a:defRPr/>
            </a:pPr>
            <a:r>
              <a:rPr lang="en-US" smtClean="0"/>
              <a:t>Problem with Simple Shell Example</a:t>
            </a:r>
          </a:p>
        </p:txBody>
      </p:sp>
      <p:sp>
        <p:nvSpPr>
          <p:cNvPr id="1028099" name="Rectangle 3"/>
          <p:cNvSpPr>
            <a:spLocks noGrp="1" noChangeArrowheads="1"/>
          </p:cNvSpPr>
          <p:nvPr>
            <p:ph idx="1"/>
          </p:nvPr>
        </p:nvSpPr>
        <p:spPr/>
        <p:txBody>
          <a:bodyPr>
            <a:normAutofit fontScale="92500" lnSpcReduction="20000"/>
          </a:bodyPr>
          <a:lstStyle/>
          <a:p>
            <a:pPr eaLnBrk="1" hangingPunct="1">
              <a:buFont typeface="Wingdings" charset="2"/>
              <a:buNone/>
              <a:defRPr/>
            </a:pPr>
            <a:r>
              <a:rPr lang="en-US" smtClean="0">
                <a:effectLst>
                  <a:outerShdw blurRad="38100" dist="38100" dir="2700000" algn="tl">
                    <a:srgbClr val="C0C0C0"/>
                  </a:outerShdw>
                </a:effectLst>
              </a:rPr>
              <a:t>Shell correctly waits for and reaps foreground jobs.</a:t>
            </a:r>
          </a:p>
          <a:p>
            <a:pPr eaLnBrk="1" hangingPunct="1">
              <a:buFont typeface="Wingdings" charset="2"/>
              <a:buNone/>
              <a:defRPr/>
            </a:pPr>
            <a:r>
              <a:rPr lang="en-US" smtClean="0">
                <a:effectLst>
                  <a:outerShdw blurRad="38100" dist="38100" dir="2700000" algn="tl">
                    <a:srgbClr val="C0C0C0"/>
                  </a:outerShdw>
                </a:effectLst>
              </a:rPr>
              <a:t>But what about background jobs?</a:t>
            </a:r>
          </a:p>
          <a:p>
            <a:pPr lvl="1" eaLnBrk="1" hangingPunct="1">
              <a:defRPr/>
            </a:pPr>
            <a:r>
              <a:rPr lang="en-US" smtClean="0"/>
              <a:t>Will become zombies when they terminate.</a:t>
            </a:r>
          </a:p>
          <a:p>
            <a:pPr lvl="1" eaLnBrk="1" hangingPunct="1">
              <a:defRPr/>
            </a:pPr>
            <a:r>
              <a:rPr lang="en-US" smtClean="0"/>
              <a:t>Will never be reaped because shell (typically) will not terminate.</a:t>
            </a:r>
          </a:p>
          <a:p>
            <a:pPr lvl="1" eaLnBrk="1" hangingPunct="1">
              <a:defRPr/>
            </a:pPr>
            <a:r>
              <a:rPr lang="en-US" smtClean="0"/>
              <a:t>Creates a memory leak that will eventually crash the kernel when it runs out of memory.</a:t>
            </a:r>
          </a:p>
          <a:p>
            <a:pPr eaLnBrk="1" hangingPunct="1">
              <a:buFont typeface="Wingdings" charset="2"/>
              <a:buNone/>
              <a:defRPr/>
            </a:pPr>
            <a:r>
              <a:rPr lang="en-US" smtClean="0">
                <a:effectLst>
                  <a:outerShdw blurRad="38100" dist="38100" dir="2700000" algn="tl">
                    <a:srgbClr val="C0C0C0"/>
                  </a:outerShdw>
                </a:effectLst>
              </a:rPr>
              <a:t>Solution: Reaping background jobs requires a mechanism called a </a:t>
            </a:r>
            <a:r>
              <a:rPr lang="en-US" i="1" smtClean="0">
                <a:solidFill>
                  <a:srgbClr val="FF3300"/>
                </a:solidFill>
                <a:effectLst>
                  <a:outerShdw blurRad="38100" dist="38100" dir="2700000" algn="tl">
                    <a:srgbClr val="C0C0C0"/>
                  </a:outerShdw>
                </a:effectLst>
              </a:rPr>
              <a:t>signal</a:t>
            </a:r>
            <a:r>
              <a:rPr lang="en-US" smtClean="0">
                <a:effectLst>
                  <a:outerShdw blurRad="38100" dist="38100" dir="2700000" algn="tl">
                    <a:srgbClr val="C0C0C0"/>
                  </a:outerShdw>
                </a:effectLst>
              </a:rPr>
              <a:t>.</a:t>
            </a:r>
          </a:p>
          <a:p>
            <a:pPr lvl="1" eaLnBrk="1" hangingPunct="1">
              <a:defRPr/>
            </a:pPr>
            <a:endParaRPr lang="en-US" smtClean="0"/>
          </a:p>
          <a:p>
            <a:pPr eaLnBrk="1" hangingPunct="1">
              <a:buFont typeface="Wingdings" charset="2"/>
              <a:buNone/>
              <a:defRPr/>
            </a:pPr>
            <a:r>
              <a:rPr lang="en-US" smtClean="0">
                <a:effectLst>
                  <a:outerShdw blurRad="38100" dist="38100" dir="2700000" algn="tl">
                    <a:srgbClr val="C0C0C0"/>
                  </a:outerShdw>
                </a:effectLst>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p:txBody>
          <a:bodyPr/>
          <a:lstStyle/>
          <a:p>
            <a:r>
              <a:rPr lang="en-US"/>
              <a:t>Signals</a:t>
            </a:r>
          </a:p>
        </p:txBody>
      </p:sp>
      <p:sp>
        <p:nvSpPr>
          <p:cNvPr id="1029123" name="Rectangle 3"/>
          <p:cNvSpPr>
            <a:spLocks noGrp="1" noChangeArrowheads="1"/>
          </p:cNvSpPr>
          <p:nvPr>
            <p:ph idx="1"/>
          </p:nvPr>
        </p:nvSpPr>
        <p:spPr>
          <a:xfrm>
            <a:off x="457200" y="1775191"/>
            <a:ext cx="8229600" cy="2720609"/>
          </a:xfrm>
        </p:spPr>
        <p:txBody>
          <a:bodyPr>
            <a:normAutofit fontScale="85000" lnSpcReduction="20000"/>
          </a:bodyPr>
          <a:lstStyle/>
          <a:p>
            <a:pPr>
              <a:lnSpc>
                <a:spcPct val="85000"/>
              </a:lnSpc>
            </a:pPr>
            <a:r>
              <a:rPr lang="en-US" dirty="0"/>
              <a:t>A </a:t>
            </a:r>
            <a:r>
              <a:rPr lang="en-US" i="1" dirty="0">
                <a:solidFill>
                  <a:srgbClr val="FF3300"/>
                </a:solidFill>
              </a:rPr>
              <a:t>signal</a:t>
            </a:r>
            <a:r>
              <a:rPr lang="en-US" dirty="0"/>
              <a:t> is a small message that notifies a process that an event of some type has occurred in the system.</a:t>
            </a:r>
          </a:p>
          <a:p>
            <a:pPr lvl="1">
              <a:lnSpc>
                <a:spcPct val="90000"/>
              </a:lnSpc>
            </a:pPr>
            <a:r>
              <a:rPr lang="en-US" dirty="0"/>
              <a:t>Kernel abstraction for exceptions and interrupts.</a:t>
            </a:r>
          </a:p>
          <a:p>
            <a:pPr lvl="1">
              <a:lnSpc>
                <a:spcPct val="90000"/>
              </a:lnSpc>
            </a:pPr>
            <a:r>
              <a:rPr lang="en-US" dirty="0"/>
              <a:t>Sent from the kernel (sometimes at the request of another process) to a process.</a:t>
            </a:r>
          </a:p>
          <a:p>
            <a:pPr lvl="1">
              <a:lnSpc>
                <a:spcPct val="90000"/>
              </a:lnSpc>
            </a:pPr>
            <a:r>
              <a:rPr lang="en-US" dirty="0"/>
              <a:t>Different signals are identified by small integer ID’s</a:t>
            </a:r>
          </a:p>
          <a:p>
            <a:pPr lvl="1">
              <a:lnSpc>
                <a:spcPct val="90000"/>
              </a:lnSpc>
            </a:pPr>
            <a:r>
              <a:rPr lang="en-US" dirty="0"/>
              <a:t>The only information in a signal is its ID and the fact that it arrived.</a:t>
            </a:r>
          </a:p>
        </p:txBody>
      </p:sp>
      <p:graphicFrame>
        <p:nvGraphicFramePr>
          <p:cNvPr id="1029124" name="Group 4"/>
          <p:cNvGraphicFramePr>
            <a:graphicFrameLocks noGrp="1"/>
          </p:cNvGraphicFramePr>
          <p:nvPr/>
        </p:nvGraphicFramePr>
        <p:xfrm>
          <a:off x="152400" y="4593336"/>
          <a:ext cx="8872538" cy="2112264"/>
        </p:xfrm>
        <a:graphic>
          <a:graphicData uri="http://schemas.openxmlformats.org/drawingml/2006/table">
            <a:tbl>
              <a:tblPr/>
              <a:tblGrid>
                <a:gridCol w="838200"/>
                <a:gridCol w="1219200"/>
                <a:gridCol w="2246313"/>
                <a:gridCol w="4568825"/>
              </a:tblGrid>
              <a:tr h="317500">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Default 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Corresponding 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SIGINT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Terminate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Interrupt from keyboard (</a:t>
                      </a: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ctl-c</a:t>
                      </a: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SIGKILL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Terminate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Kill program (cannot override or ignore)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SIGSEGV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Terminate &amp; Dump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Segmentation violation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SIGALRM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Terminate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Timer signal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1750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Courier New" charset="0"/>
                        </a:rPr>
                        <a:t>SIGCHLD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smtClean="0">
                          <a:ln>
                            <a:noFill/>
                          </a:ln>
                          <a:solidFill>
                            <a:schemeClr val="tx2"/>
                          </a:solidFill>
                          <a:effectLst>
                            <a:outerShdw blurRad="38100" dist="38100" dir="2700000" algn="tl">
                              <a:srgbClr val="000000"/>
                            </a:outerShdw>
                          </a:effectLst>
                          <a:latin typeface="Helvetica" charset="0"/>
                        </a:rPr>
                        <a:t>Ignore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2"/>
                        <a:buNone/>
                        <a:tabLst/>
                      </a:pPr>
                      <a:r>
                        <a:rPr kumimoji="0" lang="en-US" sz="1800" b="1" i="0" u="none" strike="noStrike" cap="none" normalizeH="0" baseline="0" dirty="0" smtClean="0">
                          <a:ln>
                            <a:noFill/>
                          </a:ln>
                          <a:solidFill>
                            <a:schemeClr val="tx2"/>
                          </a:solidFill>
                          <a:effectLst>
                            <a:outerShdw blurRad="38100" dist="38100" dir="2700000" algn="tl">
                              <a:srgbClr val="000000"/>
                            </a:outerShdw>
                          </a:effectLst>
                          <a:latin typeface="Helvetica" charset="0"/>
                        </a:rPr>
                        <a:t>Child stopped or terminated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en-US"/>
              <a:t>Signal Concepts 	</a:t>
            </a:r>
          </a:p>
        </p:txBody>
      </p:sp>
      <p:sp>
        <p:nvSpPr>
          <p:cNvPr id="1030147" name="Rectangle 3"/>
          <p:cNvSpPr>
            <a:spLocks noGrp="1" noChangeArrowheads="1"/>
          </p:cNvSpPr>
          <p:nvPr>
            <p:ph idx="1"/>
          </p:nvPr>
        </p:nvSpPr>
        <p:spPr/>
        <p:txBody>
          <a:bodyPr>
            <a:normAutofit fontScale="92500"/>
          </a:bodyPr>
          <a:lstStyle/>
          <a:p>
            <a:r>
              <a:rPr lang="en-US"/>
              <a:t>Sending a signal</a:t>
            </a:r>
          </a:p>
          <a:p>
            <a:pPr lvl="1"/>
            <a:r>
              <a:rPr lang="en-US"/>
              <a:t>Kernel </a:t>
            </a:r>
            <a:r>
              <a:rPr lang="en-US" i="1">
                <a:solidFill>
                  <a:srgbClr val="FF3300"/>
                </a:solidFill>
              </a:rPr>
              <a:t>sends</a:t>
            </a:r>
            <a:r>
              <a:rPr lang="en-US"/>
              <a:t> (delivers) a signal to a </a:t>
            </a:r>
            <a:r>
              <a:rPr lang="en-US" i="1">
                <a:solidFill>
                  <a:srgbClr val="FF3300"/>
                </a:solidFill>
              </a:rPr>
              <a:t>destination process</a:t>
            </a:r>
            <a:r>
              <a:rPr lang="en-US"/>
              <a:t> by updating some state in the context of the destination process.</a:t>
            </a:r>
          </a:p>
          <a:p>
            <a:pPr lvl="1"/>
            <a:r>
              <a:rPr lang="en-US"/>
              <a:t>Kernel sends a signal for one of the following reasons:</a:t>
            </a:r>
          </a:p>
          <a:p>
            <a:pPr lvl="2"/>
            <a:r>
              <a:rPr lang="en-US"/>
              <a:t>Kernel has detected a system event such as divide-by-zero (SIGFPE) or the termination of a child process (SIGCHLD)</a:t>
            </a:r>
          </a:p>
          <a:p>
            <a:pPr lvl="2"/>
            <a:r>
              <a:rPr lang="en-US"/>
              <a:t>Another process has invoked the </a:t>
            </a:r>
            <a:r>
              <a:rPr lang="en-US">
                <a:latin typeface="Courier New" charset="0"/>
              </a:rPr>
              <a:t>kill</a:t>
            </a:r>
            <a:r>
              <a:rPr lang="en-US"/>
              <a:t> system call to explicitly request the kernel to send a signal to the destination process.</a:t>
            </a:r>
          </a:p>
          <a:p>
            <a:pPr lvl="3"/>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p:txBody>
          <a:bodyPr/>
          <a:lstStyle/>
          <a:p>
            <a:r>
              <a:rPr lang="en-US"/>
              <a:t>Signal Concepts (cont)</a:t>
            </a:r>
          </a:p>
        </p:txBody>
      </p:sp>
      <p:sp>
        <p:nvSpPr>
          <p:cNvPr id="1031171" name="Rectangle 3"/>
          <p:cNvSpPr>
            <a:spLocks noGrp="1" noChangeArrowheads="1"/>
          </p:cNvSpPr>
          <p:nvPr>
            <p:ph idx="1"/>
          </p:nvPr>
        </p:nvSpPr>
        <p:spPr/>
        <p:txBody>
          <a:bodyPr>
            <a:normAutofit lnSpcReduction="10000"/>
          </a:bodyPr>
          <a:lstStyle/>
          <a:p>
            <a:r>
              <a:rPr lang="en-US"/>
              <a:t>Receiving a signal</a:t>
            </a:r>
          </a:p>
          <a:p>
            <a:pPr lvl="1"/>
            <a:r>
              <a:rPr lang="en-US"/>
              <a:t>A destination process </a:t>
            </a:r>
            <a:r>
              <a:rPr lang="en-US" i="1">
                <a:solidFill>
                  <a:srgbClr val="FF3300"/>
                </a:solidFill>
              </a:rPr>
              <a:t>receives</a:t>
            </a:r>
            <a:r>
              <a:rPr lang="en-US"/>
              <a:t> a signal when it is forced by the kernel to react in some way to the delivery of the signal.</a:t>
            </a:r>
          </a:p>
          <a:p>
            <a:pPr lvl="1"/>
            <a:r>
              <a:rPr lang="en-US"/>
              <a:t>Three possible ways to react:</a:t>
            </a:r>
          </a:p>
          <a:p>
            <a:pPr lvl="2"/>
            <a:r>
              <a:rPr lang="en-US"/>
              <a:t>Ignore the signal (do nothing)</a:t>
            </a:r>
          </a:p>
          <a:p>
            <a:pPr lvl="2"/>
            <a:r>
              <a:rPr lang="en-US"/>
              <a:t>Terminate the process (possibly dumping core).</a:t>
            </a:r>
          </a:p>
          <a:p>
            <a:pPr lvl="2"/>
            <a:r>
              <a:rPr lang="en-US" i="1">
                <a:solidFill>
                  <a:srgbClr val="FF3300"/>
                </a:solidFill>
              </a:rPr>
              <a:t>Catch </a:t>
            </a:r>
            <a:r>
              <a:rPr lang="en-US"/>
              <a:t>the signal by executing a user-level function called a </a:t>
            </a:r>
            <a:r>
              <a:rPr lang="en-US">
                <a:solidFill>
                  <a:srgbClr val="FF3300"/>
                </a:solidFill>
              </a:rPr>
              <a:t>signal handler</a:t>
            </a:r>
            <a:r>
              <a:rPr lang="en-US"/>
              <a:t>.</a:t>
            </a:r>
          </a:p>
          <a:p>
            <a:pPr lvl="3"/>
            <a:r>
              <a:rPr lang="en-US"/>
              <a:t>Akin to a hardware exception handler being called in response to an asynchronous interrupt.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t>Signal Concepts (cont)</a:t>
            </a:r>
          </a:p>
        </p:txBody>
      </p:sp>
      <p:sp>
        <p:nvSpPr>
          <p:cNvPr id="1032195" name="Rectangle 3"/>
          <p:cNvSpPr>
            <a:spLocks noGrp="1" noChangeArrowheads="1"/>
          </p:cNvSpPr>
          <p:nvPr>
            <p:ph idx="1"/>
          </p:nvPr>
        </p:nvSpPr>
        <p:spPr/>
        <p:txBody>
          <a:bodyPr>
            <a:normAutofit fontScale="92500" lnSpcReduction="10000"/>
          </a:bodyPr>
          <a:lstStyle/>
          <a:p>
            <a:r>
              <a:rPr lang="en-US"/>
              <a:t>A signal is </a:t>
            </a:r>
            <a:r>
              <a:rPr lang="en-US" i="1">
                <a:solidFill>
                  <a:srgbClr val="FF3300"/>
                </a:solidFill>
              </a:rPr>
              <a:t>pending</a:t>
            </a:r>
            <a:r>
              <a:rPr lang="en-US"/>
              <a:t> if it has been sent but not yet received.</a:t>
            </a:r>
          </a:p>
          <a:p>
            <a:pPr lvl="1"/>
            <a:r>
              <a:rPr lang="en-US"/>
              <a:t>There can be at most one pending signal of any particular type.</a:t>
            </a:r>
          </a:p>
          <a:p>
            <a:pPr lvl="1"/>
            <a:r>
              <a:rPr lang="en-US"/>
              <a:t>Important: Signals are not queued</a:t>
            </a:r>
          </a:p>
          <a:p>
            <a:pPr lvl="2"/>
            <a:r>
              <a:rPr lang="en-US"/>
              <a:t>If a process has a pending signal of type k, then subsequent signals of type k that are sent to that process are discarded.</a:t>
            </a:r>
          </a:p>
          <a:p>
            <a:r>
              <a:rPr lang="en-US"/>
              <a:t>A process can </a:t>
            </a:r>
            <a:r>
              <a:rPr lang="en-US" i="1">
                <a:solidFill>
                  <a:srgbClr val="FF3300"/>
                </a:solidFill>
              </a:rPr>
              <a:t>block</a:t>
            </a:r>
            <a:r>
              <a:rPr lang="en-US"/>
              <a:t> the receipt of certain signals.</a:t>
            </a:r>
          </a:p>
          <a:p>
            <a:pPr lvl="1"/>
            <a:r>
              <a:rPr lang="en-US"/>
              <a:t>Blocked signals can be delivered, but will not be received until the signal is unblocked.</a:t>
            </a:r>
          </a:p>
          <a:p>
            <a:r>
              <a:rPr lang="en-US"/>
              <a:t>A pending signal is received at most once.</a:t>
            </a:r>
          </a:p>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a:t>Signal Concepts (cont)	</a:t>
            </a:r>
          </a:p>
        </p:txBody>
      </p:sp>
      <p:sp>
        <p:nvSpPr>
          <p:cNvPr id="1033219" name="Rectangle 3"/>
          <p:cNvSpPr>
            <a:spLocks noGrp="1" noChangeArrowheads="1"/>
          </p:cNvSpPr>
          <p:nvPr>
            <p:ph idx="1"/>
          </p:nvPr>
        </p:nvSpPr>
        <p:spPr/>
        <p:txBody>
          <a:bodyPr/>
          <a:lstStyle/>
          <a:p>
            <a:r>
              <a:rPr lang="en-US" dirty="0"/>
              <a:t>Kernel maintains </a:t>
            </a:r>
            <a:r>
              <a:rPr lang="en-US" dirty="0">
                <a:latin typeface="Courier New" charset="0"/>
              </a:rPr>
              <a:t>pending</a:t>
            </a:r>
            <a:r>
              <a:rPr lang="en-US" dirty="0"/>
              <a:t> and </a:t>
            </a:r>
            <a:r>
              <a:rPr lang="en-US" dirty="0">
                <a:latin typeface="Courier New" charset="0"/>
              </a:rPr>
              <a:t>blocked</a:t>
            </a:r>
            <a:r>
              <a:rPr lang="en-US" dirty="0"/>
              <a:t> bit vectors in the context of each process.</a:t>
            </a:r>
          </a:p>
          <a:p>
            <a:pPr lvl="1"/>
            <a:r>
              <a:rPr lang="en-US" dirty="0">
                <a:latin typeface="Courier New" charset="0"/>
              </a:rPr>
              <a:t>pending</a:t>
            </a:r>
            <a:r>
              <a:rPr lang="en-US" dirty="0"/>
              <a:t> – represents the set of pending signals</a:t>
            </a:r>
          </a:p>
          <a:p>
            <a:pPr lvl="2"/>
            <a:r>
              <a:rPr lang="en-US" dirty="0"/>
              <a:t>Kernel sets bit </a:t>
            </a:r>
            <a:r>
              <a:rPr lang="en-US" i="1" dirty="0"/>
              <a:t>k</a:t>
            </a:r>
            <a:r>
              <a:rPr lang="en-US" dirty="0"/>
              <a:t> in </a:t>
            </a:r>
            <a:r>
              <a:rPr lang="en-US" dirty="0">
                <a:latin typeface="Courier New" charset="0"/>
              </a:rPr>
              <a:t>pending</a:t>
            </a:r>
            <a:r>
              <a:rPr lang="en-US" dirty="0"/>
              <a:t> whenever a signal of type </a:t>
            </a:r>
            <a:r>
              <a:rPr lang="en-US" i="1" dirty="0"/>
              <a:t>k</a:t>
            </a:r>
            <a:r>
              <a:rPr lang="en-US" dirty="0"/>
              <a:t> is delivered.</a:t>
            </a:r>
          </a:p>
          <a:p>
            <a:pPr lvl="2"/>
            <a:r>
              <a:rPr lang="en-US" dirty="0"/>
              <a:t>Kernel clears bit </a:t>
            </a:r>
            <a:r>
              <a:rPr lang="en-US" i="1" dirty="0"/>
              <a:t>k</a:t>
            </a:r>
            <a:r>
              <a:rPr lang="en-US" dirty="0"/>
              <a:t> in </a:t>
            </a:r>
            <a:r>
              <a:rPr lang="en-US" dirty="0">
                <a:latin typeface="Courier New" charset="0"/>
              </a:rPr>
              <a:t>pending</a:t>
            </a:r>
            <a:r>
              <a:rPr lang="en-US" dirty="0"/>
              <a:t> whenever a signal of type </a:t>
            </a:r>
            <a:r>
              <a:rPr lang="en-US" i="1" dirty="0"/>
              <a:t>k</a:t>
            </a:r>
            <a:r>
              <a:rPr lang="en-US" dirty="0"/>
              <a:t> is received </a:t>
            </a:r>
          </a:p>
          <a:p>
            <a:pPr lvl="1"/>
            <a:r>
              <a:rPr lang="en-US" dirty="0">
                <a:latin typeface="Courier New" charset="0"/>
              </a:rPr>
              <a:t>blocked</a:t>
            </a:r>
            <a:r>
              <a:rPr lang="en-US" dirty="0"/>
              <a:t> – represents the set of blocked signals</a:t>
            </a:r>
          </a:p>
          <a:p>
            <a:pPr lvl="2"/>
            <a:r>
              <a:rPr lang="en-US" dirty="0"/>
              <a:t>Can be set and cleared by the application using the </a:t>
            </a:r>
            <a:r>
              <a:rPr lang="en-US" dirty="0" err="1">
                <a:latin typeface="Courier New" charset="0"/>
              </a:rPr>
              <a:t>sigprocmask</a:t>
            </a:r>
            <a:r>
              <a:rPr lang="en-US" dirty="0"/>
              <a:t> function.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nvPr>
        </p:nvSpPr>
        <p:spPr/>
        <p:txBody>
          <a:bodyPr>
            <a:normAutofit fontScale="90000"/>
          </a:bodyPr>
          <a:lstStyle/>
          <a:p>
            <a:r>
              <a:rPr lang="en-US"/>
              <a:t>Sending Signals with </a:t>
            </a:r>
            <a:r>
              <a:rPr lang="en-US">
                <a:latin typeface="Courier New" charset="0"/>
              </a:rPr>
              <a:t>kill</a:t>
            </a:r>
            <a:r>
              <a:rPr lang="en-US"/>
              <a:t> Program</a:t>
            </a:r>
          </a:p>
        </p:txBody>
      </p:sp>
      <p:sp>
        <p:nvSpPr>
          <p:cNvPr id="1035267" name="Rectangle 3"/>
          <p:cNvSpPr>
            <a:spLocks noGrp="1" noChangeArrowheads="1"/>
          </p:cNvSpPr>
          <p:nvPr>
            <p:ph idx="1"/>
          </p:nvPr>
        </p:nvSpPr>
        <p:spPr>
          <a:xfrm>
            <a:off x="457200" y="1775191"/>
            <a:ext cx="4038600" cy="4625609"/>
          </a:xfrm>
        </p:spPr>
        <p:txBody>
          <a:bodyPr>
            <a:normAutofit fontScale="85000" lnSpcReduction="20000"/>
          </a:bodyPr>
          <a:lstStyle/>
          <a:p>
            <a:r>
              <a:rPr lang="en-US" dirty="0">
                <a:latin typeface="Courier New" charset="0"/>
              </a:rPr>
              <a:t>kill </a:t>
            </a:r>
            <a:r>
              <a:rPr lang="en-US" dirty="0"/>
              <a:t>program sends arbitrary signal to a process or process group</a:t>
            </a:r>
          </a:p>
          <a:p>
            <a:pPr lvl="1"/>
            <a:endParaRPr lang="en-US" dirty="0">
              <a:latin typeface="Courier New" charset="0"/>
            </a:endParaRPr>
          </a:p>
          <a:p>
            <a:r>
              <a:rPr lang="en-US" dirty="0"/>
              <a:t>Examples</a:t>
            </a:r>
          </a:p>
          <a:p>
            <a:pPr lvl="1"/>
            <a:r>
              <a:rPr lang="en-US" dirty="0">
                <a:latin typeface="Courier New" charset="0"/>
              </a:rPr>
              <a:t>kill –9 24818</a:t>
            </a:r>
          </a:p>
          <a:p>
            <a:pPr lvl="2"/>
            <a:r>
              <a:rPr lang="en-US" dirty="0">
                <a:latin typeface="Courier New" charset="0"/>
              </a:rPr>
              <a:t>Send SIGKILL to process 24818</a:t>
            </a:r>
          </a:p>
          <a:p>
            <a:pPr lvl="1"/>
            <a:r>
              <a:rPr lang="en-US" dirty="0">
                <a:latin typeface="Courier New" charset="0"/>
              </a:rPr>
              <a:t>kill –9 –24817</a:t>
            </a:r>
          </a:p>
          <a:p>
            <a:pPr lvl="2"/>
            <a:r>
              <a:rPr lang="en-US" dirty="0">
                <a:latin typeface="Courier New" charset="0"/>
              </a:rPr>
              <a:t>Send SIGKILL to every process in process group 24817. </a:t>
            </a:r>
          </a:p>
        </p:txBody>
      </p:sp>
      <p:sp>
        <p:nvSpPr>
          <p:cNvPr id="1035268" name="Text Box 4"/>
          <p:cNvSpPr txBox="1">
            <a:spLocks noChangeArrowheads="1"/>
          </p:cNvSpPr>
          <p:nvPr/>
        </p:nvSpPr>
        <p:spPr bwMode="auto">
          <a:xfrm>
            <a:off x="4494212" y="1787525"/>
            <a:ext cx="4573588" cy="4003675"/>
          </a:xfrm>
          <a:prstGeom prst="rect">
            <a:avLst/>
          </a:prstGeom>
          <a:solidFill>
            <a:srgbClr val="FFFF99"/>
          </a:solidFill>
          <a:ln w="3175">
            <a:noFill/>
            <a:miter lim="800000"/>
            <a:headEnd/>
            <a:tailEnd/>
          </a:ln>
          <a:effectLst/>
        </p:spPr>
        <p:txBody>
          <a:bodyPr wrap="none">
            <a:spAutoFit/>
          </a:bodyPr>
          <a:lstStyle/>
          <a:p>
            <a:pPr algn="l">
              <a:lnSpc>
                <a:spcPct val="100000"/>
              </a:lnSpc>
            </a:pPr>
            <a:r>
              <a:rPr lang="en-US" sz="1600">
                <a:latin typeface="Courier New" charset="0"/>
              </a:rPr>
              <a:t>linux&gt; ./forks 16 </a:t>
            </a:r>
          </a:p>
          <a:p>
            <a:pPr algn="l">
              <a:lnSpc>
                <a:spcPct val="100000"/>
              </a:lnSpc>
            </a:pPr>
            <a:r>
              <a:rPr lang="en-US" sz="1600">
                <a:latin typeface="Courier New" charset="0"/>
              </a:rPr>
              <a:t>linux&gt; Child1: pid=24818 pgrp=24817 </a:t>
            </a:r>
          </a:p>
          <a:p>
            <a:pPr algn="l">
              <a:lnSpc>
                <a:spcPct val="100000"/>
              </a:lnSpc>
            </a:pPr>
            <a:r>
              <a:rPr lang="en-US" sz="1600">
                <a:latin typeface="Courier New" charset="0"/>
              </a:rPr>
              <a:t>Child2: pid=24819 pgrp=24817 </a:t>
            </a:r>
          </a:p>
          <a:p>
            <a:pPr algn="l">
              <a:lnSpc>
                <a:spcPct val="100000"/>
              </a:lnSpc>
            </a:pPr>
            <a:r>
              <a:rPr lang="en-US" sz="1600">
                <a:latin typeface="Courier New" charset="0"/>
              </a:rPr>
              <a:t> </a:t>
            </a:r>
          </a:p>
          <a:p>
            <a:pPr algn="l">
              <a:lnSpc>
                <a:spcPct val="100000"/>
              </a:lnSpc>
            </a:pPr>
            <a:r>
              <a:rPr lang="en-US" sz="1600">
                <a:latin typeface="Courier New" charset="0"/>
              </a:rPr>
              <a:t>linux&gt; ps </a:t>
            </a:r>
          </a:p>
          <a:p>
            <a:pPr algn="l">
              <a:lnSpc>
                <a:spcPct val="100000"/>
              </a:lnSpc>
            </a:pPr>
            <a:r>
              <a:rPr lang="en-US" sz="1600">
                <a:latin typeface="Courier New" charset="0"/>
              </a:rPr>
              <a:t>  PID TTY          TIME CMD </a:t>
            </a:r>
          </a:p>
          <a:p>
            <a:pPr algn="l">
              <a:lnSpc>
                <a:spcPct val="100000"/>
              </a:lnSpc>
            </a:pPr>
            <a:r>
              <a:rPr lang="en-US" sz="1600">
                <a:latin typeface="Courier New" charset="0"/>
              </a:rPr>
              <a:t>24788 pts/2    00:00:00 tcsh </a:t>
            </a:r>
          </a:p>
          <a:p>
            <a:pPr algn="l">
              <a:lnSpc>
                <a:spcPct val="100000"/>
              </a:lnSpc>
            </a:pPr>
            <a:r>
              <a:rPr lang="en-US" sz="1600">
                <a:latin typeface="Courier New" charset="0"/>
              </a:rPr>
              <a:t>24818 pts/2    00:00:02 forks </a:t>
            </a:r>
          </a:p>
          <a:p>
            <a:pPr algn="l">
              <a:lnSpc>
                <a:spcPct val="100000"/>
              </a:lnSpc>
            </a:pPr>
            <a:r>
              <a:rPr lang="en-US" sz="1600">
                <a:latin typeface="Courier New" charset="0"/>
              </a:rPr>
              <a:t>24819 pts/2    00:00:02 forks </a:t>
            </a:r>
          </a:p>
          <a:p>
            <a:pPr algn="l">
              <a:lnSpc>
                <a:spcPct val="100000"/>
              </a:lnSpc>
            </a:pPr>
            <a:r>
              <a:rPr lang="en-US" sz="1600">
                <a:latin typeface="Courier New" charset="0"/>
              </a:rPr>
              <a:t>24820 pts/2    00:00:00 ps </a:t>
            </a:r>
          </a:p>
          <a:p>
            <a:pPr algn="l">
              <a:lnSpc>
                <a:spcPct val="100000"/>
              </a:lnSpc>
            </a:pPr>
            <a:r>
              <a:rPr lang="en-US" sz="1600">
                <a:latin typeface="Courier New" charset="0"/>
              </a:rPr>
              <a:t>linux&gt; kill -9 -24817 </a:t>
            </a:r>
          </a:p>
          <a:p>
            <a:pPr algn="l">
              <a:lnSpc>
                <a:spcPct val="100000"/>
              </a:lnSpc>
            </a:pPr>
            <a:r>
              <a:rPr lang="en-US" sz="1600">
                <a:latin typeface="Courier New" charset="0"/>
              </a:rPr>
              <a:t>linux&gt; ps  </a:t>
            </a:r>
          </a:p>
          <a:p>
            <a:pPr algn="l">
              <a:lnSpc>
                <a:spcPct val="100000"/>
              </a:lnSpc>
            </a:pPr>
            <a:r>
              <a:rPr lang="en-US" sz="1600">
                <a:latin typeface="Courier New" charset="0"/>
              </a:rPr>
              <a:t>  PID TTY          TIME CMD </a:t>
            </a:r>
          </a:p>
          <a:p>
            <a:pPr algn="l">
              <a:lnSpc>
                <a:spcPct val="100000"/>
              </a:lnSpc>
            </a:pPr>
            <a:r>
              <a:rPr lang="en-US" sz="1600">
                <a:latin typeface="Courier New" charset="0"/>
              </a:rPr>
              <a:t>24788 pts/2    00:00:00 tcsh </a:t>
            </a:r>
          </a:p>
          <a:p>
            <a:pPr algn="l">
              <a:lnSpc>
                <a:spcPct val="100000"/>
              </a:lnSpc>
            </a:pPr>
            <a:r>
              <a:rPr lang="en-US" sz="1600">
                <a:latin typeface="Courier New" charset="0"/>
              </a:rPr>
              <a:t>24823 pts/2    00:00:00 ps </a:t>
            </a:r>
          </a:p>
          <a:p>
            <a:pPr algn="l">
              <a:lnSpc>
                <a:spcPct val="100000"/>
              </a:lnSpc>
            </a:pPr>
            <a:r>
              <a:rPr lang="en-US" sz="1600">
                <a:latin typeface="Courier New" charset="0"/>
              </a:rPr>
              <a:t>linux&gt;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normAutofit fontScale="90000"/>
          </a:bodyPr>
          <a:lstStyle/>
          <a:p>
            <a:r>
              <a:rPr lang="en-US"/>
              <a:t>Sending Signals from the Keyboard</a:t>
            </a:r>
          </a:p>
        </p:txBody>
      </p:sp>
      <p:sp>
        <p:nvSpPr>
          <p:cNvPr id="1036291" name="Rectangle 3"/>
          <p:cNvSpPr>
            <a:spLocks noGrp="1" noChangeArrowheads="1"/>
          </p:cNvSpPr>
          <p:nvPr>
            <p:ph idx="1"/>
          </p:nvPr>
        </p:nvSpPr>
        <p:spPr/>
        <p:txBody>
          <a:bodyPr/>
          <a:lstStyle/>
          <a:p>
            <a:pPr>
              <a:lnSpc>
                <a:spcPct val="85000"/>
              </a:lnSpc>
            </a:pPr>
            <a:r>
              <a:rPr lang="en-US" sz="2000"/>
              <a:t>Typing ctrl-c (ctrl-z) sends a SIGINT (SIGTSTP) to every job in the foreground process group.</a:t>
            </a:r>
          </a:p>
          <a:p>
            <a:pPr lvl="1">
              <a:lnSpc>
                <a:spcPct val="90000"/>
              </a:lnSpc>
            </a:pPr>
            <a:r>
              <a:rPr lang="en-US" sz="1800"/>
              <a:t>SIGINT – default action is to terminate each process </a:t>
            </a:r>
          </a:p>
          <a:p>
            <a:pPr lvl="1">
              <a:lnSpc>
                <a:spcPct val="90000"/>
              </a:lnSpc>
            </a:pPr>
            <a:r>
              <a:rPr lang="en-US" sz="1800"/>
              <a:t>SIGTSTP – default action is to stop (suspend) each process</a:t>
            </a:r>
          </a:p>
        </p:txBody>
      </p:sp>
      <p:sp>
        <p:nvSpPr>
          <p:cNvPr id="1036292" name="Rectangle 4"/>
          <p:cNvSpPr>
            <a:spLocks noChangeAspect="1" noChangeArrowheads="1"/>
          </p:cNvSpPr>
          <p:nvPr/>
        </p:nvSpPr>
        <p:spPr bwMode="auto">
          <a:xfrm>
            <a:off x="1981200" y="4100512"/>
            <a:ext cx="1955800" cy="2120900"/>
          </a:xfrm>
          <a:prstGeom prst="rect">
            <a:avLst/>
          </a:prstGeom>
          <a:solidFill>
            <a:srgbClr val="FFFF99"/>
          </a:solidFill>
          <a:ln w="12700">
            <a:solidFill>
              <a:schemeClr val="tx1"/>
            </a:solidFill>
            <a:prstDash val="dash"/>
            <a:miter lim="800000"/>
            <a:headEnd/>
            <a:tailEnd/>
          </a:ln>
          <a:effectLst/>
        </p:spPr>
        <p:txBody>
          <a:bodyPr anchor="ctr">
            <a:spAutoFit/>
          </a:bodyPr>
          <a:lstStyle/>
          <a:p>
            <a:endParaRPr lang="en-US"/>
          </a:p>
        </p:txBody>
      </p:sp>
      <p:sp>
        <p:nvSpPr>
          <p:cNvPr id="1036293" name="Oval 5"/>
          <p:cNvSpPr>
            <a:spLocks noChangeAspect="1" noChangeArrowheads="1"/>
          </p:cNvSpPr>
          <p:nvPr/>
        </p:nvSpPr>
        <p:spPr bwMode="auto">
          <a:xfrm>
            <a:off x="2646363" y="4186237"/>
            <a:ext cx="787400" cy="709613"/>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a:latin typeface="Arial" charset="0"/>
              </a:rPr>
              <a:t>Fore-</a:t>
            </a:r>
          </a:p>
          <a:p>
            <a:pPr>
              <a:lnSpc>
                <a:spcPct val="100000"/>
              </a:lnSpc>
            </a:pPr>
            <a:r>
              <a:rPr lang="en-US" sz="1400">
                <a:latin typeface="Arial" charset="0"/>
              </a:rPr>
              <a:t>ground</a:t>
            </a:r>
          </a:p>
          <a:p>
            <a:pPr>
              <a:lnSpc>
                <a:spcPct val="100000"/>
              </a:lnSpc>
            </a:pPr>
            <a:r>
              <a:rPr lang="en-US" sz="1400">
                <a:latin typeface="Arial" charset="0"/>
              </a:rPr>
              <a:t>job</a:t>
            </a:r>
          </a:p>
        </p:txBody>
      </p:sp>
      <p:sp>
        <p:nvSpPr>
          <p:cNvPr id="1036294" name="Oval 6"/>
          <p:cNvSpPr>
            <a:spLocks noChangeAspect="1" noChangeArrowheads="1"/>
          </p:cNvSpPr>
          <p:nvPr/>
        </p:nvSpPr>
        <p:spPr bwMode="auto">
          <a:xfrm>
            <a:off x="4405313" y="4186237"/>
            <a:ext cx="785812" cy="690563"/>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dirty="0">
                <a:latin typeface="Arial" charset="0"/>
              </a:rPr>
              <a:t>Back-</a:t>
            </a:r>
          </a:p>
          <a:p>
            <a:pPr>
              <a:lnSpc>
                <a:spcPct val="100000"/>
              </a:lnSpc>
            </a:pPr>
            <a:r>
              <a:rPr lang="en-US" sz="1400" dirty="0">
                <a:latin typeface="Arial" charset="0"/>
              </a:rPr>
              <a:t>ground</a:t>
            </a:r>
          </a:p>
          <a:p>
            <a:pPr>
              <a:lnSpc>
                <a:spcPct val="100000"/>
              </a:lnSpc>
            </a:pPr>
            <a:r>
              <a:rPr lang="en-US" sz="1400" dirty="0">
                <a:latin typeface="Arial" charset="0"/>
              </a:rPr>
              <a:t>job #1</a:t>
            </a:r>
          </a:p>
        </p:txBody>
      </p:sp>
      <p:sp>
        <p:nvSpPr>
          <p:cNvPr id="1036295" name="Oval 7"/>
          <p:cNvSpPr>
            <a:spLocks noChangeAspect="1" noChangeArrowheads="1"/>
          </p:cNvSpPr>
          <p:nvPr/>
        </p:nvSpPr>
        <p:spPr bwMode="auto">
          <a:xfrm>
            <a:off x="6129338" y="4186237"/>
            <a:ext cx="787400" cy="709613"/>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a:latin typeface="Arial" charset="0"/>
              </a:rPr>
              <a:t>Back-</a:t>
            </a:r>
          </a:p>
          <a:p>
            <a:pPr>
              <a:lnSpc>
                <a:spcPct val="100000"/>
              </a:lnSpc>
            </a:pPr>
            <a:r>
              <a:rPr lang="en-US" sz="1400">
                <a:latin typeface="Arial" charset="0"/>
              </a:rPr>
              <a:t>ground</a:t>
            </a:r>
          </a:p>
          <a:p>
            <a:pPr>
              <a:lnSpc>
                <a:spcPct val="100000"/>
              </a:lnSpc>
            </a:pPr>
            <a:r>
              <a:rPr lang="en-US" sz="1400">
                <a:latin typeface="Arial" charset="0"/>
              </a:rPr>
              <a:t>job #2</a:t>
            </a:r>
          </a:p>
        </p:txBody>
      </p:sp>
      <p:sp>
        <p:nvSpPr>
          <p:cNvPr id="1036296" name="Oval 8"/>
          <p:cNvSpPr>
            <a:spLocks noChangeAspect="1" noChangeArrowheads="1"/>
          </p:cNvSpPr>
          <p:nvPr/>
        </p:nvSpPr>
        <p:spPr bwMode="auto">
          <a:xfrm>
            <a:off x="4408488" y="3125787"/>
            <a:ext cx="787400" cy="622300"/>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a:latin typeface="Arial" charset="0"/>
              </a:rPr>
              <a:t>Shell</a:t>
            </a:r>
          </a:p>
        </p:txBody>
      </p:sp>
      <p:sp>
        <p:nvSpPr>
          <p:cNvPr id="1036297" name="Oval 9"/>
          <p:cNvSpPr>
            <a:spLocks noChangeAspect="1" noChangeArrowheads="1"/>
          </p:cNvSpPr>
          <p:nvPr/>
        </p:nvSpPr>
        <p:spPr bwMode="auto">
          <a:xfrm>
            <a:off x="2200275" y="5135562"/>
            <a:ext cx="787400" cy="622300"/>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a:latin typeface="Arial" charset="0"/>
              </a:rPr>
              <a:t>Child</a:t>
            </a:r>
          </a:p>
        </p:txBody>
      </p:sp>
      <p:sp>
        <p:nvSpPr>
          <p:cNvPr id="1036298" name="Oval 10"/>
          <p:cNvSpPr>
            <a:spLocks noChangeAspect="1" noChangeArrowheads="1"/>
          </p:cNvSpPr>
          <p:nvPr/>
        </p:nvSpPr>
        <p:spPr bwMode="auto">
          <a:xfrm>
            <a:off x="3100388" y="5135562"/>
            <a:ext cx="788987" cy="622300"/>
          </a:xfrm>
          <a:prstGeom prst="ellipse">
            <a:avLst/>
          </a:prstGeom>
          <a:solidFill>
            <a:srgbClr val="FFFFFF"/>
          </a:solidFill>
          <a:ln w="12700">
            <a:solidFill>
              <a:schemeClr val="tx1"/>
            </a:solidFill>
            <a:round/>
            <a:headEnd/>
            <a:tailEnd/>
          </a:ln>
          <a:effectLst/>
        </p:spPr>
        <p:txBody>
          <a:bodyPr wrap="none" anchor="ctr"/>
          <a:lstStyle/>
          <a:p>
            <a:pPr>
              <a:lnSpc>
                <a:spcPct val="100000"/>
              </a:lnSpc>
            </a:pPr>
            <a:r>
              <a:rPr lang="en-US" sz="1400">
                <a:latin typeface="Arial" charset="0"/>
              </a:rPr>
              <a:t>Child</a:t>
            </a:r>
          </a:p>
        </p:txBody>
      </p:sp>
      <p:sp>
        <p:nvSpPr>
          <p:cNvPr id="1036299" name="Line 11"/>
          <p:cNvSpPr>
            <a:spLocks noChangeAspect="1" noChangeShapeType="1"/>
          </p:cNvSpPr>
          <p:nvPr/>
        </p:nvSpPr>
        <p:spPr bwMode="auto">
          <a:xfrm flipH="1">
            <a:off x="2654300" y="4845050"/>
            <a:ext cx="146050" cy="295275"/>
          </a:xfrm>
          <a:prstGeom prst="line">
            <a:avLst/>
          </a:prstGeom>
          <a:noFill/>
          <a:ln w="12700">
            <a:solidFill>
              <a:schemeClr val="tx1"/>
            </a:solidFill>
            <a:round/>
            <a:headEnd/>
            <a:tailEnd/>
          </a:ln>
          <a:effectLst/>
        </p:spPr>
        <p:txBody>
          <a:bodyPr anchor="ctr">
            <a:spAutoFit/>
          </a:bodyPr>
          <a:lstStyle/>
          <a:p>
            <a:endParaRPr lang="en-US"/>
          </a:p>
        </p:txBody>
      </p:sp>
      <p:sp>
        <p:nvSpPr>
          <p:cNvPr id="1036300" name="Line 12"/>
          <p:cNvSpPr>
            <a:spLocks noChangeAspect="1" noChangeShapeType="1"/>
          </p:cNvSpPr>
          <p:nvPr/>
        </p:nvSpPr>
        <p:spPr bwMode="auto">
          <a:xfrm>
            <a:off x="3278188" y="4841875"/>
            <a:ext cx="130175" cy="290512"/>
          </a:xfrm>
          <a:prstGeom prst="line">
            <a:avLst/>
          </a:prstGeom>
          <a:noFill/>
          <a:ln w="12700">
            <a:solidFill>
              <a:schemeClr val="tx1"/>
            </a:solidFill>
            <a:round/>
            <a:headEnd/>
            <a:tailEnd/>
          </a:ln>
          <a:effectLst/>
        </p:spPr>
        <p:txBody>
          <a:bodyPr anchor="ctr">
            <a:spAutoFit/>
          </a:bodyPr>
          <a:lstStyle/>
          <a:p>
            <a:endParaRPr lang="en-US"/>
          </a:p>
        </p:txBody>
      </p:sp>
      <p:sp>
        <p:nvSpPr>
          <p:cNvPr id="1036301" name="Line 13"/>
          <p:cNvSpPr>
            <a:spLocks noChangeAspect="1" noChangeShapeType="1"/>
          </p:cNvSpPr>
          <p:nvPr/>
        </p:nvSpPr>
        <p:spPr bwMode="auto">
          <a:xfrm>
            <a:off x="4805363" y="3735387"/>
            <a:ext cx="0" cy="446088"/>
          </a:xfrm>
          <a:prstGeom prst="line">
            <a:avLst/>
          </a:prstGeom>
          <a:noFill/>
          <a:ln w="12700">
            <a:solidFill>
              <a:schemeClr val="tx1"/>
            </a:solidFill>
            <a:round/>
            <a:headEnd/>
            <a:tailEnd/>
          </a:ln>
          <a:effectLst/>
        </p:spPr>
        <p:txBody>
          <a:bodyPr wrap="none" anchor="ctr">
            <a:spAutoFit/>
          </a:bodyPr>
          <a:lstStyle/>
          <a:p>
            <a:endParaRPr lang="en-US"/>
          </a:p>
        </p:txBody>
      </p:sp>
      <p:sp>
        <p:nvSpPr>
          <p:cNvPr id="1036302" name="Line 14"/>
          <p:cNvSpPr>
            <a:spLocks noChangeAspect="1" noChangeShapeType="1"/>
          </p:cNvSpPr>
          <p:nvPr/>
        </p:nvSpPr>
        <p:spPr bwMode="auto">
          <a:xfrm flipH="1">
            <a:off x="3343275" y="3662362"/>
            <a:ext cx="1185863" cy="641350"/>
          </a:xfrm>
          <a:prstGeom prst="line">
            <a:avLst/>
          </a:prstGeom>
          <a:noFill/>
          <a:ln w="12700">
            <a:solidFill>
              <a:schemeClr val="tx1"/>
            </a:solidFill>
            <a:round/>
            <a:headEnd/>
            <a:tailEnd/>
          </a:ln>
          <a:effectLst/>
        </p:spPr>
        <p:txBody>
          <a:bodyPr anchor="ctr">
            <a:spAutoFit/>
          </a:bodyPr>
          <a:lstStyle/>
          <a:p>
            <a:endParaRPr lang="en-US"/>
          </a:p>
        </p:txBody>
      </p:sp>
      <p:sp>
        <p:nvSpPr>
          <p:cNvPr id="1036303" name="Line 15"/>
          <p:cNvSpPr>
            <a:spLocks noChangeAspect="1" noChangeShapeType="1"/>
          </p:cNvSpPr>
          <p:nvPr/>
        </p:nvSpPr>
        <p:spPr bwMode="auto">
          <a:xfrm>
            <a:off x="5105400" y="3630612"/>
            <a:ext cx="1130300" cy="666750"/>
          </a:xfrm>
          <a:prstGeom prst="line">
            <a:avLst/>
          </a:prstGeom>
          <a:noFill/>
          <a:ln w="12700">
            <a:solidFill>
              <a:schemeClr val="tx1"/>
            </a:solidFill>
            <a:round/>
            <a:headEnd/>
            <a:tailEnd/>
          </a:ln>
          <a:effectLst/>
        </p:spPr>
        <p:txBody>
          <a:bodyPr anchor="ctr">
            <a:spAutoFit/>
          </a:bodyPr>
          <a:lstStyle/>
          <a:p>
            <a:endParaRPr lang="en-US"/>
          </a:p>
        </p:txBody>
      </p:sp>
      <p:sp>
        <p:nvSpPr>
          <p:cNvPr id="1036304" name="Text Box 16"/>
          <p:cNvSpPr txBox="1">
            <a:spLocks noChangeAspect="1" noChangeArrowheads="1"/>
          </p:cNvSpPr>
          <p:nvPr/>
        </p:nvSpPr>
        <p:spPr bwMode="auto">
          <a:xfrm>
            <a:off x="3624263" y="3213100"/>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pid=10</a:t>
            </a:r>
          </a:p>
          <a:p>
            <a:pPr algn="r">
              <a:lnSpc>
                <a:spcPct val="100000"/>
              </a:lnSpc>
            </a:pPr>
            <a:r>
              <a:rPr lang="en-US" sz="1200">
                <a:latin typeface="Courier New" charset="0"/>
              </a:rPr>
              <a:t>pgid=10</a:t>
            </a:r>
          </a:p>
        </p:txBody>
      </p:sp>
      <p:sp>
        <p:nvSpPr>
          <p:cNvPr id="1036305" name="Text Box 17"/>
          <p:cNvSpPr txBox="1">
            <a:spLocks noChangeAspect="1" noChangeArrowheads="1"/>
          </p:cNvSpPr>
          <p:nvPr/>
        </p:nvSpPr>
        <p:spPr bwMode="auto">
          <a:xfrm>
            <a:off x="2049463" y="6200775"/>
            <a:ext cx="1878012" cy="581025"/>
          </a:xfrm>
          <a:prstGeom prst="rect">
            <a:avLst/>
          </a:prstGeom>
          <a:noFill/>
          <a:ln w="12700">
            <a:noFill/>
            <a:miter lim="800000"/>
            <a:headEnd/>
            <a:tailEnd/>
          </a:ln>
          <a:effectLst/>
        </p:spPr>
        <p:txBody>
          <a:bodyPr wrap="none" anchor="ctr">
            <a:spAutoFit/>
          </a:bodyPr>
          <a:lstStyle/>
          <a:p>
            <a:pPr>
              <a:lnSpc>
                <a:spcPct val="100000"/>
              </a:lnSpc>
            </a:pPr>
            <a:r>
              <a:rPr lang="en-US" sz="1600" i="1">
                <a:latin typeface="Arial" charset="0"/>
              </a:rPr>
              <a:t>Foreground</a:t>
            </a:r>
          </a:p>
          <a:p>
            <a:pPr>
              <a:lnSpc>
                <a:spcPct val="100000"/>
              </a:lnSpc>
            </a:pPr>
            <a:r>
              <a:rPr lang="en-US" sz="1600" i="1">
                <a:latin typeface="Arial" charset="0"/>
              </a:rPr>
              <a:t>process group 20</a:t>
            </a:r>
          </a:p>
        </p:txBody>
      </p:sp>
      <p:sp>
        <p:nvSpPr>
          <p:cNvPr id="1036306" name="Rectangle 18"/>
          <p:cNvSpPr>
            <a:spLocks noChangeAspect="1" noChangeArrowheads="1"/>
          </p:cNvSpPr>
          <p:nvPr/>
        </p:nvSpPr>
        <p:spPr bwMode="auto">
          <a:xfrm>
            <a:off x="4335463" y="4100512"/>
            <a:ext cx="941387" cy="869950"/>
          </a:xfrm>
          <a:prstGeom prst="rect">
            <a:avLst/>
          </a:prstGeom>
          <a:noFill/>
          <a:ln w="12700">
            <a:solidFill>
              <a:schemeClr val="tx1"/>
            </a:solidFill>
            <a:prstDash val="dash"/>
            <a:miter lim="800000"/>
            <a:headEnd/>
            <a:tailEnd/>
          </a:ln>
          <a:effectLst/>
        </p:spPr>
        <p:txBody>
          <a:bodyPr anchor="ctr">
            <a:spAutoFit/>
          </a:bodyPr>
          <a:lstStyle/>
          <a:p>
            <a:endParaRPr lang="en-US"/>
          </a:p>
        </p:txBody>
      </p:sp>
      <p:sp>
        <p:nvSpPr>
          <p:cNvPr id="1036307" name="Text Box 19"/>
          <p:cNvSpPr txBox="1">
            <a:spLocks noChangeAspect="1" noChangeArrowheads="1"/>
          </p:cNvSpPr>
          <p:nvPr/>
        </p:nvSpPr>
        <p:spPr bwMode="auto">
          <a:xfrm>
            <a:off x="4159250" y="4967287"/>
            <a:ext cx="1370013" cy="825500"/>
          </a:xfrm>
          <a:prstGeom prst="rect">
            <a:avLst/>
          </a:prstGeom>
          <a:noFill/>
          <a:ln w="12700">
            <a:noFill/>
            <a:miter lim="800000"/>
            <a:headEnd/>
            <a:tailEnd/>
          </a:ln>
          <a:effectLst/>
        </p:spPr>
        <p:txBody>
          <a:bodyPr wrap="none" anchor="ctr">
            <a:spAutoFit/>
          </a:bodyPr>
          <a:lstStyle/>
          <a:p>
            <a:pPr>
              <a:lnSpc>
                <a:spcPct val="100000"/>
              </a:lnSpc>
            </a:pPr>
            <a:r>
              <a:rPr lang="en-US" sz="1600" i="1">
                <a:latin typeface="Arial" charset="0"/>
              </a:rPr>
              <a:t>Background</a:t>
            </a:r>
          </a:p>
          <a:p>
            <a:pPr>
              <a:lnSpc>
                <a:spcPct val="100000"/>
              </a:lnSpc>
            </a:pPr>
            <a:r>
              <a:rPr lang="en-US" sz="1600" i="1">
                <a:latin typeface="Arial" charset="0"/>
              </a:rPr>
              <a:t>process </a:t>
            </a:r>
          </a:p>
          <a:p>
            <a:pPr>
              <a:lnSpc>
                <a:spcPct val="100000"/>
              </a:lnSpc>
            </a:pPr>
            <a:r>
              <a:rPr lang="en-US" sz="1600" i="1">
                <a:latin typeface="Arial" charset="0"/>
              </a:rPr>
              <a:t>group 32</a:t>
            </a:r>
          </a:p>
        </p:txBody>
      </p:sp>
      <p:sp>
        <p:nvSpPr>
          <p:cNvPr id="1036308" name="Text Box 20"/>
          <p:cNvSpPr txBox="1">
            <a:spLocks noChangeAspect="1" noChangeArrowheads="1"/>
          </p:cNvSpPr>
          <p:nvPr/>
        </p:nvSpPr>
        <p:spPr bwMode="auto">
          <a:xfrm>
            <a:off x="5846763" y="4967287"/>
            <a:ext cx="1370012" cy="825500"/>
          </a:xfrm>
          <a:prstGeom prst="rect">
            <a:avLst/>
          </a:prstGeom>
          <a:noFill/>
          <a:ln w="12700">
            <a:noFill/>
            <a:miter lim="800000"/>
            <a:headEnd/>
            <a:tailEnd/>
          </a:ln>
          <a:effectLst/>
        </p:spPr>
        <p:txBody>
          <a:bodyPr wrap="none" anchor="ctr">
            <a:spAutoFit/>
          </a:bodyPr>
          <a:lstStyle/>
          <a:p>
            <a:pPr>
              <a:lnSpc>
                <a:spcPct val="100000"/>
              </a:lnSpc>
            </a:pPr>
            <a:r>
              <a:rPr lang="en-US" sz="1600" i="1">
                <a:latin typeface="Arial" charset="0"/>
              </a:rPr>
              <a:t>Background</a:t>
            </a:r>
          </a:p>
          <a:p>
            <a:pPr>
              <a:lnSpc>
                <a:spcPct val="100000"/>
              </a:lnSpc>
            </a:pPr>
            <a:r>
              <a:rPr lang="en-US" sz="1600" i="1">
                <a:latin typeface="Arial" charset="0"/>
              </a:rPr>
              <a:t>process </a:t>
            </a:r>
          </a:p>
          <a:p>
            <a:pPr>
              <a:lnSpc>
                <a:spcPct val="100000"/>
              </a:lnSpc>
            </a:pPr>
            <a:r>
              <a:rPr lang="en-US" sz="1600" i="1">
                <a:latin typeface="Arial" charset="0"/>
              </a:rPr>
              <a:t>group 40</a:t>
            </a:r>
          </a:p>
        </p:txBody>
      </p:sp>
      <p:sp>
        <p:nvSpPr>
          <p:cNvPr id="1036309" name="Rectangle 21"/>
          <p:cNvSpPr>
            <a:spLocks noChangeAspect="1" noChangeArrowheads="1"/>
          </p:cNvSpPr>
          <p:nvPr/>
        </p:nvSpPr>
        <p:spPr bwMode="auto">
          <a:xfrm>
            <a:off x="6046788" y="4100512"/>
            <a:ext cx="941387" cy="869950"/>
          </a:xfrm>
          <a:prstGeom prst="rect">
            <a:avLst/>
          </a:prstGeom>
          <a:noFill/>
          <a:ln w="12700">
            <a:solidFill>
              <a:schemeClr val="tx1"/>
            </a:solidFill>
            <a:prstDash val="dash"/>
            <a:miter lim="800000"/>
            <a:headEnd/>
            <a:tailEnd/>
          </a:ln>
          <a:effectLst/>
        </p:spPr>
        <p:txBody>
          <a:bodyPr anchor="ctr">
            <a:spAutoFit/>
          </a:bodyPr>
          <a:lstStyle/>
          <a:p>
            <a:endParaRPr lang="en-US"/>
          </a:p>
        </p:txBody>
      </p:sp>
      <p:sp>
        <p:nvSpPr>
          <p:cNvPr id="1036310" name="Text Box 22"/>
          <p:cNvSpPr txBox="1">
            <a:spLocks noChangeAspect="1" noChangeArrowheads="1"/>
          </p:cNvSpPr>
          <p:nvPr/>
        </p:nvSpPr>
        <p:spPr bwMode="auto">
          <a:xfrm>
            <a:off x="1936750" y="4249737"/>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pid=20</a:t>
            </a:r>
          </a:p>
          <a:p>
            <a:pPr algn="r">
              <a:lnSpc>
                <a:spcPct val="100000"/>
              </a:lnSpc>
            </a:pPr>
            <a:r>
              <a:rPr lang="en-US" sz="1200">
                <a:latin typeface="Courier New" charset="0"/>
              </a:rPr>
              <a:t>pgid=20</a:t>
            </a:r>
          </a:p>
        </p:txBody>
      </p:sp>
      <p:sp>
        <p:nvSpPr>
          <p:cNvPr id="1036311" name="Text Box 23"/>
          <p:cNvSpPr txBox="1">
            <a:spLocks noChangeAspect="1" noChangeArrowheads="1"/>
          </p:cNvSpPr>
          <p:nvPr/>
        </p:nvSpPr>
        <p:spPr bwMode="auto">
          <a:xfrm>
            <a:off x="5257800" y="4291012"/>
            <a:ext cx="806450" cy="457200"/>
          </a:xfrm>
          <a:prstGeom prst="rect">
            <a:avLst/>
          </a:prstGeom>
          <a:noFill/>
          <a:ln w="12700">
            <a:noFill/>
            <a:miter lim="800000"/>
            <a:headEnd/>
            <a:tailEnd/>
          </a:ln>
          <a:effectLst/>
        </p:spPr>
        <p:txBody>
          <a:bodyPr wrap="none" anchor="ctr">
            <a:spAutoFit/>
          </a:bodyPr>
          <a:lstStyle/>
          <a:p>
            <a:pPr algn="l">
              <a:lnSpc>
                <a:spcPct val="100000"/>
              </a:lnSpc>
            </a:pPr>
            <a:r>
              <a:rPr lang="en-US" sz="1200">
                <a:latin typeface="Courier New" charset="0"/>
              </a:rPr>
              <a:t>pid=32</a:t>
            </a:r>
          </a:p>
          <a:p>
            <a:pPr algn="l">
              <a:lnSpc>
                <a:spcPct val="100000"/>
              </a:lnSpc>
            </a:pPr>
            <a:r>
              <a:rPr lang="en-US" sz="1200">
                <a:latin typeface="Courier New" charset="0"/>
              </a:rPr>
              <a:t>pgid=32</a:t>
            </a:r>
          </a:p>
        </p:txBody>
      </p:sp>
      <p:sp>
        <p:nvSpPr>
          <p:cNvPr id="1036312" name="Text Box 24"/>
          <p:cNvSpPr txBox="1">
            <a:spLocks noChangeAspect="1" noChangeArrowheads="1"/>
          </p:cNvSpPr>
          <p:nvPr/>
        </p:nvSpPr>
        <p:spPr bwMode="auto">
          <a:xfrm>
            <a:off x="6948488" y="4311650"/>
            <a:ext cx="806450" cy="457200"/>
          </a:xfrm>
          <a:prstGeom prst="rect">
            <a:avLst/>
          </a:prstGeom>
          <a:noFill/>
          <a:ln w="12700">
            <a:noFill/>
            <a:miter lim="800000"/>
            <a:headEnd/>
            <a:tailEnd/>
          </a:ln>
          <a:effectLst/>
        </p:spPr>
        <p:txBody>
          <a:bodyPr wrap="none" anchor="ctr">
            <a:spAutoFit/>
          </a:bodyPr>
          <a:lstStyle/>
          <a:p>
            <a:pPr algn="l">
              <a:lnSpc>
                <a:spcPct val="100000"/>
              </a:lnSpc>
            </a:pPr>
            <a:r>
              <a:rPr lang="en-US" sz="1200">
                <a:latin typeface="Courier New" charset="0"/>
              </a:rPr>
              <a:t>pid=40</a:t>
            </a:r>
          </a:p>
          <a:p>
            <a:pPr algn="l">
              <a:lnSpc>
                <a:spcPct val="100000"/>
              </a:lnSpc>
            </a:pPr>
            <a:r>
              <a:rPr lang="en-US" sz="1200">
                <a:latin typeface="Courier New" charset="0"/>
              </a:rPr>
              <a:t>pgid=40</a:t>
            </a:r>
          </a:p>
        </p:txBody>
      </p:sp>
      <p:sp>
        <p:nvSpPr>
          <p:cNvPr id="1036313" name="Text Box 25"/>
          <p:cNvSpPr txBox="1">
            <a:spLocks noChangeAspect="1" noChangeArrowheads="1"/>
          </p:cNvSpPr>
          <p:nvPr/>
        </p:nvSpPr>
        <p:spPr bwMode="auto">
          <a:xfrm>
            <a:off x="2103438" y="5735637"/>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pid=21</a:t>
            </a:r>
          </a:p>
          <a:p>
            <a:pPr algn="r">
              <a:lnSpc>
                <a:spcPct val="100000"/>
              </a:lnSpc>
            </a:pPr>
            <a:r>
              <a:rPr lang="en-US" sz="1200">
                <a:latin typeface="Courier New" charset="0"/>
              </a:rPr>
              <a:t>pgid=20</a:t>
            </a:r>
          </a:p>
        </p:txBody>
      </p:sp>
      <p:sp>
        <p:nvSpPr>
          <p:cNvPr id="1036314" name="Text Box 26"/>
          <p:cNvSpPr txBox="1">
            <a:spLocks noChangeAspect="1" noChangeArrowheads="1"/>
          </p:cNvSpPr>
          <p:nvPr/>
        </p:nvSpPr>
        <p:spPr bwMode="auto">
          <a:xfrm>
            <a:off x="3019425" y="5743575"/>
            <a:ext cx="806450" cy="457200"/>
          </a:xfrm>
          <a:prstGeom prst="rect">
            <a:avLst/>
          </a:prstGeom>
          <a:noFill/>
          <a:ln w="12700">
            <a:noFill/>
            <a:miter lim="800000"/>
            <a:headEnd/>
            <a:tailEnd/>
          </a:ln>
          <a:effectLst/>
        </p:spPr>
        <p:txBody>
          <a:bodyPr wrap="none" anchor="ctr">
            <a:spAutoFit/>
          </a:bodyPr>
          <a:lstStyle/>
          <a:p>
            <a:pPr algn="r">
              <a:lnSpc>
                <a:spcPct val="100000"/>
              </a:lnSpc>
            </a:pPr>
            <a:r>
              <a:rPr lang="en-US" sz="1200">
                <a:latin typeface="Courier New" charset="0"/>
              </a:rPr>
              <a:t>pid=22</a:t>
            </a:r>
          </a:p>
          <a:p>
            <a:pPr algn="r">
              <a:lnSpc>
                <a:spcPct val="100000"/>
              </a:lnSpc>
            </a:pPr>
            <a:r>
              <a:rPr lang="en-US" sz="1200">
                <a:latin typeface="Courier New" charset="0"/>
              </a:rPr>
              <a:t>pgid=20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normAutofit fontScale="90000"/>
          </a:bodyPr>
          <a:lstStyle/>
          <a:p>
            <a:r>
              <a:rPr lang="en-US"/>
              <a:t>Example of </a:t>
            </a:r>
            <a:r>
              <a:rPr lang="en-US">
                <a:latin typeface="Courier New" charset="0"/>
              </a:rPr>
              <a:t>ctrl-c</a:t>
            </a:r>
            <a:r>
              <a:rPr lang="en-US"/>
              <a:t> and </a:t>
            </a:r>
            <a:r>
              <a:rPr lang="en-US">
                <a:latin typeface="Courier New" charset="0"/>
              </a:rPr>
              <a:t>ctrl-z</a:t>
            </a:r>
          </a:p>
        </p:txBody>
      </p:sp>
      <p:sp>
        <p:nvSpPr>
          <p:cNvPr id="1037315" name="Text Box 3"/>
          <p:cNvSpPr txBox="1">
            <a:spLocks noChangeArrowheads="1"/>
          </p:cNvSpPr>
          <p:nvPr/>
        </p:nvSpPr>
        <p:spPr bwMode="auto">
          <a:xfrm>
            <a:off x="1566862" y="1831975"/>
            <a:ext cx="6281738" cy="4492625"/>
          </a:xfrm>
          <a:prstGeom prst="rect">
            <a:avLst/>
          </a:prstGeom>
          <a:solidFill>
            <a:srgbClr val="FFFF99"/>
          </a:solidFill>
          <a:ln w="3175">
            <a:noFill/>
            <a:miter lim="800000"/>
            <a:headEnd/>
            <a:tailEnd/>
          </a:ln>
          <a:effectLst/>
        </p:spPr>
        <p:txBody>
          <a:bodyPr wrap="none">
            <a:spAutoFit/>
          </a:bodyPr>
          <a:lstStyle/>
          <a:p>
            <a:pPr algn="l">
              <a:lnSpc>
                <a:spcPct val="100000"/>
              </a:lnSpc>
            </a:pPr>
            <a:r>
              <a:rPr lang="en-US" sz="1600" dirty="0" err="1">
                <a:latin typeface="Courier New" charset="0"/>
              </a:rPr>
              <a:t>linux</a:t>
            </a:r>
            <a:r>
              <a:rPr lang="en-US" sz="1600" dirty="0">
                <a:latin typeface="Courier New" charset="0"/>
              </a:rPr>
              <a:t>&gt; ./forks 17 </a:t>
            </a:r>
          </a:p>
          <a:p>
            <a:pPr algn="l">
              <a:lnSpc>
                <a:spcPct val="100000"/>
              </a:lnSpc>
            </a:pPr>
            <a:r>
              <a:rPr lang="en-US" sz="1600" dirty="0">
                <a:latin typeface="Courier New" charset="0"/>
              </a:rPr>
              <a:t>Child: </a:t>
            </a:r>
            <a:r>
              <a:rPr lang="en-US" sz="1600" dirty="0" err="1">
                <a:latin typeface="Courier New" charset="0"/>
              </a:rPr>
              <a:t>pid</a:t>
            </a:r>
            <a:r>
              <a:rPr lang="en-US" sz="1600" dirty="0">
                <a:latin typeface="Courier New" charset="0"/>
              </a:rPr>
              <a:t>=24868 </a:t>
            </a:r>
            <a:r>
              <a:rPr lang="en-US" sz="1600" dirty="0" err="1">
                <a:latin typeface="Courier New" charset="0"/>
              </a:rPr>
              <a:t>pgrp</a:t>
            </a:r>
            <a:r>
              <a:rPr lang="en-US" sz="1600" dirty="0">
                <a:latin typeface="Courier New" charset="0"/>
              </a:rPr>
              <a:t>=24867 </a:t>
            </a:r>
          </a:p>
          <a:p>
            <a:pPr algn="l">
              <a:lnSpc>
                <a:spcPct val="100000"/>
              </a:lnSpc>
            </a:pPr>
            <a:r>
              <a:rPr lang="en-US" sz="1600" dirty="0">
                <a:latin typeface="Courier New" charset="0"/>
              </a:rPr>
              <a:t>Parent: </a:t>
            </a:r>
            <a:r>
              <a:rPr lang="en-US" sz="1600" dirty="0" err="1">
                <a:latin typeface="Courier New" charset="0"/>
              </a:rPr>
              <a:t>pid</a:t>
            </a:r>
            <a:r>
              <a:rPr lang="en-US" sz="1600" dirty="0">
                <a:latin typeface="Courier New" charset="0"/>
              </a:rPr>
              <a:t>=24867 </a:t>
            </a:r>
            <a:r>
              <a:rPr lang="en-US" sz="1600" dirty="0" err="1">
                <a:latin typeface="Courier New" charset="0"/>
              </a:rPr>
              <a:t>pgrp</a:t>
            </a:r>
            <a:r>
              <a:rPr lang="en-US" sz="1600" dirty="0">
                <a:latin typeface="Courier New" charset="0"/>
              </a:rPr>
              <a:t>=24867 </a:t>
            </a:r>
          </a:p>
          <a:p>
            <a:pPr algn="l">
              <a:lnSpc>
                <a:spcPct val="100000"/>
              </a:lnSpc>
            </a:pPr>
            <a:r>
              <a:rPr lang="en-US" sz="1600" dirty="0">
                <a:latin typeface="Courier New" charset="0"/>
              </a:rPr>
              <a:t> &lt;typed ctrl-z&gt;</a:t>
            </a:r>
          </a:p>
          <a:p>
            <a:pPr algn="l">
              <a:lnSpc>
                <a:spcPct val="100000"/>
              </a:lnSpc>
            </a:pPr>
            <a:r>
              <a:rPr lang="en-US" sz="1600" dirty="0">
                <a:latin typeface="Courier New" charset="0"/>
              </a:rPr>
              <a:t>Suspended </a:t>
            </a:r>
          </a:p>
          <a:p>
            <a:pPr algn="l">
              <a:lnSpc>
                <a:spcPct val="100000"/>
              </a:lnSpc>
            </a:pPr>
            <a:r>
              <a:rPr lang="en-US" sz="1600" dirty="0" err="1">
                <a:latin typeface="Courier New" charset="0"/>
              </a:rPr>
              <a:t>linux</a:t>
            </a:r>
            <a:r>
              <a:rPr lang="en-US" sz="1600" dirty="0">
                <a:latin typeface="Courier New" charset="0"/>
              </a:rPr>
              <a:t>&gt; </a:t>
            </a:r>
            <a:r>
              <a:rPr lang="en-US" sz="1600" dirty="0" err="1">
                <a:latin typeface="Courier New" charset="0"/>
              </a:rPr>
              <a:t>ps</a:t>
            </a:r>
            <a:r>
              <a:rPr lang="en-US" sz="1600" dirty="0">
                <a:latin typeface="Courier New" charset="0"/>
              </a:rPr>
              <a:t> a </a:t>
            </a:r>
          </a:p>
          <a:p>
            <a:pPr algn="l">
              <a:lnSpc>
                <a:spcPct val="100000"/>
              </a:lnSpc>
            </a:pPr>
            <a:r>
              <a:rPr lang="en-US" sz="1600" dirty="0">
                <a:latin typeface="Courier New" charset="0"/>
              </a:rPr>
              <a:t>  PID TTY      STAT   TIME COMMAND </a:t>
            </a:r>
          </a:p>
          <a:p>
            <a:pPr algn="l">
              <a:lnSpc>
                <a:spcPct val="100000"/>
              </a:lnSpc>
            </a:pPr>
            <a:r>
              <a:rPr lang="en-US" sz="1600" dirty="0">
                <a:latin typeface="Courier New" charset="0"/>
              </a:rPr>
              <a:t>24788 pts/2    S      0:00 -</a:t>
            </a:r>
            <a:r>
              <a:rPr lang="en-US" sz="1600" dirty="0" err="1">
                <a:latin typeface="Courier New" charset="0"/>
              </a:rPr>
              <a:t>usr</a:t>
            </a:r>
            <a:r>
              <a:rPr lang="en-US" sz="1600" dirty="0">
                <a:latin typeface="Courier New" charset="0"/>
              </a:rPr>
              <a:t>/local/bin/</a:t>
            </a:r>
            <a:r>
              <a:rPr lang="en-US" sz="1600" dirty="0" err="1">
                <a:latin typeface="Courier New" charset="0"/>
              </a:rPr>
              <a:t>tcsh</a:t>
            </a:r>
            <a:r>
              <a:rPr lang="en-US" sz="1600" dirty="0">
                <a:latin typeface="Courier New" charset="0"/>
              </a:rPr>
              <a:t> -</a:t>
            </a:r>
            <a:r>
              <a:rPr lang="en-US" sz="1600" dirty="0" err="1">
                <a:latin typeface="Courier New" charset="0"/>
              </a:rPr>
              <a:t>i</a:t>
            </a:r>
            <a:r>
              <a:rPr lang="en-US" sz="1600" dirty="0">
                <a:latin typeface="Courier New" charset="0"/>
              </a:rPr>
              <a:t> </a:t>
            </a:r>
          </a:p>
          <a:p>
            <a:pPr algn="l">
              <a:lnSpc>
                <a:spcPct val="100000"/>
              </a:lnSpc>
            </a:pPr>
            <a:r>
              <a:rPr lang="en-US" sz="1600" dirty="0">
                <a:latin typeface="Courier New" charset="0"/>
              </a:rPr>
              <a:t>24867 pts/2    T      0:01 ./forks 17 </a:t>
            </a:r>
          </a:p>
          <a:p>
            <a:pPr algn="l">
              <a:lnSpc>
                <a:spcPct val="100000"/>
              </a:lnSpc>
            </a:pPr>
            <a:r>
              <a:rPr lang="en-US" sz="1600" dirty="0">
                <a:latin typeface="Courier New" charset="0"/>
              </a:rPr>
              <a:t>24868 pts/2    T      0:01 ./forks 17 </a:t>
            </a:r>
          </a:p>
          <a:p>
            <a:pPr algn="l">
              <a:lnSpc>
                <a:spcPct val="100000"/>
              </a:lnSpc>
            </a:pPr>
            <a:r>
              <a:rPr lang="en-US" sz="1600" dirty="0">
                <a:latin typeface="Courier New" charset="0"/>
              </a:rPr>
              <a:t>24869 pts/2    R      0:00 </a:t>
            </a:r>
            <a:r>
              <a:rPr lang="en-US" sz="1600" dirty="0" err="1">
                <a:latin typeface="Courier New" charset="0"/>
              </a:rPr>
              <a:t>ps</a:t>
            </a:r>
            <a:r>
              <a:rPr lang="en-US" sz="1600" dirty="0">
                <a:latin typeface="Courier New" charset="0"/>
              </a:rPr>
              <a:t> a </a:t>
            </a:r>
          </a:p>
          <a:p>
            <a:pPr algn="l">
              <a:lnSpc>
                <a:spcPct val="100000"/>
              </a:lnSpc>
            </a:pPr>
            <a:r>
              <a:rPr lang="en-US" sz="1600" dirty="0">
                <a:latin typeface="Courier New" charset="0"/>
              </a:rPr>
              <a:t>bass&gt; </a:t>
            </a:r>
            <a:r>
              <a:rPr lang="en-US" sz="1600" dirty="0" err="1">
                <a:latin typeface="Courier New" charset="0"/>
              </a:rPr>
              <a:t>fg</a:t>
            </a:r>
            <a:r>
              <a:rPr lang="en-US" sz="1600" dirty="0">
                <a:latin typeface="Courier New" charset="0"/>
              </a:rPr>
              <a:t> </a:t>
            </a:r>
          </a:p>
          <a:p>
            <a:pPr algn="l">
              <a:lnSpc>
                <a:spcPct val="100000"/>
              </a:lnSpc>
            </a:pPr>
            <a:r>
              <a:rPr lang="en-US" sz="1600" dirty="0">
                <a:latin typeface="Courier New" charset="0"/>
              </a:rPr>
              <a:t>./forks 17 </a:t>
            </a:r>
          </a:p>
          <a:p>
            <a:pPr algn="l">
              <a:lnSpc>
                <a:spcPct val="100000"/>
              </a:lnSpc>
            </a:pPr>
            <a:r>
              <a:rPr lang="en-US" sz="1600" dirty="0">
                <a:latin typeface="Courier New" charset="0"/>
              </a:rPr>
              <a:t>&lt;typed ctrl-c&gt; </a:t>
            </a:r>
          </a:p>
          <a:p>
            <a:pPr algn="l">
              <a:lnSpc>
                <a:spcPct val="100000"/>
              </a:lnSpc>
            </a:pPr>
            <a:r>
              <a:rPr lang="en-US" sz="1600" dirty="0" err="1">
                <a:latin typeface="Courier New" charset="0"/>
              </a:rPr>
              <a:t>linux</a:t>
            </a:r>
            <a:r>
              <a:rPr lang="en-US" sz="1600" dirty="0">
                <a:latin typeface="Courier New" charset="0"/>
              </a:rPr>
              <a:t>&gt; </a:t>
            </a:r>
            <a:r>
              <a:rPr lang="en-US" sz="1600" dirty="0" err="1">
                <a:latin typeface="Courier New" charset="0"/>
              </a:rPr>
              <a:t>ps</a:t>
            </a:r>
            <a:r>
              <a:rPr lang="en-US" sz="1600" dirty="0">
                <a:latin typeface="Courier New" charset="0"/>
              </a:rPr>
              <a:t> a </a:t>
            </a:r>
          </a:p>
          <a:p>
            <a:pPr algn="l">
              <a:lnSpc>
                <a:spcPct val="100000"/>
              </a:lnSpc>
            </a:pPr>
            <a:r>
              <a:rPr lang="en-US" sz="1600" dirty="0">
                <a:latin typeface="Courier New" charset="0"/>
              </a:rPr>
              <a:t>  PID TTY      STAT   TIME COMMAND </a:t>
            </a:r>
          </a:p>
          <a:p>
            <a:pPr algn="l">
              <a:lnSpc>
                <a:spcPct val="100000"/>
              </a:lnSpc>
            </a:pPr>
            <a:r>
              <a:rPr lang="en-US" sz="1600" dirty="0">
                <a:latin typeface="Courier New" charset="0"/>
              </a:rPr>
              <a:t>24788 pts/2    S      0:00 -</a:t>
            </a:r>
            <a:r>
              <a:rPr lang="en-US" sz="1600" dirty="0" err="1">
                <a:latin typeface="Courier New" charset="0"/>
              </a:rPr>
              <a:t>usr</a:t>
            </a:r>
            <a:r>
              <a:rPr lang="en-US" sz="1600" dirty="0">
                <a:latin typeface="Courier New" charset="0"/>
              </a:rPr>
              <a:t>/local/bin/</a:t>
            </a:r>
            <a:r>
              <a:rPr lang="en-US" sz="1600" dirty="0" err="1">
                <a:latin typeface="Courier New" charset="0"/>
              </a:rPr>
              <a:t>tcsh</a:t>
            </a:r>
            <a:r>
              <a:rPr lang="en-US" sz="1600" dirty="0">
                <a:latin typeface="Courier New" charset="0"/>
              </a:rPr>
              <a:t> -</a:t>
            </a:r>
            <a:r>
              <a:rPr lang="en-US" sz="1600" dirty="0" err="1">
                <a:latin typeface="Courier New" charset="0"/>
              </a:rPr>
              <a:t>i</a:t>
            </a:r>
            <a:r>
              <a:rPr lang="en-US" sz="1600" dirty="0">
                <a:latin typeface="Courier New" charset="0"/>
              </a:rPr>
              <a:t> </a:t>
            </a:r>
          </a:p>
          <a:p>
            <a:pPr algn="l">
              <a:lnSpc>
                <a:spcPct val="100000"/>
              </a:lnSpc>
            </a:pPr>
            <a:r>
              <a:rPr lang="en-US" sz="1600" dirty="0">
                <a:latin typeface="Courier New" charset="0"/>
              </a:rPr>
              <a:t>24870 pts/2    R      0:00 </a:t>
            </a:r>
            <a:r>
              <a:rPr lang="en-US" sz="1600" dirty="0" err="1">
                <a:latin typeface="Courier New" charset="0"/>
              </a:rPr>
              <a:t>ps</a:t>
            </a:r>
            <a:r>
              <a:rPr lang="en-US" sz="1600" dirty="0">
                <a:latin typeface="Courier New" charset="0"/>
              </a:rPr>
              <a:t> a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normAutofit/>
          </a:bodyPr>
          <a:lstStyle/>
          <a:p>
            <a:pPr eaLnBrk="1" hangingPunct="1">
              <a:defRPr/>
            </a:pPr>
            <a:r>
              <a:rPr lang="en-US" smtClean="0"/>
              <a:t>Concurrent Processes</a:t>
            </a:r>
          </a:p>
        </p:txBody>
      </p:sp>
      <p:sp>
        <p:nvSpPr>
          <p:cNvPr id="994307" name="Rectangle 3"/>
          <p:cNvSpPr>
            <a:spLocks noGrp="1" noChangeArrowheads="1"/>
          </p:cNvSpPr>
          <p:nvPr>
            <p:ph idx="1"/>
          </p:nvPr>
        </p:nvSpPr>
        <p:spPr>
          <a:xfrm>
            <a:off x="457200" y="1775191"/>
            <a:ext cx="8229600" cy="2111009"/>
          </a:xfrm>
        </p:spPr>
        <p:txBody>
          <a:bodyPr>
            <a:normAutofit fontScale="77500" lnSpcReduction="20000"/>
          </a:bodyPr>
          <a:lstStyle/>
          <a:p>
            <a:pPr>
              <a:defRPr/>
            </a:pPr>
            <a:r>
              <a:rPr lang="en-US" dirty="0" smtClean="0">
                <a:effectLst>
                  <a:outerShdw blurRad="38100" dist="38100" dir="2700000" algn="tl">
                    <a:srgbClr val="C0C0C0"/>
                  </a:outerShdw>
                </a:effectLst>
              </a:rPr>
              <a:t>Two processes </a:t>
            </a:r>
            <a:r>
              <a:rPr lang="en-US" i="1" dirty="0" smtClean="0">
                <a:effectLst>
                  <a:outerShdw blurRad="38100" dist="38100" dir="2700000" algn="tl">
                    <a:srgbClr val="C0C0C0"/>
                  </a:outerShdw>
                </a:effectLst>
              </a:rPr>
              <a:t>are concurrent</a:t>
            </a:r>
            <a:r>
              <a:rPr lang="en-US" dirty="0" smtClean="0">
                <a:effectLst>
                  <a:outerShdw blurRad="38100" dist="38100" dir="2700000" algn="tl">
                    <a:srgbClr val="C0C0C0"/>
                  </a:outerShdw>
                </a:effectLst>
              </a:rPr>
              <a:t> if their flows overlap in time</a:t>
            </a:r>
          </a:p>
          <a:p>
            <a:pPr>
              <a:defRPr/>
            </a:pPr>
            <a:r>
              <a:rPr lang="en-US" dirty="0" smtClean="0">
                <a:effectLst>
                  <a:outerShdw blurRad="38100" dist="38100" dir="2700000" algn="tl">
                    <a:srgbClr val="C0C0C0"/>
                  </a:outerShdw>
                </a:effectLst>
              </a:rPr>
              <a:t>Otherwise, they are </a:t>
            </a:r>
            <a:r>
              <a:rPr lang="en-US" i="1" dirty="0" smtClean="0">
                <a:effectLst>
                  <a:outerShdw blurRad="38100" dist="38100" dir="2700000" algn="tl">
                    <a:srgbClr val="C0C0C0"/>
                  </a:outerShdw>
                </a:effectLst>
              </a:rPr>
              <a:t>sequential</a:t>
            </a:r>
            <a:r>
              <a:rPr lang="en-US" dirty="0" smtClean="0">
                <a:effectLst>
                  <a:outerShdw blurRad="38100" dist="38100" dir="2700000" algn="tl">
                    <a:srgbClr val="C0C0C0"/>
                  </a:outerShdw>
                </a:effectLst>
              </a:rPr>
              <a:t> </a:t>
            </a:r>
          </a:p>
          <a:p>
            <a:pPr>
              <a:defRPr/>
            </a:pPr>
            <a:r>
              <a:rPr lang="en-US" dirty="0" smtClean="0">
                <a:effectLst>
                  <a:outerShdw blurRad="38100" dist="38100" dir="2700000" algn="tl">
                    <a:srgbClr val="C0C0C0"/>
                  </a:outerShdw>
                </a:effectLst>
              </a:rPr>
              <a:t>Examples:</a:t>
            </a:r>
          </a:p>
          <a:p>
            <a:pPr lvl="1" eaLnBrk="1" hangingPunct="1">
              <a:defRPr/>
            </a:pPr>
            <a:r>
              <a:rPr lang="en-US" dirty="0" smtClean="0"/>
              <a:t>Concurrent: A &amp; B, A &amp; C</a:t>
            </a:r>
          </a:p>
          <a:p>
            <a:pPr lvl="1" eaLnBrk="1" hangingPunct="1">
              <a:defRPr/>
            </a:pPr>
            <a:r>
              <a:rPr lang="en-US" dirty="0" smtClean="0"/>
              <a:t>Sequential: B &amp; C</a:t>
            </a:r>
          </a:p>
          <a:p>
            <a:pPr eaLnBrk="1" hangingPunct="1">
              <a:buFont typeface="Wingdings" charset="2"/>
              <a:buNone/>
              <a:defRPr/>
            </a:pPr>
            <a:endParaRPr lang="en-US" dirty="0" smtClean="0">
              <a:effectLst>
                <a:outerShdw blurRad="38100" dist="38100" dir="2700000" algn="tl">
                  <a:srgbClr val="C0C0C0"/>
                </a:outerShdw>
              </a:effectLst>
            </a:endParaRPr>
          </a:p>
        </p:txBody>
      </p:sp>
      <p:grpSp>
        <p:nvGrpSpPr>
          <p:cNvPr id="17412" name="Group 4"/>
          <p:cNvGrpSpPr>
            <a:grpSpLocks/>
          </p:cNvGrpSpPr>
          <p:nvPr/>
        </p:nvGrpSpPr>
        <p:grpSpPr bwMode="auto">
          <a:xfrm>
            <a:off x="1279525" y="3962400"/>
            <a:ext cx="5503863" cy="1981200"/>
            <a:chOff x="806" y="2352"/>
            <a:chExt cx="3467" cy="1248"/>
          </a:xfrm>
        </p:grpSpPr>
        <p:sp>
          <p:nvSpPr>
            <p:cNvPr id="17413" name="Line 5"/>
            <p:cNvSpPr>
              <a:spLocks noChangeShapeType="1"/>
            </p:cNvSpPr>
            <p:nvPr/>
          </p:nvSpPr>
          <p:spPr bwMode="auto">
            <a:xfrm>
              <a:off x="1200" y="2448"/>
              <a:ext cx="0" cy="1152"/>
            </a:xfrm>
            <a:prstGeom prst="line">
              <a:avLst/>
            </a:prstGeom>
            <a:noFill/>
            <a:ln w="25400">
              <a:solidFill>
                <a:schemeClr val="tx1"/>
              </a:solidFill>
              <a:round/>
              <a:headEnd/>
              <a:tailEnd type="triangle" w="med" len="med"/>
            </a:ln>
          </p:spPr>
          <p:txBody>
            <a:bodyPr wrap="none" anchor="ctr"/>
            <a:lstStyle/>
            <a:p>
              <a:endParaRPr lang="en-US"/>
            </a:p>
          </p:txBody>
        </p:sp>
        <p:sp>
          <p:nvSpPr>
            <p:cNvPr id="17414" name="Text Box 6"/>
            <p:cNvSpPr txBox="1">
              <a:spLocks noChangeArrowheads="1"/>
            </p:cNvSpPr>
            <p:nvPr/>
          </p:nvSpPr>
          <p:spPr bwMode="auto">
            <a:xfrm>
              <a:off x="806" y="2784"/>
              <a:ext cx="415" cy="212"/>
            </a:xfrm>
            <a:prstGeom prst="rect">
              <a:avLst/>
            </a:prstGeom>
            <a:noFill/>
            <a:ln w="25400">
              <a:noFill/>
              <a:miter lim="800000"/>
              <a:headEnd/>
              <a:tailEnd/>
            </a:ln>
          </p:spPr>
          <p:txBody>
            <a:bodyPr wrap="none">
              <a:spAutoFit/>
            </a:bodyPr>
            <a:lstStyle/>
            <a:p>
              <a:pPr algn="l">
                <a:lnSpc>
                  <a:spcPct val="100000"/>
                </a:lnSpc>
              </a:pPr>
              <a:r>
                <a:rPr lang="en-US" sz="1600"/>
                <a:t>Time</a:t>
              </a:r>
            </a:p>
          </p:txBody>
        </p:sp>
        <p:sp>
          <p:nvSpPr>
            <p:cNvPr id="17415" name="Line 7"/>
            <p:cNvSpPr>
              <a:spLocks noChangeShapeType="1"/>
            </p:cNvSpPr>
            <p:nvPr/>
          </p:nvSpPr>
          <p:spPr bwMode="auto">
            <a:xfrm>
              <a:off x="1968" y="2592"/>
              <a:ext cx="0" cy="192"/>
            </a:xfrm>
            <a:prstGeom prst="line">
              <a:avLst/>
            </a:prstGeom>
            <a:noFill/>
            <a:ln w="25400">
              <a:solidFill>
                <a:schemeClr val="tx1"/>
              </a:solidFill>
              <a:round/>
              <a:headEnd/>
              <a:tailEnd/>
            </a:ln>
          </p:spPr>
          <p:txBody>
            <a:bodyPr wrap="none" anchor="ctr"/>
            <a:lstStyle/>
            <a:p>
              <a:endParaRPr lang="en-US"/>
            </a:p>
          </p:txBody>
        </p:sp>
        <p:sp>
          <p:nvSpPr>
            <p:cNvPr id="17416" name="Text Box 8"/>
            <p:cNvSpPr txBox="1">
              <a:spLocks noChangeArrowheads="1"/>
            </p:cNvSpPr>
            <p:nvPr/>
          </p:nvSpPr>
          <p:spPr bwMode="auto">
            <a:xfrm>
              <a:off x="1611" y="2352"/>
              <a:ext cx="742" cy="212"/>
            </a:xfrm>
            <a:prstGeom prst="rect">
              <a:avLst/>
            </a:prstGeom>
            <a:noFill/>
            <a:ln w="25400">
              <a:noFill/>
              <a:miter lim="800000"/>
              <a:headEnd/>
              <a:tailEnd/>
            </a:ln>
          </p:spPr>
          <p:txBody>
            <a:bodyPr wrap="none">
              <a:spAutoFit/>
            </a:bodyPr>
            <a:lstStyle/>
            <a:p>
              <a:pPr algn="l">
                <a:lnSpc>
                  <a:spcPct val="100000"/>
                </a:lnSpc>
              </a:pPr>
              <a:r>
                <a:rPr lang="en-US" sz="1600"/>
                <a:t>Process A</a:t>
              </a:r>
            </a:p>
          </p:txBody>
        </p:sp>
        <p:sp>
          <p:nvSpPr>
            <p:cNvPr id="17417" name="Text Box 9"/>
            <p:cNvSpPr txBox="1">
              <a:spLocks noChangeArrowheads="1"/>
            </p:cNvSpPr>
            <p:nvPr/>
          </p:nvSpPr>
          <p:spPr bwMode="auto">
            <a:xfrm>
              <a:off x="2571" y="2352"/>
              <a:ext cx="742" cy="212"/>
            </a:xfrm>
            <a:prstGeom prst="rect">
              <a:avLst/>
            </a:prstGeom>
            <a:noFill/>
            <a:ln w="25400">
              <a:noFill/>
              <a:miter lim="800000"/>
              <a:headEnd/>
              <a:tailEnd/>
            </a:ln>
          </p:spPr>
          <p:txBody>
            <a:bodyPr wrap="none">
              <a:spAutoFit/>
            </a:bodyPr>
            <a:lstStyle/>
            <a:p>
              <a:pPr algn="l">
                <a:lnSpc>
                  <a:spcPct val="100000"/>
                </a:lnSpc>
              </a:pPr>
              <a:r>
                <a:rPr lang="en-US" sz="1600"/>
                <a:t>Process B</a:t>
              </a:r>
            </a:p>
          </p:txBody>
        </p:sp>
        <p:sp>
          <p:nvSpPr>
            <p:cNvPr id="17418" name="Text Box 10"/>
            <p:cNvSpPr txBox="1">
              <a:spLocks noChangeArrowheads="1"/>
            </p:cNvSpPr>
            <p:nvPr/>
          </p:nvSpPr>
          <p:spPr bwMode="auto">
            <a:xfrm>
              <a:off x="3531" y="2352"/>
              <a:ext cx="742" cy="212"/>
            </a:xfrm>
            <a:prstGeom prst="rect">
              <a:avLst/>
            </a:prstGeom>
            <a:noFill/>
            <a:ln w="25400">
              <a:noFill/>
              <a:miter lim="800000"/>
              <a:headEnd/>
              <a:tailEnd/>
            </a:ln>
          </p:spPr>
          <p:txBody>
            <a:bodyPr wrap="none">
              <a:spAutoFit/>
            </a:bodyPr>
            <a:lstStyle/>
            <a:p>
              <a:pPr algn="l">
                <a:lnSpc>
                  <a:spcPct val="100000"/>
                </a:lnSpc>
              </a:pPr>
              <a:r>
                <a:rPr lang="en-US" sz="1600"/>
                <a:t>Process C</a:t>
              </a:r>
            </a:p>
          </p:txBody>
        </p:sp>
        <p:sp>
          <p:nvSpPr>
            <p:cNvPr id="17419" name="Line 11"/>
            <p:cNvSpPr>
              <a:spLocks noChangeShapeType="1"/>
            </p:cNvSpPr>
            <p:nvPr/>
          </p:nvSpPr>
          <p:spPr bwMode="auto">
            <a:xfrm>
              <a:off x="2928" y="2784"/>
              <a:ext cx="0" cy="192"/>
            </a:xfrm>
            <a:prstGeom prst="line">
              <a:avLst/>
            </a:prstGeom>
            <a:noFill/>
            <a:ln w="25400">
              <a:solidFill>
                <a:schemeClr val="tx1"/>
              </a:solidFill>
              <a:round/>
              <a:headEnd/>
              <a:tailEnd/>
            </a:ln>
          </p:spPr>
          <p:txBody>
            <a:bodyPr wrap="none" anchor="ctr"/>
            <a:lstStyle/>
            <a:p>
              <a:endParaRPr lang="en-US"/>
            </a:p>
          </p:txBody>
        </p:sp>
        <p:sp>
          <p:nvSpPr>
            <p:cNvPr id="17420" name="Line 12"/>
            <p:cNvSpPr>
              <a:spLocks noChangeShapeType="1"/>
            </p:cNvSpPr>
            <p:nvPr/>
          </p:nvSpPr>
          <p:spPr bwMode="auto">
            <a:xfrm>
              <a:off x="3888" y="2976"/>
              <a:ext cx="0" cy="192"/>
            </a:xfrm>
            <a:prstGeom prst="line">
              <a:avLst/>
            </a:prstGeom>
            <a:noFill/>
            <a:ln w="25400">
              <a:solidFill>
                <a:schemeClr val="tx1"/>
              </a:solidFill>
              <a:round/>
              <a:headEnd/>
              <a:tailEnd/>
            </a:ln>
          </p:spPr>
          <p:txBody>
            <a:bodyPr wrap="none" anchor="ctr"/>
            <a:lstStyle/>
            <a:p>
              <a:endParaRPr lang="en-US"/>
            </a:p>
          </p:txBody>
        </p:sp>
        <p:sp>
          <p:nvSpPr>
            <p:cNvPr id="17421" name="Line 13"/>
            <p:cNvSpPr>
              <a:spLocks noChangeShapeType="1"/>
            </p:cNvSpPr>
            <p:nvPr/>
          </p:nvSpPr>
          <p:spPr bwMode="auto">
            <a:xfrm>
              <a:off x="1968" y="3168"/>
              <a:ext cx="0" cy="192"/>
            </a:xfrm>
            <a:prstGeom prst="line">
              <a:avLst/>
            </a:prstGeom>
            <a:noFill/>
            <a:ln w="25400">
              <a:solidFill>
                <a:schemeClr val="tx1"/>
              </a:solidFill>
              <a:round/>
              <a:headEnd/>
              <a:tailEnd/>
            </a:ln>
          </p:spPr>
          <p:txBody>
            <a:bodyPr wrap="none" anchor="ctr"/>
            <a:lstStyle/>
            <a:p>
              <a:endParaRPr lang="en-US"/>
            </a:p>
          </p:txBody>
        </p:sp>
        <p:sp>
          <p:nvSpPr>
            <p:cNvPr id="17422" name="Line 14"/>
            <p:cNvSpPr>
              <a:spLocks noChangeShapeType="1"/>
            </p:cNvSpPr>
            <p:nvPr/>
          </p:nvSpPr>
          <p:spPr bwMode="auto">
            <a:xfrm>
              <a:off x="3888" y="3360"/>
              <a:ext cx="0" cy="192"/>
            </a:xfrm>
            <a:prstGeom prst="line">
              <a:avLst/>
            </a:prstGeom>
            <a:noFill/>
            <a:ln w="25400">
              <a:solidFill>
                <a:schemeClr val="tx1"/>
              </a:solidFill>
              <a:round/>
              <a:headEnd/>
              <a:tailEnd/>
            </a:ln>
          </p:spPr>
          <p:txBody>
            <a:bodyPr wrap="none" anchor="ctr"/>
            <a:lstStyle/>
            <a:p>
              <a:endParaRPr lang="en-US"/>
            </a:p>
          </p:txBody>
        </p:sp>
        <p:sp>
          <p:nvSpPr>
            <p:cNvPr id="17423" name="Line 15"/>
            <p:cNvSpPr>
              <a:spLocks noChangeShapeType="1"/>
            </p:cNvSpPr>
            <p:nvPr/>
          </p:nvSpPr>
          <p:spPr bwMode="auto">
            <a:xfrm>
              <a:off x="1680" y="2784"/>
              <a:ext cx="2544" cy="0"/>
            </a:xfrm>
            <a:prstGeom prst="line">
              <a:avLst/>
            </a:prstGeom>
            <a:noFill/>
            <a:ln w="3175">
              <a:solidFill>
                <a:schemeClr val="tx1"/>
              </a:solidFill>
              <a:prstDash val="dash"/>
              <a:round/>
              <a:headEnd/>
              <a:tailEnd/>
            </a:ln>
          </p:spPr>
          <p:txBody>
            <a:bodyPr wrap="none" anchor="ctr"/>
            <a:lstStyle/>
            <a:p>
              <a:endParaRPr lang="en-US"/>
            </a:p>
          </p:txBody>
        </p:sp>
        <p:sp>
          <p:nvSpPr>
            <p:cNvPr id="17424" name="Line 16"/>
            <p:cNvSpPr>
              <a:spLocks noChangeShapeType="1"/>
            </p:cNvSpPr>
            <p:nvPr/>
          </p:nvSpPr>
          <p:spPr bwMode="auto">
            <a:xfrm>
              <a:off x="1680" y="2976"/>
              <a:ext cx="2544" cy="0"/>
            </a:xfrm>
            <a:prstGeom prst="line">
              <a:avLst/>
            </a:prstGeom>
            <a:noFill/>
            <a:ln w="3175">
              <a:solidFill>
                <a:schemeClr val="tx1"/>
              </a:solidFill>
              <a:prstDash val="dash"/>
              <a:round/>
              <a:headEnd/>
              <a:tailEnd/>
            </a:ln>
          </p:spPr>
          <p:txBody>
            <a:bodyPr wrap="none" anchor="ctr"/>
            <a:lstStyle/>
            <a:p>
              <a:endParaRPr lang="en-US"/>
            </a:p>
          </p:txBody>
        </p:sp>
        <p:sp>
          <p:nvSpPr>
            <p:cNvPr id="17425" name="Line 17"/>
            <p:cNvSpPr>
              <a:spLocks noChangeShapeType="1"/>
            </p:cNvSpPr>
            <p:nvPr/>
          </p:nvSpPr>
          <p:spPr bwMode="auto">
            <a:xfrm>
              <a:off x="1680" y="3168"/>
              <a:ext cx="2544" cy="0"/>
            </a:xfrm>
            <a:prstGeom prst="line">
              <a:avLst/>
            </a:prstGeom>
            <a:noFill/>
            <a:ln w="3175">
              <a:solidFill>
                <a:schemeClr val="tx1"/>
              </a:solidFill>
              <a:prstDash val="dash"/>
              <a:round/>
              <a:headEnd/>
              <a:tailEnd/>
            </a:ln>
          </p:spPr>
          <p:txBody>
            <a:bodyPr wrap="none" anchor="ctr"/>
            <a:lstStyle/>
            <a:p>
              <a:endParaRPr lang="en-US"/>
            </a:p>
          </p:txBody>
        </p:sp>
        <p:sp>
          <p:nvSpPr>
            <p:cNvPr id="17426" name="Line 18"/>
            <p:cNvSpPr>
              <a:spLocks noChangeShapeType="1"/>
            </p:cNvSpPr>
            <p:nvPr/>
          </p:nvSpPr>
          <p:spPr bwMode="auto">
            <a:xfrm>
              <a:off x="1680" y="3360"/>
              <a:ext cx="2544" cy="0"/>
            </a:xfrm>
            <a:prstGeom prst="line">
              <a:avLst/>
            </a:prstGeom>
            <a:noFill/>
            <a:ln w="3175">
              <a:solidFill>
                <a:schemeClr val="tx1"/>
              </a:solidFill>
              <a:prstDash val="dash"/>
              <a:round/>
              <a:headEnd/>
              <a:tailEnd/>
            </a:ln>
          </p:spPr>
          <p:txBody>
            <a:bodyPr wrap="none" anchor="ctr"/>
            <a:lstStyle/>
            <a:p>
              <a:endParaRPr lang="en-US"/>
            </a:p>
          </p:txBody>
        </p:sp>
        <p:sp>
          <p:nvSpPr>
            <p:cNvPr id="17427" name="Line 19"/>
            <p:cNvSpPr>
              <a:spLocks noChangeShapeType="1"/>
            </p:cNvSpPr>
            <p:nvPr/>
          </p:nvSpPr>
          <p:spPr bwMode="auto">
            <a:xfrm>
              <a:off x="1680" y="3552"/>
              <a:ext cx="2544" cy="0"/>
            </a:xfrm>
            <a:prstGeom prst="line">
              <a:avLst/>
            </a:prstGeom>
            <a:noFill/>
            <a:ln w="3175">
              <a:solidFill>
                <a:schemeClr val="tx1"/>
              </a:solidFill>
              <a:prstDash val="dash"/>
              <a:round/>
              <a:headEnd/>
              <a:tailEnd/>
            </a:ln>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normAutofit fontScale="90000"/>
          </a:bodyPr>
          <a:lstStyle/>
          <a:p>
            <a:r>
              <a:rPr lang="en-US"/>
              <a:t>Sending Signals with </a:t>
            </a:r>
            <a:r>
              <a:rPr lang="en-US">
                <a:latin typeface="Courier New" charset="0"/>
              </a:rPr>
              <a:t>kill</a:t>
            </a:r>
            <a:r>
              <a:rPr lang="en-US"/>
              <a:t> Function</a:t>
            </a:r>
          </a:p>
        </p:txBody>
      </p:sp>
      <p:sp>
        <p:nvSpPr>
          <p:cNvPr id="1038339" name="Text Box 3"/>
          <p:cNvSpPr txBox="1">
            <a:spLocks noChangeArrowheads="1"/>
          </p:cNvSpPr>
          <p:nvPr/>
        </p:nvSpPr>
        <p:spPr bwMode="auto">
          <a:xfrm>
            <a:off x="685800" y="1524000"/>
            <a:ext cx="7696200" cy="5197475"/>
          </a:xfrm>
          <a:prstGeom prst="rect">
            <a:avLst/>
          </a:prstGeom>
          <a:solidFill>
            <a:srgbClr val="CCFFFF"/>
          </a:solidFill>
          <a:ln w="3175">
            <a:noFill/>
            <a:miter lim="800000"/>
            <a:headEnd/>
            <a:tailEnd/>
          </a:ln>
          <a:effectLst/>
        </p:spPr>
        <p:txBody>
          <a:bodyPr>
            <a:spAutoFit/>
          </a:bodyPr>
          <a:lstStyle/>
          <a:p>
            <a:pPr algn="l">
              <a:lnSpc>
                <a:spcPct val="100000"/>
              </a:lnSpc>
            </a:pPr>
            <a:r>
              <a:rPr lang="en-US" sz="1400" dirty="0">
                <a:latin typeface="Courier New" charset="0"/>
              </a:rPr>
              <a:t>void fork12()</a:t>
            </a:r>
          </a:p>
          <a:p>
            <a:pPr algn="l">
              <a:lnSpc>
                <a:spcPct val="100000"/>
              </a:lnSpc>
            </a:pPr>
            <a:r>
              <a:rPr lang="en-US" sz="1400" dirty="0">
                <a:latin typeface="Courier New" charset="0"/>
              </a:rPr>
              <a:t>{</a:t>
            </a:r>
          </a:p>
          <a:p>
            <a:pPr algn="l">
              <a:lnSpc>
                <a:spcPct val="100000"/>
              </a:lnSpc>
            </a:pPr>
            <a:r>
              <a:rPr lang="en-US" sz="1400" dirty="0">
                <a:latin typeface="Courier New" charset="0"/>
              </a:rPr>
              <a:t>    </a:t>
            </a:r>
            <a:r>
              <a:rPr lang="en-US" sz="1400" dirty="0" err="1">
                <a:latin typeface="Courier New" charset="0"/>
              </a:rPr>
              <a:t>pid_t</a:t>
            </a:r>
            <a:r>
              <a:rPr lang="en-US" sz="1400" dirty="0">
                <a:latin typeface="Courier New" charset="0"/>
              </a:rPr>
              <a:t> </a:t>
            </a:r>
            <a:r>
              <a:rPr lang="en-US" sz="1400" dirty="0" err="1">
                <a:latin typeface="Courier New" charset="0"/>
              </a:rPr>
              <a:t>pid</a:t>
            </a:r>
            <a:r>
              <a:rPr lang="en-US" sz="1400" dirty="0">
                <a:latin typeface="Courier New" charset="0"/>
              </a:rPr>
              <a:t>[N];</a:t>
            </a:r>
          </a:p>
          <a:p>
            <a:pPr algn="l">
              <a:lnSpc>
                <a:spcPct val="100000"/>
              </a:lnSpc>
            </a:pPr>
            <a:r>
              <a:rPr lang="en-US" sz="1400" dirty="0">
                <a:latin typeface="Courier New" charset="0"/>
              </a:rPr>
              <a:t>    </a:t>
            </a:r>
            <a:r>
              <a:rPr lang="en-US" sz="1400" dirty="0" err="1">
                <a:latin typeface="Courier New" charset="0"/>
              </a:rPr>
              <a:t>int</a:t>
            </a:r>
            <a:r>
              <a:rPr lang="en-US" sz="1400" dirty="0">
                <a:latin typeface="Courier New" charset="0"/>
              </a:rPr>
              <a:t> </a:t>
            </a:r>
            <a:r>
              <a:rPr lang="en-US" sz="1400" dirty="0" err="1">
                <a:latin typeface="Courier New" charset="0"/>
              </a:rPr>
              <a:t>i</a:t>
            </a:r>
            <a:r>
              <a:rPr lang="en-US" sz="1400" dirty="0">
                <a:latin typeface="Courier New" charset="0"/>
              </a:rPr>
              <a:t>, </a:t>
            </a:r>
            <a:r>
              <a:rPr lang="en-US" sz="1400" dirty="0" err="1">
                <a:latin typeface="Courier New" charset="0"/>
              </a:rPr>
              <a:t>child_status</a:t>
            </a:r>
            <a:r>
              <a:rPr lang="en-US" sz="1400" dirty="0">
                <a:latin typeface="Courier New" charset="0"/>
              </a:rPr>
              <a:t>;</a:t>
            </a:r>
          </a:p>
          <a:p>
            <a:pPr algn="l">
              <a:lnSpc>
                <a:spcPct val="100000"/>
              </a:lnSpc>
            </a:pPr>
            <a:r>
              <a:rPr lang="en-US" sz="1400" dirty="0">
                <a:latin typeface="Courier New" charset="0"/>
              </a:rPr>
              <a:t>    for (</a:t>
            </a:r>
            <a:r>
              <a:rPr lang="en-US" sz="1400" dirty="0" err="1">
                <a:latin typeface="Courier New" charset="0"/>
              </a:rPr>
              <a:t>i</a:t>
            </a:r>
            <a:r>
              <a:rPr lang="en-US" sz="1400" dirty="0">
                <a:latin typeface="Courier New" charset="0"/>
              </a:rPr>
              <a:t> = 0; </a:t>
            </a:r>
            <a:r>
              <a:rPr lang="en-US" sz="1400" dirty="0" err="1">
                <a:latin typeface="Courier New" charset="0"/>
              </a:rPr>
              <a:t>i</a:t>
            </a:r>
            <a:r>
              <a:rPr lang="en-US" sz="1400" dirty="0">
                <a:latin typeface="Courier New" charset="0"/>
              </a:rPr>
              <a:t> &lt; N; </a:t>
            </a:r>
            <a:r>
              <a:rPr lang="en-US" sz="1400" dirty="0" err="1">
                <a:latin typeface="Courier New" charset="0"/>
              </a:rPr>
              <a:t>i</a:t>
            </a:r>
            <a:r>
              <a:rPr lang="en-US" sz="1400" dirty="0">
                <a:latin typeface="Courier New" charset="0"/>
              </a:rPr>
              <a:t>++)</a:t>
            </a:r>
          </a:p>
          <a:p>
            <a:pPr algn="l">
              <a:lnSpc>
                <a:spcPct val="100000"/>
              </a:lnSpc>
            </a:pPr>
            <a:r>
              <a:rPr lang="en-US" sz="1400" dirty="0">
                <a:latin typeface="Courier New" charset="0"/>
              </a:rPr>
              <a:t>	if ((</a:t>
            </a:r>
            <a:r>
              <a:rPr lang="en-US" sz="1400" dirty="0" err="1">
                <a:latin typeface="Courier New" charset="0"/>
              </a:rPr>
              <a:t>pid</a:t>
            </a:r>
            <a:r>
              <a:rPr lang="en-US" sz="1400" dirty="0">
                <a:latin typeface="Courier New" charset="0"/>
              </a:rPr>
              <a:t>[</a:t>
            </a:r>
            <a:r>
              <a:rPr lang="en-US" sz="1400" dirty="0" err="1">
                <a:latin typeface="Courier New" charset="0"/>
              </a:rPr>
              <a:t>i</a:t>
            </a:r>
            <a:r>
              <a:rPr lang="en-US" sz="1400" dirty="0">
                <a:latin typeface="Courier New" charset="0"/>
              </a:rPr>
              <a:t>] = fork()) == 0)</a:t>
            </a:r>
          </a:p>
          <a:p>
            <a:pPr algn="l">
              <a:lnSpc>
                <a:spcPct val="100000"/>
              </a:lnSpc>
            </a:pPr>
            <a:r>
              <a:rPr lang="en-US" sz="1400" dirty="0">
                <a:latin typeface="Courier New" charset="0"/>
              </a:rPr>
              <a:t>	    while(1); /* Child infinite loop */</a:t>
            </a:r>
          </a:p>
          <a:p>
            <a:pPr algn="l">
              <a:lnSpc>
                <a:spcPct val="100000"/>
              </a:lnSpc>
            </a:pPr>
            <a:endParaRPr lang="en-US" sz="1400" dirty="0">
              <a:latin typeface="Courier New" charset="0"/>
            </a:endParaRPr>
          </a:p>
          <a:p>
            <a:pPr algn="l">
              <a:lnSpc>
                <a:spcPct val="100000"/>
              </a:lnSpc>
            </a:pPr>
            <a:r>
              <a:rPr lang="en-US" sz="1400" dirty="0">
                <a:latin typeface="Courier New" charset="0"/>
              </a:rPr>
              <a:t>    /* Parent terminates the child processes */</a:t>
            </a:r>
          </a:p>
          <a:p>
            <a:pPr algn="l">
              <a:lnSpc>
                <a:spcPct val="100000"/>
              </a:lnSpc>
            </a:pPr>
            <a:r>
              <a:rPr lang="en-US" sz="1400" dirty="0">
                <a:latin typeface="Courier New" charset="0"/>
              </a:rPr>
              <a:t>    for (</a:t>
            </a:r>
            <a:r>
              <a:rPr lang="en-US" sz="1400" dirty="0" err="1">
                <a:latin typeface="Courier New" charset="0"/>
              </a:rPr>
              <a:t>i</a:t>
            </a:r>
            <a:r>
              <a:rPr lang="en-US" sz="1400" dirty="0">
                <a:latin typeface="Courier New" charset="0"/>
              </a:rPr>
              <a:t> = 0; </a:t>
            </a:r>
            <a:r>
              <a:rPr lang="en-US" sz="1400" dirty="0" err="1">
                <a:latin typeface="Courier New" charset="0"/>
              </a:rPr>
              <a:t>i</a:t>
            </a:r>
            <a:r>
              <a:rPr lang="en-US" sz="1400" dirty="0">
                <a:latin typeface="Courier New" charset="0"/>
              </a:rPr>
              <a:t> &lt; N; </a:t>
            </a:r>
            <a:r>
              <a:rPr lang="en-US" sz="1400" dirty="0" err="1">
                <a:latin typeface="Courier New" charset="0"/>
              </a:rPr>
              <a:t>i</a:t>
            </a:r>
            <a:r>
              <a:rPr lang="en-US" sz="1400" dirty="0">
                <a:latin typeface="Courier New" charset="0"/>
              </a:rPr>
              <a:t>++) {</a:t>
            </a:r>
          </a:p>
          <a:p>
            <a:pPr algn="l">
              <a:lnSpc>
                <a:spcPct val="100000"/>
              </a:lnSpc>
            </a:pPr>
            <a:r>
              <a:rPr lang="en-US" sz="1400" dirty="0">
                <a:latin typeface="Courier New" charset="0"/>
              </a:rPr>
              <a:t>	</a:t>
            </a:r>
            <a:r>
              <a:rPr lang="en-US" sz="1400" dirty="0" err="1">
                <a:latin typeface="Courier New" charset="0"/>
              </a:rPr>
              <a:t>printf</a:t>
            </a:r>
            <a:r>
              <a:rPr lang="en-US" sz="1400" dirty="0">
                <a:latin typeface="Courier New" charset="0"/>
              </a:rPr>
              <a:t>("Killing process %d\n", </a:t>
            </a:r>
            <a:r>
              <a:rPr lang="en-US" sz="1400" dirty="0" err="1">
                <a:latin typeface="Courier New" charset="0"/>
              </a:rPr>
              <a:t>pid</a:t>
            </a:r>
            <a:r>
              <a:rPr lang="en-US" sz="1400" dirty="0">
                <a:latin typeface="Courier New" charset="0"/>
              </a:rPr>
              <a:t>[</a:t>
            </a:r>
            <a:r>
              <a:rPr lang="en-US" sz="1400" dirty="0" err="1">
                <a:latin typeface="Courier New" charset="0"/>
              </a:rPr>
              <a:t>i</a:t>
            </a:r>
            <a:r>
              <a:rPr lang="en-US" sz="1400" dirty="0">
                <a:latin typeface="Courier New" charset="0"/>
              </a:rPr>
              <a:t>]);</a:t>
            </a:r>
          </a:p>
          <a:p>
            <a:pPr algn="l">
              <a:lnSpc>
                <a:spcPct val="100000"/>
              </a:lnSpc>
            </a:pPr>
            <a:r>
              <a:rPr lang="en-US" sz="1400" dirty="0">
                <a:latin typeface="Courier New" charset="0"/>
              </a:rPr>
              <a:t>	kill(</a:t>
            </a:r>
            <a:r>
              <a:rPr lang="en-US" sz="1400" dirty="0" err="1">
                <a:latin typeface="Courier New" charset="0"/>
              </a:rPr>
              <a:t>pid</a:t>
            </a:r>
            <a:r>
              <a:rPr lang="en-US" sz="1400" dirty="0">
                <a:latin typeface="Courier New" charset="0"/>
              </a:rPr>
              <a:t>[</a:t>
            </a:r>
            <a:r>
              <a:rPr lang="en-US" sz="1400" dirty="0" err="1">
                <a:latin typeface="Courier New" charset="0"/>
              </a:rPr>
              <a:t>i</a:t>
            </a:r>
            <a:r>
              <a:rPr lang="en-US" sz="1400" dirty="0">
                <a:latin typeface="Courier New" charset="0"/>
              </a:rPr>
              <a:t>], SIGINT);</a:t>
            </a:r>
          </a:p>
          <a:p>
            <a:pPr algn="l">
              <a:lnSpc>
                <a:spcPct val="100000"/>
              </a:lnSpc>
            </a:pPr>
            <a:r>
              <a:rPr lang="en-US" sz="1400" dirty="0">
                <a:latin typeface="Courier New" charset="0"/>
              </a:rPr>
              <a:t>    }</a:t>
            </a:r>
          </a:p>
          <a:p>
            <a:pPr algn="l">
              <a:lnSpc>
                <a:spcPct val="100000"/>
              </a:lnSpc>
            </a:pPr>
            <a:endParaRPr lang="en-US" sz="1400" dirty="0">
              <a:latin typeface="Courier New" charset="0"/>
            </a:endParaRPr>
          </a:p>
          <a:p>
            <a:pPr algn="l">
              <a:lnSpc>
                <a:spcPct val="100000"/>
              </a:lnSpc>
            </a:pPr>
            <a:r>
              <a:rPr lang="en-US" sz="1400" dirty="0">
                <a:latin typeface="Courier New" charset="0"/>
              </a:rPr>
              <a:t>    /* Parent reaps terminated children */</a:t>
            </a:r>
          </a:p>
          <a:p>
            <a:pPr algn="l">
              <a:lnSpc>
                <a:spcPct val="100000"/>
              </a:lnSpc>
            </a:pPr>
            <a:r>
              <a:rPr lang="en-US" sz="1400" dirty="0">
                <a:latin typeface="Courier New" charset="0"/>
              </a:rPr>
              <a:t>    for (</a:t>
            </a:r>
            <a:r>
              <a:rPr lang="en-US" sz="1400" dirty="0" err="1">
                <a:latin typeface="Courier New" charset="0"/>
              </a:rPr>
              <a:t>i</a:t>
            </a:r>
            <a:r>
              <a:rPr lang="en-US" sz="1400" dirty="0">
                <a:latin typeface="Courier New" charset="0"/>
              </a:rPr>
              <a:t> = 0; </a:t>
            </a:r>
            <a:r>
              <a:rPr lang="en-US" sz="1400" dirty="0" err="1">
                <a:latin typeface="Courier New" charset="0"/>
              </a:rPr>
              <a:t>i</a:t>
            </a:r>
            <a:r>
              <a:rPr lang="en-US" sz="1400" dirty="0">
                <a:latin typeface="Courier New" charset="0"/>
              </a:rPr>
              <a:t> &lt; N; </a:t>
            </a:r>
            <a:r>
              <a:rPr lang="en-US" sz="1400" dirty="0" err="1">
                <a:latin typeface="Courier New" charset="0"/>
              </a:rPr>
              <a:t>i</a:t>
            </a:r>
            <a:r>
              <a:rPr lang="en-US" sz="1400" dirty="0">
                <a:latin typeface="Courier New" charset="0"/>
              </a:rPr>
              <a:t>++) {</a:t>
            </a:r>
          </a:p>
          <a:p>
            <a:pPr algn="l">
              <a:lnSpc>
                <a:spcPct val="100000"/>
              </a:lnSpc>
            </a:pPr>
            <a:r>
              <a:rPr lang="en-US" sz="1400" dirty="0">
                <a:latin typeface="Courier New" charset="0"/>
              </a:rPr>
              <a:t>	</a:t>
            </a:r>
            <a:r>
              <a:rPr lang="en-US" sz="1400" dirty="0" err="1">
                <a:latin typeface="Courier New" charset="0"/>
              </a:rPr>
              <a:t>pid_t</a:t>
            </a:r>
            <a:r>
              <a:rPr lang="en-US" sz="1400" dirty="0">
                <a:latin typeface="Courier New" charset="0"/>
              </a:rPr>
              <a:t> </a:t>
            </a:r>
            <a:r>
              <a:rPr lang="en-US" sz="1400" dirty="0" err="1">
                <a:latin typeface="Courier New" charset="0"/>
              </a:rPr>
              <a:t>wpid</a:t>
            </a:r>
            <a:r>
              <a:rPr lang="en-US" sz="1400" dirty="0">
                <a:latin typeface="Courier New" charset="0"/>
              </a:rPr>
              <a:t> = wait(&amp;</a:t>
            </a:r>
            <a:r>
              <a:rPr lang="en-US" sz="1400" dirty="0" err="1">
                <a:latin typeface="Courier New" charset="0"/>
              </a:rPr>
              <a:t>child_status</a:t>
            </a:r>
            <a:r>
              <a:rPr lang="en-US" sz="1400" dirty="0">
                <a:latin typeface="Courier New" charset="0"/>
              </a:rPr>
              <a:t>);</a:t>
            </a:r>
          </a:p>
          <a:p>
            <a:pPr algn="l">
              <a:lnSpc>
                <a:spcPct val="100000"/>
              </a:lnSpc>
            </a:pPr>
            <a:r>
              <a:rPr lang="en-US" sz="1400" dirty="0">
                <a:latin typeface="Courier New" charset="0"/>
              </a:rPr>
              <a:t>	if (WIFEXITED(</a:t>
            </a:r>
            <a:r>
              <a:rPr lang="en-US" sz="1400" dirty="0" err="1">
                <a:latin typeface="Courier New" charset="0"/>
              </a:rPr>
              <a:t>child_status</a:t>
            </a:r>
            <a:r>
              <a:rPr lang="en-US" sz="1400" dirty="0">
                <a:latin typeface="Courier New" charset="0"/>
              </a:rPr>
              <a:t>))</a:t>
            </a:r>
          </a:p>
          <a:p>
            <a:pPr algn="l">
              <a:lnSpc>
                <a:spcPct val="100000"/>
              </a:lnSpc>
            </a:pPr>
            <a:r>
              <a:rPr lang="en-US" sz="1400" dirty="0">
                <a:latin typeface="Courier New" charset="0"/>
              </a:rPr>
              <a:t>	    </a:t>
            </a:r>
            <a:r>
              <a:rPr lang="en-US" sz="1400" dirty="0" err="1">
                <a:latin typeface="Courier New" charset="0"/>
              </a:rPr>
              <a:t>printf</a:t>
            </a:r>
            <a:r>
              <a:rPr lang="en-US" sz="1400" dirty="0">
                <a:latin typeface="Courier New" charset="0"/>
              </a:rPr>
              <a:t>("Child %d terminated with exit status %d\n",</a:t>
            </a:r>
          </a:p>
          <a:p>
            <a:pPr algn="l">
              <a:lnSpc>
                <a:spcPct val="100000"/>
              </a:lnSpc>
            </a:pPr>
            <a:r>
              <a:rPr lang="en-US" sz="1400" dirty="0">
                <a:latin typeface="Courier New" charset="0"/>
              </a:rPr>
              <a:t>		   </a:t>
            </a:r>
            <a:r>
              <a:rPr lang="en-US" sz="1400" dirty="0" err="1">
                <a:latin typeface="Courier New" charset="0"/>
              </a:rPr>
              <a:t>wpid</a:t>
            </a:r>
            <a:r>
              <a:rPr lang="en-US" sz="1400" dirty="0">
                <a:latin typeface="Courier New" charset="0"/>
              </a:rPr>
              <a:t>, WEXITSTATUS(</a:t>
            </a:r>
            <a:r>
              <a:rPr lang="en-US" sz="1400" dirty="0" err="1">
                <a:latin typeface="Courier New" charset="0"/>
              </a:rPr>
              <a:t>child_status</a:t>
            </a:r>
            <a:r>
              <a:rPr lang="en-US" sz="1400" dirty="0">
                <a:latin typeface="Courier New" charset="0"/>
              </a:rPr>
              <a:t>));</a:t>
            </a:r>
          </a:p>
          <a:p>
            <a:pPr algn="l">
              <a:lnSpc>
                <a:spcPct val="100000"/>
              </a:lnSpc>
            </a:pPr>
            <a:r>
              <a:rPr lang="en-US" sz="1400" dirty="0">
                <a:latin typeface="Courier New" charset="0"/>
              </a:rPr>
              <a:t>	else</a:t>
            </a:r>
          </a:p>
          <a:p>
            <a:pPr algn="l">
              <a:lnSpc>
                <a:spcPct val="100000"/>
              </a:lnSpc>
            </a:pPr>
            <a:r>
              <a:rPr lang="en-US" sz="1400" dirty="0">
                <a:latin typeface="Courier New" charset="0"/>
              </a:rPr>
              <a:t>	    </a:t>
            </a:r>
            <a:r>
              <a:rPr lang="en-US" sz="1400" dirty="0" err="1">
                <a:latin typeface="Courier New" charset="0"/>
              </a:rPr>
              <a:t>printf</a:t>
            </a:r>
            <a:r>
              <a:rPr lang="en-US" sz="1400" dirty="0">
                <a:latin typeface="Courier New" charset="0"/>
              </a:rPr>
              <a:t>("Child %d terminated abnormally\n", </a:t>
            </a:r>
            <a:r>
              <a:rPr lang="en-US" sz="1400" dirty="0" err="1">
                <a:latin typeface="Courier New" charset="0"/>
              </a:rPr>
              <a:t>wpid</a:t>
            </a:r>
            <a:r>
              <a:rPr lang="en-US" sz="1400" dirty="0">
                <a:latin typeface="Courier New" charset="0"/>
              </a:rPr>
              <a:t>);</a:t>
            </a:r>
          </a:p>
          <a:p>
            <a:pPr algn="l">
              <a:lnSpc>
                <a:spcPct val="100000"/>
              </a:lnSpc>
            </a:pPr>
            <a:r>
              <a:rPr lang="en-US" sz="1400" dirty="0">
                <a:latin typeface="Courier New" charset="0"/>
              </a:rPr>
              <a:t>    }</a:t>
            </a:r>
          </a:p>
          <a:p>
            <a:pPr algn="l">
              <a:lnSpc>
                <a:spcPct val="100000"/>
              </a:lnSpc>
            </a:pPr>
            <a:r>
              <a:rPr lang="en-US" sz="1400" dirty="0">
                <a:latin typeface="Courier New"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noChangeArrowheads="1"/>
          </p:cNvSpPr>
          <p:nvPr>
            <p:ph type="title"/>
          </p:nvPr>
        </p:nvSpPr>
        <p:spPr/>
        <p:txBody>
          <a:bodyPr/>
          <a:lstStyle/>
          <a:p>
            <a:r>
              <a:rPr lang="en-US"/>
              <a:t>Receiving Signals</a:t>
            </a:r>
          </a:p>
        </p:txBody>
      </p:sp>
      <p:sp>
        <p:nvSpPr>
          <p:cNvPr id="1039363" name="Rectangle 3"/>
          <p:cNvSpPr>
            <a:spLocks noGrp="1" noChangeArrowheads="1"/>
          </p:cNvSpPr>
          <p:nvPr>
            <p:ph idx="1"/>
          </p:nvPr>
        </p:nvSpPr>
        <p:spPr/>
        <p:txBody>
          <a:bodyPr>
            <a:normAutofit fontScale="85000" lnSpcReduction="20000"/>
          </a:bodyPr>
          <a:lstStyle/>
          <a:p>
            <a:r>
              <a:rPr lang="en-US" dirty="0"/>
              <a:t>Suppose  kernel is returning from exception handler and is ready to pass control to process </a:t>
            </a:r>
            <a:r>
              <a:rPr lang="en-US" i="1" dirty="0"/>
              <a:t>p</a:t>
            </a:r>
            <a:r>
              <a:rPr lang="en-US" dirty="0"/>
              <a:t>.</a:t>
            </a:r>
          </a:p>
          <a:p>
            <a:r>
              <a:rPr lang="en-US" dirty="0"/>
              <a:t>Kernel computes</a:t>
            </a:r>
            <a:r>
              <a:rPr lang="en-US" dirty="0">
                <a:latin typeface="Courier New" charset="0"/>
              </a:rPr>
              <a:t> </a:t>
            </a:r>
            <a:r>
              <a:rPr lang="en-US" dirty="0" err="1">
                <a:latin typeface="Courier New" charset="0"/>
              </a:rPr>
              <a:t>pnb</a:t>
            </a:r>
            <a:r>
              <a:rPr lang="en-US" dirty="0">
                <a:latin typeface="Courier New" charset="0"/>
              </a:rPr>
              <a:t> = pending &amp; ~blocked</a:t>
            </a:r>
          </a:p>
          <a:p>
            <a:pPr lvl="1"/>
            <a:r>
              <a:rPr lang="en-US" dirty="0"/>
              <a:t>The set of pending </a:t>
            </a:r>
            <a:r>
              <a:rPr lang="en-US" dirty="0" err="1"/>
              <a:t>nonblocked</a:t>
            </a:r>
            <a:r>
              <a:rPr lang="en-US" dirty="0"/>
              <a:t> signals for process </a:t>
            </a:r>
            <a:r>
              <a:rPr lang="en-US" i="1" dirty="0"/>
              <a:t>p</a:t>
            </a:r>
            <a:r>
              <a:rPr lang="en-US" dirty="0">
                <a:latin typeface="Courier New" charset="0"/>
              </a:rPr>
              <a:t> </a:t>
            </a:r>
          </a:p>
          <a:p>
            <a:r>
              <a:rPr lang="en-US" dirty="0"/>
              <a:t>If  (</a:t>
            </a:r>
            <a:r>
              <a:rPr lang="en-US" dirty="0" err="1">
                <a:latin typeface="Courier New" charset="0"/>
              </a:rPr>
              <a:t>pnb</a:t>
            </a:r>
            <a:r>
              <a:rPr lang="en-US" dirty="0">
                <a:latin typeface="Courier New" charset="0"/>
              </a:rPr>
              <a:t> == 0</a:t>
            </a:r>
            <a:r>
              <a:rPr lang="en-US" dirty="0"/>
              <a:t>) </a:t>
            </a:r>
          </a:p>
          <a:p>
            <a:pPr lvl="1"/>
            <a:r>
              <a:rPr lang="en-US" dirty="0"/>
              <a:t>Pass control to next instruction in the logical flow for </a:t>
            </a:r>
            <a:r>
              <a:rPr lang="en-US" i="1" dirty="0"/>
              <a:t>p</a:t>
            </a:r>
            <a:r>
              <a:rPr lang="en-US" dirty="0"/>
              <a:t>.</a:t>
            </a:r>
          </a:p>
          <a:p>
            <a:r>
              <a:rPr lang="en-US" dirty="0"/>
              <a:t>Else</a:t>
            </a:r>
          </a:p>
          <a:p>
            <a:pPr lvl="1"/>
            <a:r>
              <a:rPr lang="en-US" dirty="0"/>
              <a:t>Choose least nonzero bit </a:t>
            </a:r>
            <a:r>
              <a:rPr lang="en-US" i="1" dirty="0"/>
              <a:t>k</a:t>
            </a:r>
            <a:r>
              <a:rPr lang="en-US" dirty="0"/>
              <a:t> in </a:t>
            </a:r>
            <a:r>
              <a:rPr lang="en-US" dirty="0" err="1" smtClean="0">
                <a:latin typeface="Courier New" charset="0"/>
              </a:rPr>
              <a:t>pnb</a:t>
            </a:r>
            <a:r>
              <a:rPr lang="en-US" dirty="0">
                <a:latin typeface="Courier New" charset="0"/>
              </a:rPr>
              <a:t> </a:t>
            </a:r>
            <a:r>
              <a:rPr lang="en-US" dirty="0" smtClean="0"/>
              <a:t>and </a:t>
            </a:r>
            <a:r>
              <a:rPr lang="en-US" dirty="0"/>
              <a:t>force process </a:t>
            </a:r>
            <a:r>
              <a:rPr lang="en-US" i="1" dirty="0"/>
              <a:t>p</a:t>
            </a:r>
            <a:r>
              <a:rPr lang="en-US" dirty="0"/>
              <a:t> to </a:t>
            </a:r>
            <a:r>
              <a:rPr lang="en-US" dirty="0">
                <a:solidFill>
                  <a:srgbClr val="FF3300"/>
                </a:solidFill>
              </a:rPr>
              <a:t>receive</a:t>
            </a:r>
            <a:r>
              <a:rPr lang="en-US" dirty="0"/>
              <a:t> signal </a:t>
            </a:r>
            <a:r>
              <a:rPr lang="en-US" i="1" dirty="0"/>
              <a:t>k.</a:t>
            </a:r>
          </a:p>
          <a:p>
            <a:pPr lvl="1"/>
            <a:r>
              <a:rPr lang="en-US" dirty="0"/>
              <a:t>The receipt of the signal triggers some </a:t>
            </a:r>
            <a:r>
              <a:rPr lang="en-US" i="1" dirty="0">
                <a:solidFill>
                  <a:srgbClr val="FF3300"/>
                </a:solidFill>
              </a:rPr>
              <a:t>action</a:t>
            </a:r>
            <a:r>
              <a:rPr lang="en-US" dirty="0"/>
              <a:t> by </a:t>
            </a:r>
            <a:r>
              <a:rPr lang="en-US" i="1" dirty="0"/>
              <a:t>p</a:t>
            </a:r>
          </a:p>
          <a:p>
            <a:pPr lvl="1"/>
            <a:r>
              <a:rPr lang="en-US" dirty="0"/>
              <a:t>Repeat for all nonzero </a:t>
            </a:r>
            <a:r>
              <a:rPr lang="en-US" i="1" dirty="0"/>
              <a:t>k</a:t>
            </a:r>
            <a:r>
              <a:rPr lang="en-US" dirty="0"/>
              <a:t> in </a:t>
            </a:r>
            <a:r>
              <a:rPr lang="en-US" dirty="0" err="1">
                <a:latin typeface="Courier New" charset="0"/>
              </a:rPr>
              <a:t>pnb</a:t>
            </a:r>
            <a:r>
              <a:rPr lang="en-US" dirty="0">
                <a:latin typeface="Courier New" charset="0"/>
              </a:rPr>
              <a:t>.</a:t>
            </a:r>
          </a:p>
          <a:p>
            <a:pPr lvl="1"/>
            <a:r>
              <a:rPr lang="en-US" dirty="0"/>
              <a:t>Pass control to next instruction in logical flow for </a:t>
            </a:r>
            <a:r>
              <a:rPr lang="en-US" i="1" dirty="0"/>
              <a:t>p</a:t>
            </a:r>
            <a:r>
              <a:rPr lang="en-US" dirty="0"/>
              <a:t>.</a:t>
            </a:r>
          </a:p>
          <a:p>
            <a:pPr lvl="1"/>
            <a:endParaRPr lang="en-US"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a:t>
            </a:r>
            <a:endParaRPr lang="en-US" dirty="0"/>
          </a:p>
        </p:txBody>
      </p:sp>
      <p:sp>
        <p:nvSpPr>
          <p:cNvPr id="3" name="Rectangle 2"/>
          <p:cNvSpPr/>
          <p:nvPr/>
        </p:nvSpPr>
        <p:spPr>
          <a:xfrm>
            <a:off x="76200" y="1410355"/>
            <a:ext cx="7772400" cy="5447645"/>
          </a:xfrm>
          <a:prstGeom prst="rect">
            <a:avLst/>
          </a:prstGeom>
        </p:spPr>
        <p:txBody>
          <a:bodyPr wrap="square">
            <a:spAutoFit/>
          </a:bodyPr>
          <a:lstStyle/>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void trap(</a:t>
            </a:r>
            <a:r>
              <a:rPr lang="en-US" sz="1200" b="0" dirty="0" err="1" smtClean="0">
                <a:solidFill>
                  <a:prstClr val="white"/>
                </a:solidFill>
                <a:latin typeface="Lucida Console" pitchFamily="49" charset="0"/>
                <a:ea typeface="+mn-ea"/>
              </a:rPr>
              <a:t>trap_struct</a:t>
            </a:r>
            <a:r>
              <a:rPr lang="en-US" sz="1200" b="0" dirty="0" smtClean="0">
                <a:solidFill>
                  <a:prstClr val="white"/>
                </a:solidFill>
                <a:latin typeface="Lucida Console" pitchFamily="49" charset="0"/>
                <a:ea typeface="+mn-ea"/>
              </a:rPr>
              <a:t>* formals, </a:t>
            </a:r>
            <a:r>
              <a:rPr lang="en-US" sz="1200" b="0" dirty="0" err="1" smtClean="0">
                <a:solidFill>
                  <a:prstClr val="white"/>
                </a:solidFill>
                <a:latin typeface="Lucida Console" pitchFamily="49" charset="0"/>
                <a:ea typeface="+mn-ea"/>
              </a:rPr>
              <a:t>int</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call_num</a:t>
            </a: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int</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context_value</a:t>
            </a: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Make sure you are not calling trap from kernel mod</a:t>
            </a:r>
            <a:r>
              <a:rPr lang="en-US" sz="1200" b="0" i="1" dirty="0" smtClean="0">
                <a:solidFill>
                  <a:prstClr val="white"/>
                </a:solidFill>
                <a:latin typeface="Lucida Console" pitchFamily="49" charset="0"/>
                <a:ea typeface="+mn-ea"/>
              </a:rPr>
              <a:t>e</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assert("Error: Trying to call trap from kernel mode\n" &amp;&amp; !</a:t>
            </a:r>
            <a:r>
              <a:rPr lang="en-US" sz="1200" b="0" dirty="0" err="1" smtClean="0">
                <a:solidFill>
                  <a:prstClr val="white"/>
                </a:solidFill>
                <a:latin typeface="Lucida Console" pitchFamily="49" charset="0"/>
                <a:ea typeface="+mn-ea"/>
              </a:rPr>
              <a:t>superMode</a:t>
            </a: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Save Context so kernel can return to i</a:t>
            </a:r>
            <a:r>
              <a:rPr lang="en-US" sz="1200" b="0" i="1" dirty="0" smtClean="0">
                <a:solidFill>
                  <a:prstClr val="white"/>
                </a:solidFill>
                <a:latin typeface="Lucida Console" pitchFamily="49" charset="0"/>
                <a:ea typeface="+mn-ea"/>
              </a:rPr>
              <a:t>t</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context_value</a:t>
            </a:r>
            <a:r>
              <a:rPr lang="en-US" sz="1200" b="0" dirty="0" smtClean="0">
                <a:solidFill>
                  <a:prstClr val="white"/>
                </a:solidFill>
                <a:latin typeface="Lucida Console" pitchFamily="49" charset="0"/>
                <a:ea typeface="+mn-ea"/>
              </a:rPr>
              <a:t> = </a:t>
            </a:r>
            <a:r>
              <a:rPr lang="en-US" sz="1200" b="0" dirty="0" err="1" smtClean="0">
                <a:solidFill>
                  <a:prstClr val="white"/>
                </a:solidFill>
                <a:latin typeface="Lucida Console" pitchFamily="49" charset="0"/>
                <a:ea typeface="+mn-ea"/>
              </a:rPr>
              <a:t>setjmp</a:t>
            </a:r>
            <a:r>
              <a:rPr lang="en-US" sz="1200" b="0" dirty="0" smtClean="0">
                <a:solidFill>
                  <a:prstClr val="white"/>
                </a:solidFill>
                <a:latin typeface="Lucida Console" pitchFamily="49" charset="0"/>
                <a:ea typeface="+mn-ea"/>
              </a:rPr>
              <a:t>(*((</a:t>
            </a:r>
            <a:r>
              <a:rPr lang="en-US" sz="1200" b="0" dirty="0" err="1" smtClean="0">
                <a:solidFill>
                  <a:prstClr val="white"/>
                </a:solidFill>
                <a:latin typeface="Lucida Console" pitchFamily="49" charset="0"/>
                <a:ea typeface="+mn-ea"/>
              </a:rPr>
              <a:t>jmp_buf</a:t>
            </a:r>
            <a:r>
              <a:rPr lang="en-US" sz="1200" b="0" dirty="0" smtClean="0">
                <a:solidFill>
                  <a:prstClr val="white"/>
                </a:solidFill>
                <a:latin typeface="Lucida Console" pitchFamily="49" charset="0"/>
                <a:ea typeface="+mn-ea"/>
              </a:rPr>
              <a:t>*)formals-&gt;</a:t>
            </a:r>
            <a:r>
              <a:rPr lang="en-US" sz="1200" b="0" dirty="0" err="1" smtClean="0">
                <a:solidFill>
                  <a:prstClr val="white"/>
                </a:solidFill>
                <a:latin typeface="Lucida Console" pitchFamily="49" charset="0"/>
                <a:ea typeface="+mn-ea"/>
              </a:rPr>
              <a:t>params</a:t>
            </a:r>
            <a:r>
              <a:rPr lang="en-US" sz="1200" b="0" dirty="0" smtClean="0">
                <a:solidFill>
                  <a:prstClr val="white"/>
                </a:solidFill>
                <a:latin typeface="Lucida Console" pitchFamily="49" charset="0"/>
                <a:ea typeface="+mn-ea"/>
              </a:rPr>
              <a:t>[0]));</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if (</a:t>
            </a:r>
            <a:r>
              <a:rPr lang="en-US" sz="1200" b="0" dirty="0" err="1" smtClean="0">
                <a:solidFill>
                  <a:prstClr val="white"/>
                </a:solidFill>
                <a:latin typeface="Lucida Console" pitchFamily="49" charset="0"/>
                <a:ea typeface="+mn-ea"/>
              </a:rPr>
              <a:t>context_value</a:t>
            </a:r>
            <a:r>
              <a:rPr lang="en-US" sz="1200" b="0" dirty="0" smtClean="0">
                <a:solidFill>
                  <a:prstClr val="white"/>
                </a:solidFill>
                <a:latin typeface="Lucida Console" pitchFamily="49" charset="0"/>
                <a:ea typeface="+mn-ea"/>
              </a:rPr>
              <a:t> == TRAP_NORMAL) {</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return;</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 else if (</a:t>
            </a:r>
            <a:r>
              <a:rPr lang="en-US" sz="1200" b="0" dirty="0" err="1" smtClean="0">
                <a:solidFill>
                  <a:prstClr val="white"/>
                </a:solidFill>
                <a:latin typeface="Lucida Console" pitchFamily="49" charset="0"/>
                <a:ea typeface="+mn-ea"/>
              </a:rPr>
              <a:t>context_value</a:t>
            </a:r>
            <a:r>
              <a:rPr lang="en-US" sz="1200" b="0" dirty="0" smtClean="0">
                <a:solidFill>
                  <a:prstClr val="white"/>
                </a:solidFill>
                <a:latin typeface="Lucida Console" pitchFamily="49" charset="0"/>
                <a:ea typeface="+mn-ea"/>
              </a:rPr>
              <a:t> &gt; 0)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Call the signal handler</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system_call_params</a:t>
            </a:r>
            <a:r>
              <a:rPr lang="en-US" sz="1200" b="0" dirty="0" smtClean="0">
                <a:solidFill>
                  <a:prstClr val="white"/>
                </a:solidFill>
                <a:latin typeface="Lucida Console" pitchFamily="49" charset="0"/>
                <a:ea typeface="+mn-ea"/>
              </a:rPr>
              <a:t>-&gt;</a:t>
            </a:r>
            <a:r>
              <a:rPr lang="en-US" sz="1200" b="0" dirty="0" err="1" smtClean="0">
                <a:solidFill>
                  <a:prstClr val="white"/>
                </a:solidFill>
                <a:latin typeface="Lucida Console" pitchFamily="49" charset="0"/>
                <a:ea typeface="+mn-ea"/>
              </a:rPr>
              <a:t>signal_handler</a:t>
            </a:r>
            <a:r>
              <a:rPr lang="en-US" sz="1200" b="0" dirty="0" smtClean="0">
                <a:solidFill>
                  <a:prstClr val="white"/>
                </a:solidFill>
                <a:latin typeface="Lucida Console" pitchFamily="49" charset="0"/>
                <a:ea typeface="+mn-ea"/>
              </a:rPr>
              <a:t>(</a:t>
            </a:r>
            <a:r>
              <a:rPr lang="en-US" sz="1200" b="0" dirty="0" err="1" smtClean="0">
                <a:solidFill>
                  <a:prstClr val="white"/>
                </a:solidFill>
                <a:latin typeface="Lucida Console" pitchFamily="49" charset="0"/>
                <a:ea typeface="+mn-ea"/>
              </a:rPr>
              <a:t>context_value</a:t>
            </a: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a:t>
            </a:r>
            <a:r>
              <a:rPr lang="en-US" sz="1200" b="0" i="1" dirty="0" err="1" smtClean="0">
                <a:solidFill>
                  <a:srgbClr val="FF6600"/>
                </a:solidFill>
                <a:latin typeface="Lucida Console" pitchFamily="49" charset="0"/>
                <a:ea typeface="+mn-ea"/>
              </a:rPr>
              <a:t>longjmp</a:t>
            </a:r>
            <a:r>
              <a:rPr lang="en-US" sz="1200" b="0" i="1" dirty="0" smtClean="0">
                <a:solidFill>
                  <a:srgbClr val="FF6600"/>
                </a:solidFill>
                <a:latin typeface="Lucida Console" pitchFamily="49" charset="0"/>
                <a:ea typeface="+mn-ea"/>
              </a:rPr>
              <a:t> back to kernel</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longjmp</a:t>
            </a:r>
            <a:r>
              <a:rPr lang="en-US" sz="1200" b="0" dirty="0" smtClean="0">
                <a:solidFill>
                  <a:prstClr val="white"/>
                </a:solidFill>
                <a:latin typeface="Lucida Console" pitchFamily="49" charset="0"/>
                <a:ea typeface="+mn-ea"/>
              </a:rPr>
              <a:t>(</a:t>
            </a:r>
            <a:r>
              <a:rPr lang="en-US" sz="1200" b="0" dirty="0" err="1" smtClean="0">
                <a:solidFill>
                  <a:prstClr val="white"/>
                </a:solidFill>
                <a:latin typeface="Lucida Console" pitchFamily="49" charset="0"/>
                <a:ea typeface="+mn-ea"/>
              </a:rPr>
              <a:t>k_context</a:t>
            </a:r>
            <a:r>
              <a:rPr lang="en-US" sz="1200" b="0" dirty="0" smtClean="0">
                <a:solidFill>
                  <a:prstClr val="white"/>
                </a:solidFill>
                <a:latin typeface="Lucida Console" pitchFamily="49" charset="0"/>
                <a:ea typeface="+mn-ea"/>
              </a:rPr>
              <a:t>, KERNEL_CHECK_SIGNALS);</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 else {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Assign values to </a:t>
            </a:r>
            <a:r>
              <a:rPr lang="en-US" sz="1200" b="0" i="1" dirty="0" err="1" smtClean="0">
                <a:solidFill>
                  <a:srgbClr val="FF6600"/>
                </a:solidFill>
                <a:latin typeface="Lucida Console" pitchFamily="49" charset="0"/>
                <a:ea typeface="+mn-ea"/>
              </a:rPr>
              <a:t>globals</a:t>
            </a:r>
            <a:endParaRPr lang="en-US" sz="1200" b="0" i="1" dirty="0" smtClean="0">
              <a:solidFill>
                <a:srgbClr val="FF6600"/>
              </a:solidFill>
              <a:latin typeface="Lucida Console" pitchFamily="49" charset="0"/>
              <a:ea typeface="+mn-ea"/>
            </a:endParaRP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system_call_params</a:t>
            </a:r>
            <a:r>
              <a:rPr lang="en-US" sz="1200" b="0" dirty="0" smtClean="0">
                <a:solidFill>
                  <a:prstClr val="white"/>
                </a:solidFill>
                <a:latin typeface="Lucida Console" pitchFamily="49" charset="0"/>
                <a:ea typeface="+mn-ea"/>
              </a:rPr>
              <a:t> = formals;</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i="1" dirty="0">
                <a:solidFill>
                  <a:prstClr val="white"/>
                </a:solidFill>
                <a:latin typeface="Lucida Console" pitchFamily="49" charset="0"/>
                <a:ea typeface="+mn-ea"/>
              </a:rPr>
              <a:t> </a:t>
            </a:r>
            <a:r>
              <a:rPr lang="en-US" sz="1200" b="0" i="1"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a:t>
            </a:r>
            <a:r>
              <a:rPr lang="en-US" sz="1200" b="0" i="1" dirty="0" err="1" smtClean="0">
                <a:solidFill>
                  <a:srgbClr val="FF6600"/>
                </a:solidFill>
                <a:latin typeface="Lucida Console" pitchFamily="49" charset="0"/>
                <a:ea typeface="+mn-ea"/>
              </a:rPr>
              <a:t>longjmp</a:t>
            </a:r>
            <a:r>
              <a:rPr lang="en-US" sz="1200" b="0" i="1" dirty="0" smtClean="0">
                <a:solidFill>
                  <a:srgbClr val="FF6600"/>
                </a:solidFill>
                <a:latin typeface="Lucida Console" pitchFamily="49" charset="0"/>
                <a:ea typeface="+mn-ea"/>
              </a:rPr>
              <a:t> to kernel context and return system call value</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longjmp</a:t>
            </a:r>
            <a:r>
              <a:rPr lang="en-US" sz="1200" b="0" dirty="0" smtClean="0">
                <a:solidFill>
                  <a:prstClr val="white"/>
                </a:solidFill>
                <a:latin typeface="Lucida Console" pitchFamily="49" charset="0"/>
                <a:ea typeface="+mn-ea"/>
              </a:rPr>
              <a:t>(</a:t>
            </a:r>
            <a:r>
              <a:rPr lang="en-US" sz="1200" b="0" dirty="0" err="1" smtClean="0">
                <a:solidFill>
                  <a:prstClr val="white"/>
                </a:solidFill>
                <a:latin typeface="Lucida Console" pitchFamily="49" charset="0"/>
                <a:ea typeface="+mn-ea"/>
              </a:rPr>
              <a:t>k_context</a:t>
            </a:r>
            <a:r>
              <a:rPr lang="en-US" sz="1200" b="0" dirty="0" smtClean="0">
                <a:solidFill>
                  <a:prstClr val="white"/>
                </a:solidFill>
                <a:latin typeface="Lucida Console" pitchFamily="49" charset="0"/>
                <a:ea typeface="+mn-ea"/>
              </a:rPr>
              <a:t>, </a:t>
            </a:r>
            <a:r>
              <a:rPr lang="en-US" sz="1200" b="0" dirty="0" err="1" smtClean="0">
                <a:solidFill>
                  <a:prstClr val="white"/>
                </a:solidFill>
                <a:latin typeface="Lucida Console" pitchFamily="49" charset="0"/>
                <a:ea typeface="+mn-ea"/>
              </a:rPr>
              <a:t>call_num</a:t>
            </a:r>
            <a:r>
              <a:rPr lang="en-US" sz="1200" b="0" dirty="0" smtClean="0">
                <a:solidFill>
                  <a:prstClr val="white"/>
                </a:solidFill>
                <a:latin typeface="Lucida Console" pitchFamily="49" charset="0"/>
                <a:ea typeface="+mn-ea"/>
              </a:rPr>
              <a:t>);</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a:t>
            </a:r>
            <a:r>
              <a:rPr lang="en-US" sz="1200" b="0" i="1" dirty="0" smtClean="0">
                <a:solidFill>
                  <a:srgbClr val="FF6600"/>
                </a:solidFill>
                <a:latin typeface="Lucida Console" pitchFamily="49" charset="0"/>
                <a:ea typeface="+mn-ea"/>
              </a:rPr>
              <a:t>// Never Reaches here</a:t>
            </a:r>
          </a:p>
          <a:p>
            <a:pPr algn="l" eaLnBrk="1" fontAlgn="auto" hangingPunct="1">
              <a:lnSpc>
                <a:spcPct val="100000"/>
              </a:lnSpc>
              <a:spcBef>
                <a:spcPts val="0"/>
              </a:spcBef>
              <a:spcAft>
                <a:spcPts val="0"/>
              </a:spcAft>
            </a:pPr>
            <a:r>
              <a:rPr lang="en-US" sz="1200" b="0" dirty="0">
                <a:solidFill>
                  <a:prstClr val="white"/>
                </a:solidFill>
                <a:latin typeface="Lucida Console" pitchFamily="49" charset="0"/>
                <a:ea typeface="+mn-ea"/>
              </a:rPr>
              <a:t> </a:t>
            </a:r>
            <a:r>
              <a:rPr lang="en-US" sz="1200" b="0" dirty="0" smtClean="0">
                <a:solidFill>
                  <a:prstClr val="white"/>
                </a:solidFill>
                <a:latin typeface="Lucida Console" pitchFamily="49" charset="0"/>
                <a:ea typeface="+mn-ea"/>
              </a:rPr>
              <a:t>  return;</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	</a:t>
            </a:r>
          </a:p>
          <a:p>
            <a:pPr algn="l" eaLnBrk="1" fontAlgn="auto" hangingPunct="1">
              <a:lnSpc>
                <a:spcPct val="100000"/>
              </a:lnSpc>
              <a:spcBef>
                <a:spcPts val="0"/>
              </a:spcBef>
              <a:spcAft>
                <a:spcPts val="0"/>
              </a:spcAft>
            </a:pPr>
            <a:r>
              <a:rPr lang="en-US" sz="1200" b="0" dirty="0" smtClean="0">
                <a:solidFill>
                  <a:prstClr val="white"/>
                </a:solidFill>
                <a:latin typeface="Lucida Console" pitchFamily="49" charset="0"/>
                <a:ea typeface="+mn-ea"/>
              </a:rPr>
              <a:t>}</a:t>
            </a:r>
            <a:endParaRPr lang="en-US" sz="1200" b="0" dirty="0">
              <a:solidFill>
                <a:prstClr val="white"/>
              </a:solidFill>
              <a:latin typeface="Lucida Console" pitchFamily="49" charset="0"/>
              <a:ea typeface="+mn-ea"/>
            </a:endParaRPr>
          </a:p>
        </p:txBody>
      </p:sp>
      <p:sp>
        <p:nvSpPr>
          <p:cNvPr id="6" name="Rectangular Callout 5"/>
          <p:cNvSpPr/>
          <p:nvPr/>
        </p:nvSpPr>
        <p:spPr>
          <a:xfrm>
            <a:off x="7162800" y="5105400"/>
            <a:ext cx="1752600" cy="762000"/>
          </a:xfrm>
          <a:prstGeom prst="wedgeRectCallout">
            <a:avLst>
              <a:gd name="adj1" fmla="val -290311"/>
              <a:gd name="adj2" fmla="val -233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r>
              <a:rPr lang="en-US" b="0" dirty="0" smtClean="0">
                <a:solidFill>
                  <a:prstClr val="white"/>
                </a:solidFill>
                <a:latin typeface="Calibri"/>
              </a:rPr>
              <a:t>Run specified signal handler</a:t>
            </a:r>
            <a:endParaRPr lang="en-US" b="0" dirty="0">
              <a:solidFill>
                <a:prstClr val="white"/>
              </a:solidFill>
              <a:latin typeface="Calibri"/>
            </a:endParaRPr>
          </a:p>
        </p:txBody>
      </p:sp>
    </p:spTree>
    <p:extLst>
      <p:ext uri="{BB962C8B-B14F-4D97-AF65-F5344CB8AC3E}">
        <p14:creationId xmlns:p14="http://schemas.microsoft.com/office/powerpoint/2010/main" val="34216600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t>Default Actions</a:t>
            </a:r>
          </a:p>
        </p:txBody>
      </p:sp>
      <p:sp>
        <p:nvSpPr>
          <p:cNvPr id="1040387" name="Rectangle 3"/>
          <p:cNvSpPr>
            <a:spLocks noGrp="1" noChangeArrowheads="1"/>
          </p:cNvSpPr>
          <p:nvPr>
            <p:ph idx="1"/>
          </p:nvPr>
        </p:nvSpPr>
        <p:spPr/>
        <p:txBody>
          <a:bodyPr/>
          <a:lstStyle/>
          <a:p>
            <a:r>
              <a:rPr lang="en-US"/>
              <a:t>Each signal type has a predefined </a:t>
            </a:r>
            <a:r>
              <a:rPr lang="en-US" i="1">
                <a:solidFill>
                  <a:srgbClr val="FF3300"/>
                </a:solidFill>
              </a:rPr>
              <a:t>default action</a:t>
            </a:r>
            <a:r>
              <a:rPr lang="en-US"/>
              <a:t>, which is one of:</a:t>
            </a:r>
          </a:p>
          <a:p>
            <a:pPr lvl="1"/>
            <a:r>
              <a:rPr lang="en-US"/>
              <a:t>The process terminates</a:t>
            </a:r>
          </a:p>
          <a:p>
            <a:pPr lvl="1"/>
            <a:r>
              <a:rPr lang="en-US"/>
              <a:t>The process terminates and dumps core.</a:t>
            </a:r>
          </a:p>
          <a:p>
            <a:pPr lvl="1"/>
            <a:r>
              <a:rPr lang="en-US"/>
              <a:t>The process stops until restarted by a SIGCONT signal.</a:t>
            </a:r>
          </a:p>
          <a:p>
            <a:pPr lvl="1"/>
            <a:r>
              <a:rPr lang="en-US"/>
              <a:t>The process ignores the signal.</a:t>
            </a:r>
          </a:p>
          <a:p>
            <a:endParaRPr lang="en-US"/>
          </a:p>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a:t>Installing Signal Handlers</a:t>
            </a:r>
          </a:p>
        </p:txBody>
      </p:sp>
      <p:sp>
        <p:nvSpPr>
          <p:cNvPr id="1041411" name="Rectangle 3"/>
          <p:cNvSpPr>
            <a:spLocks noGrp="1" noChangeArrowheads="1"/>
          </p:cNvSpPr>
          <p:nvPr>
            <p:ph idx="1"/>
          </p:nvPr>
        </p:nvSpPr>
        <p:spPr/>
        <p:txBody>
          <a:bodyPr>
            <a:normAutofit fontScale="77500" lnSpcReduction="20000"/>
          </a:bodyPr>
          <a:lstStyle/>
          <a:p>
            <a:r>
              <a:rPr lang="en-US"/>
              <a:t>The </a:t>
            </a:r>
            <a:r>
              <a:rPr lang="en-US">
                <a:latin typeface="Courier New" charset="0"/>
              </a:rPr>
              <a:t>signal</a:t>
            </a:r>
            <a:r>
              <a:rPr lang="en-US"/>
              <a:t> function modifies the default action associated with the receipt of signal </a:t>
            </a:r>
            <a:r>
              <a:rPr lang="en-US">
                <a:latin typeface="Courier New" charset="0"/>
              </a:rPr>
              <a:t>signum</a:t>
            </a:r>
            <a:r>
              <a:rPr lang="en-US"/>
              <a:t>:</a:t>
            </a:r>
          </a:p>
          <a:p>
            <a:pPr lvl="1"/>
            <a:r>
              <a:rPr lang="en-US">
                <a:latin typeface="Courier New" charset="0"/>
              </a:rPr>
              <a:t>handler_t *signal(int signum, handler_t *handler)</a:t>
            </a:r>
          </a:p>
          <a:p>
            <a:r>
              <a:rPr lang="en-US"/>
              <a:t>Different values for </a:t>
            </a:r>
            <a:r>
              <a:rPr lang="en-US">
                <a:latin typeface="Courier New" charset="0"/>
              </a:rPr>
              <a:t>handler</a:t>
            </a:r>
            <a:r>
              <a:rPr lang="en-US"/>
              <a:t>:</a:t>
            </a:r>
          </a:p>
          <a:p>
            <a:pPr lvl="1"/>
            <a:r>
              <a:rPr lang="en-US"/>
              <a:t>SIG_IGN: ignore signals of type </a:t>
            </a:r>
            <a:r>
              <a:rPr lang="en-US">
                <a:latin typeface="Courier New" charset="0"/>
              </a:rPr>
              <a:t>signum</a:t>
            </a:r>
          </a:p>
          <a:p>
            <a:pPr lvl="1"/>
            <a:r>
              <a:rPr lang="en-US"/>
              <a:t>SIG_DFL: revert to the default action on receipt of signals of type </a:t>
            </a:r>
            <a:r>
              <a:rPr lang="en-US">
                <a:latin typeface="Courier New" charset="0"/>
              </a:rPr>
              <a:t>signum</a:t>
            </a:r>
            <a:r>
              <a:rPr lang="en-US"/>
              <a:t>.</a:t>
            </a:r>
          </a:p>
          <a:p>
            <a:pPr lvl="1"/>
            <a:r>
              <a:rPr lang="en-US"/>
              <a:t>Otherwise, handler is the address of a </a:t>
            </a:r>
            <a:r>
              <a:rPr lang="en-US" i="1">
                <a:solidFill>
                  <a:srgbClr val="FF3300"/>
                </a:solidFill>
              </a:rPr>
              <a:t>signal handler</a:t>
            </a:r>
          </a:p>
          <a:p>
            <a:pPr lvl="2"/>
            <a:r>
              <a:rPr lang="en-US">
                <a:solidFill>
                  <a:schemeClr val="tx1"/>
                </a:solidFill>
              </a:rPr>
              <a:t>Called when process receives signal of type </a:t>
            </a:r>
            <a:r>
              <a:rPr lang="en-US">
                <a:solidFill>
                  <a:schemeClr val="tx1"/>
                </a:solidFill>
                <a:latin typeface="Courier New" charset="0"/>
              </a:rPr>
              <a:t>signum</a:t>
            </a:r>
          </a:p>
          <a:p>
            <a:pPr lvl="2"/>
            <a:r>
              <a:rPr lang="en-US">
                <a:solidFill>
                  <a:schemeClr val="tx1"/>
                </a:solidFill>
              </a:rPr>
              <a:t>Referred to as “</a:t>
            </a:r>
            <a:r>
              <a:rPr lang="en-US" i="1">
                <a:solidFill>
                  <a:srgbClr val="FF3300"/>
                </a:solidFill>
              </a:rPr>
              <a:t>installing</a:t>
            </a:r>
            <a:r>
              <a:rPr lang="en-US">
                <a:solidFill>
                  <a:schemeClr val="tx1"/>
                </a:solidFill>
              </a:rPr>
              <a:t>” the handler.</a:t>
            </a:r>
          </a:p>
          <a:p>
            <a:pPr lvl="2"/>
            <a:r>
              <a:rPr lang="en-US">
                <a:solidFill>
                  <a:schemeClr val="tx1"/>
                </a:solidFill>
              </a:rPr>
              <a:t>Executing handler is called “</a:t>
            </a:r>
            <a:r>
              <a:rPr lang="en-US" i="1">
                <a:solidFill>
                  <a:srgbClr val="FF3300"/>
                </a:solidFill>
              </a:rPr>
              <a:t>catching</a:t>
            </a:r>
            <a:r>
              <a:rPr lang="en-US">
                <a:solidFill>
                  <a:schemeClr val="tx1"/>
                </a:solidFill>
              </a:rPr>
              <a:t>” or “</a:t>
            </a:r>
            <a:r>
              <a:rPr lang="en-US" i="1">
                <a:solidFill>
                  <a:srgbClr val="FF3300"/>
                </a:solidFill>
              </a:rPr>
              <a:t>handling</a:t>
            </a:r>
            <a:r>
              <a:rPr lang="en-US">
                <a:solidFill>
                  <a:schemeClr val="tx1"/>
                </a:solidFill>
              </a:rPr>
              <a:t>” the signal.</a:t>
            </a:r>
          </a:p>
          <a:p>
            <a:pPr lvl="2"/>
            <a:r>
              <a:rPr lang="en-US">
                <a:solidFill>
                  <a:schemeClr val="tx1"/>
                </a:solidFill>
              </a:rPr>
              <a:t>When the handler executes its return statement, control passes back to instruction in the control flow of the process that was interrupted by receipt of the signal.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t>Signal Handling Example</a:t>
            </a:r>
          </a:p>
        </p:txBody>
      </p:sp>
      <p:sp>
        <p:nvSpPr>
          <p:cNvPr id="1042435" name="Text Box 3"/>
          <p:cNvSpPr txBox="1">
            <a:spLocks noChangeArrowheads="1"/>
          </p:cNvSpPr>
          <p:nvPr/>
        </p:nvSpPr>
        <p:spPr bwMode="auto">
          <a:xfrm>
            <a:off x="152400" y="1600200"/>
            <a:ext cx="5257800" cy="3286125"/>
          </a:xfrm>
          <a:prstGeom prst="rect">
            <a:avLst/>
          </a:prstGeom>
          <a:solidFill>
            <a:srgbClr val="CCFFFF"/>
          </a:solidFill>
          <a:ln w="3175">
            <a:solidFill>
              <a:schemeClr val="tx1"/>
            </a:solidFill>
            <a:miter lim="800000"/>
            <a:headEnd/>
            <a:tailEnd/>
          </a:ln>
          <a:effectLst/>
        </p:spPr>
        <p:txBody>
          <a:bodyPr>
            <a:spAutoFit/>
          </a:bodyPr>
          <a:lstStyle/>
          <a:p>
            <a:pPr algn="l">
              <a:lnSpc>
                <a:spcPct val="100000"/>
              </a:lnSpc>
            </a:pPr>
            <a:r>
              <a:rPr lang="en-US" sz="1400">
                <a:latin typeface="Courier New" charset="0"/>
              </a:rPr>
              <a:t>void int_handler(int sig)</a:t>
            </a:r>
          </a:p>
          <a:p>
            <a:pPr algn="l">
              <a:lnSpc>
                <a:spcPct val="100000"/>
              </a:lnSpc>
            </a:pPr>
            <a:r>
              <a:rPr lang="en-US" sz="1400">
                <a:latin typeface="Courier New" charset="0"/>
              </a:rPr>
              <a:t>{</a:t>
            </a:r>
          </a:p>
          <a:p>
            <a:pPr algn="l">
              <a:lnSpc>
                <a:spcPct val="100000"/>
              </a:lnSpc>
            </a:pPr>
            <a:r>
              <a:rPr lang="en-US" sz="1400">
                <a:latin typeface="Courier New" charset="0"/>
              </a:rPr>
              <a:t>    printf("Process %d received signal %d\n", </a:t>
            </a:r>
          </a:p>
          <a:p>
            <a:pPr algn="l">
              <a:lnSpc>
                <a:spcPct val="100000"/>
              </a:lnSpc>
            </a:pPr>
            <a:r>
              <a:rPr lang="en-US" sz="1400">
                <a:latin typeface="Courier New" charset="0"/>
              </a:rPr>
              <a:t>            getpid(), sig);</a:t>
            </a:r>
          </a:p>
          <a:p>
            <a:pPr algn="l">
              <a:lnSpc>
                <a:spcPct val="100000"/>
              </a:lnSpc>
            </a:pPr>
            <a:r>
              <a:rPr lang="en-US" sz="1400">
                <a:latin typeface="Courier New" charset="0"/>
              </a:rPr>
              <a:t>    exit(0);</a:t>
            </a:r>
          </a:p>
          <a:p>
            <a:pPr algn="l">
              <a:lnSpc>
                <a:spcPct val="100000"/>
              </a:lnSpc>
            </a:pPr>
            <a:r>
              <a:rPr lang="en-US" sz="1400">
                <a:latin typeface="Courier New" charset="0"/>
              </a:rPr>
              <a:t>}</a:t>
            </a:r>
          </a:p>
          <a:p>
            <a:pPr algn="l">
              <a:lnSpc>
                <a:spcPct val="100000"/>
              </a:lnSpc>
            </a:pPr>
            <a:endParaRPr lang="en-US" sz="1400">
              <a:latin typeface="Courier New" charset="0"/>
            </a:endParaRPr>
          </a:p>
          <a:p>
            <a:pPr algn="l">
              <a:lnSpc>
                <a:spcPct val="100000"/>
              </a:lnSpc>
            </a:pPr>
            <a:r>
              <a:rPr lang="en-US" sz="1400">
                <a:latin typeface="Courier New" charset="0"/>
              </a:rPr>
              <a:t>void fork13()</a:t>
            </a:r>
          </a:p>
          <a:p>
            <a:pPr algn="l">
              <a:lnSpc>
                <a:spcPct val="100000"/>
              </a:lnSpc>
            </a:pPr>
            <a:r>
              <a:rPr lang="en-US" sz="1400">
                <a:latin typeface="Courier New" charset="0"/>
              </a:rPr>
              <a:t>{</a:t>
            </a:r>
          </a:p>
          <a:p>
            <a:pPr algn="l">
              <a:lnSpc>
                <a:spcPct val="100000"/>
              </a:lnSpc>
            </a:pPr>
            <a:r>
              <a:rPr lang="en-US" sz="1400">
                <a:latin typeface="Courier New" charset="0"/>
              </a:rPr>
              <a:t>    pid_t pid[N];</a:t>
            </a:r>
          </a:p>
          <a:p>
            <a:pPr algn="l">
              <a:lnSpc>
                <a:spcPct val="100000"/>
              </a:lnSpc>
            </a:pPr>
            <a:r>
              <a:rPr lang="en-US" sz="1400">
                <a:latin typeface="Courier New" charset="0"/>
              </a:rPr>
              <a:t>    int i, child_status;</a:t>
            </a:r>
          </a:p>
          <a:p>
            <a:pPr algn="l">
              <a:lnSpc>
                <a:spcPct val="100000"/>
              </a:lnSpc>
            </a:pPr>
            <a:r>
              <a:rPr lang="en-US" sz="1400">
                <a:latin typeface="Courier New" charset="0"/>
              </a:rPr>
              <a:t>    signal(SIGINT, int_handler);</a:t>
            </a:r>
          </a:p>
          <a:p>
            <a:pPr algn="l">
              <a:lnSpc>
                <a:spcPct val="100000"/>
              </a:lnSpc>
            </a:pPr>
            <a:endParaRPr lang="en-US" sz="1400">
              <a:latin typeface="Courier New" charset="0"/>
            </a:endParaRPr>
          </a:p>
          <a:p>
            <a:pPr algn="l">
              <a:lnSpc>
                <a:spcPct val="100000"/>
              </a:lnSpc>
            </a:pPr>
            <a:r>
              <a:rPr lang="en-US" sz="1400">
                <a:latin typeface="Courier New" charset="0"/>
              </a:rPr>
              <a:t>    . . .</a:t>
            </a:r>
          </a:p>
          <a:p>
            <a:pPr algn="l">
              <a:lnSpc>
                <a:spcPct val="100000"/>
              </a:lnSpc>
            </a:pPr>
            <a:r>
              <a:rPr lang="en-US" sz="1400">
                <a:latin typeface="Courier New" charset="0"/>
              </a:rPr>
              <a:t>}</a:t>
            </a:r>
          </a:p>
        </p:txBody>
      </p:sp>
      <p:sp>
        <p:nvSpPr>
          <p:cNvPr id="1042436" name="Text Box 4"/>
          <p:cNvSpPr txBox="1">
            <a:spLocks noChangeArrowheads="1"/>
          </p:cNvSpPr>
          <p:nvPr/>
        </p:nvSpPr>
        <p:spPr bwMode="auto">
          <a:xfrm>
            <a:off x="4191000" y="2921000"/>
            <a:ext cx="4724400" cy="3708400"/>
          </a:xfrm>
          <a:prstGeom prst="rect">
            <a:avLst/>
          </a:prstGeom>
          <a:solidFill>
            <a:srgbClr val="FFFF99"/>
          </a:solidFill>
          <a:ln w="3175">
            <a:noFill/>
            <a:miter lim="800000"/>
            <a:headEnd/>
            <a:tailEnd/>
          </a:ln>
          <a:effectLst/>
        </p:spPr>
        <p:txBody>
          <a:bodyPr>
            <a:spAutoFit/>
          </a:bodyPr>
          <a:lstStyle/>
          <a:p>
            <a:pPr algn="l">
              <a:lnSpc>
                <a:spcPct val="100000"/>
              </a:lnSpc>
            </a:pPr>
            <a:r>
              <a:rPr lang="en-US" sz="1400">
                <a:latin typeface="Courier New" charset="0"/>
              </a:rPr>
              <a:t>linux&gt; ./forks 13 </a:t>
            </a:r>
          </a:p>
          <a:p>
            <a:pPr algn="l">
              <a:lnSpc>
                <a:spcPct val="100000"/>
              </a:lnSpc>
            </a:pPr>
            <a:r>
              <a:rPr lang="en-US" sz="1400">
                <a:latin typeface="Courier New" charset="0"/>
              </a:rPr>
              <a:t>Killing process 24973 </a:t>
            </a:r>
          </a:p>
          <a:p>
            <a:pPr algn="l">
              <a:lnSpc>
                <a:spcPct val="100000"/>
              </a:lnSpc>
            </a:pPr>
            <a:r>
              <a:rPr lang="en-US" sz="1400">
                <a:latin typeface="Courier New" charset="0"/>
              </a:rPr>
              <a:t>Killing process 24974 </a:t>
            </a:r>
          </a:p>
          <a:p>
            <a:pPr algn="l">
              <a:lnSpc>
                <a:spcPct val="100000"/>
              </a:lnSpc>
            </a:pPr>
            <a:r>
              <a:rPr lang="en-US" sz="1400">
                <a:latin typeface="Courier New" charset="0"/>
              </a:rPr>
              <a:t>Killing process 24975 </a:t>
            </a:r>
          </a:p>
          <a:p>
            <a:pPr algn="l">
              <a:lnSpc>
                <a:spcPct val="100000"/>
              </a:lnSpc>
            </a:pPr>
            <a:r>
              <a:rPr lang="en-US" sz="1400">
                <a:latin typeface="Courier New" charset="0"/>
              </a:rPr>
              <a:t>Killing process 24976 </a:t>
            </a:r>
          </a:p>
          <a:p>
            <a:pPr algn="l">
              <a:lnSpc>
                <a:spcPct val="100000"/>
              </a:lnSpc>
            </a:pPr>
            <a:r>
              <a:rPr lang="en-US" sz="1400">
                <a:latin typeface="Courier New" charset="0"/>
              </a:rPr>
              <a:t>Killing process 24977 </a:t>
            </a:r>
          </a:p>
          <a:p>
            <a:pPr algn="l">
              <a:lnSpc>
                <a:spcPct val="100000"/>
              </a:lnSpc>
            </a:pPr>
            <a:r>
              <a:rPr lang="en-US" sz="1400">
                <a:latin typeface="Courier New" charset="0"/>
              </a:rPr>
              <a:t>Process 24977 received signal 2 </a:t>
            </a:r>
          </a:p>
          <a:p>
            <a:pPr algn="l">
              <a:lnSpc>
                <a:spcPct val="100000"/>
              </a:lnSpc>
            </a:pPr>
            <a:r>
              <a:rPr lang="en-US" sz="1400">
                <a:latin typeface="Courier New" charset="0"/>
              </a:rPr>
              <a:t>Child 24977 terminated with exit status 0 </a:t>
            </a:r>
          </a:p>
          <a:p>
            <a:pPr algn="l">
              <a:lnSpc>
                <a:spcPct val="100000"/>
              </a:lnSpc>
            </a:pPr>
            <a:r>
              <a:rPr lang="en-US" sz="1400">
                <a:latin typeface="Courier New" charset="0"/>
              </a:rPr>
              <a:t>Process 24976 received signal 2 </a:t>
            </a:r>
          </a:p>
          <a:p>
            <a:pPr algn="l">
              <a:lnSpc>
                <a:spcPct val="100000"/>
              </a:lnSpc>
            </a:pPr>
            <a:r>
              <a:rPr lang="en-US" sz="1400">
                <a:latin typeface="Courier New" charset="0"/>
              </a:rPr>
              <a:t>Child 24976 terminated with exit status 0 </a:t>
            </a:r>
          </a:p>
          <a:p>
            <a:pPr algn="l">
              <a:lnSpc>
                <a:spcPct val="100000"/>
              </a:lnSpc>
            </a:pPr>
            <a:r>
              <a:rPr lang="en-US" sz="1400">
                <a:latin typeface="Courier New" charset="0"/>
              </a:rPr>
              <a:t>Process 24975 received signal 2 </a:t>
            </a:r>
          </a:p>
          <a:p>
            <a:pPr algn="l">
              <a:lnSpc>
                <a:spcPct val="100000"/>
              </a:lnSpc>
            </a:pPr>
            <a:r>
              <a:rPr lang="en-US" sz="1400">
                <a:latin typeface="Courier New" charset="0"/>
              </a:rPr>
              <a:t>Child 24975 terminated with exit status 0 </a:t>
            </a:r>
          </a:p>
          <a:p>
            <a:pPr algn="l">
              <a:lnSpc>
                <a:spcPct val="100000"/>
              </a:lnSpc>
            </a:pPr>
            <a:r>
              <a:rPr lang="en-US" sz="1400">
                <a:latin typeface="Courier New" charset="0"/>
              </a:rPr>
              <a:t>Process 24974 received signal 2 </a:t>
            </a:r>
          </a:p>
          <a:p>
            <a:pPr algn="l">
              <a:lnSpc>
                <a:spcPct val="100000"/>
              </a:lnSpc>
            </a:pPr>
            <a:r>
              <a:rPr lang="en-US" sz="1400">
                <a:latin typeface="Courier New" charset="0"/>
              </a:rPr>
              <a:t>Child 24974 terminated with exit status 0 </a:t>
            </a:r>
          </a:p>
          <a:p>
            <a:pPr algn="l">
              <a:lnSpc>
                <a:spcPct val="100000"/>
              </a:lnSpc>
            </a:pPr>
            <a:r>
              <a:rPr lang="en-US" sz="1400">
                <a:latin typeface="Courier New" charset="0"/>
              </a:rPr>
              <a:t>Process 24973 received signal 2 </a:t>
            </a:r>
          </a:p>
          <a:p>
            <a:pPr algn="l">
              <a:lnSpc>
                <a:spcPct val="100000"/>
              </a:lnSpc>
            </a:pPr>
            <a:r>
              <a:rPr lang="en-US" sz="1400">
                <a:latin typeface="Courier New" charset="0"/>
              </a:rPr>
              <a:t>Child 24973 terminated with exit status 0 </a:t>
            </a:r>
          </a:p>
          <a:p>
            <a:pPr algn="l">
              <a:lnSpc>
                <a:spcPct val="100000"/>
              </a:lnSpc>
            </a:pPr>
            <a:r>
              <a:rPr lang="en-US" sz="1400">
                <a:latin typeface="Courier New" charset="0"/>
              </a:rPr>
              <a:t>linux&gt; </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t>Signal Handler Funkiness</a:t>
            </a:r>
          </a:p>
        </p:txBody>
      </p:sp>
      <p:sp>
        <p:nvSpPr>
          <p:cNvPr id="1043459" name="Rectangle 3"/>
          <p:cNvSpPr>
            <a:spLocks noGrp="1" noChangeArrowheads="1"/>
          </p:cNvSpPr>
          <p:nvPr>
            <p:ph idx="1"/>
          </p:nvPr>
        </p:nvSpPr>
        <p:spPr>
          <a:xfrm>
            <a:off x="5791200" y="1775191"/>
            <a:ext cx="3048000" cy="4625609"/>
          </a:xfrm>
        </p:spPr>
        <p:txBody>
          <a:bodyPr>
            <a:normAutofit fontScale="92500" lnSpcReduction="20000"/>
          </a:bodyPr>
          <a:lstStyle/>
          <a:p>
            <a:r>
              <a:rPr lang="en-US" dirty="0"/>
              <a:t>Pending signals are not queued</a:t>
            </a:r>
          </a:p>
          <a:p>
            <a:pPr lvl="1"/>
            <a:r>
              <a:rPr lang="en-US" dirty="0"/>
              <a:t>For each signal type, just have single bit indicating whether or not signal is pending</a:t>
            </a:r>
          </a:p>
          <a:p>
            <a:pPr lvl="1"/>
            <a:r>
              <a:rPr lang="en-US" dirty="0"/>
              <a:t>Even if multiple processes have sent this signal</a:t>
            </a:r>
          </a:p>
        </p:txBody>
      </p:sp>
      <p:sp>
        <p:nvSpPr>
          <p:cNvPr id="1043460" name="Text Box 4"/>
          <p:cNvSpPr txBox="1">
            <a:spLocks noChangeArrowheads="1"/>
          </p:cNvSpPr>
          <p:nvPr/>
        </p:nvSpPr>
        <p:spPr bwMode="auto">
          <a:xfrm>
            <a:off x="228600" y="1352550"/>
            <a:ext cx="5562600" cy="5413375"/>
          </a:xfrm>
          <a:prstGeom prst="rect">
            <a:avLst/>
          </a:prstGeom>
          <a:solidFill>
            <a:srgbClr val="CCFFFF"/>
          </a:solidFill>
          <a:ln w="3175">
            <a:solidFill>
              <a:schemeClr val="tx1"/>
            </a:solidFill>
            <a:miter lim="800000"/>
            <a:headEnd/>
            <a:tailEnd/>
          </a:ln>
          <a:effectLst/>
        </p:spPr>
        <p:txBody>
          <a:bodyPr>
            <a:spAutoFit/>
          </a:bodyPr>
          <a:lstStyle/>
          <a:p>
            <a:pPr algn="l">
              <a:lnSpc>
                <a:spcPct val="100000"/>
              </a:lnSpc>
            </a:pPr>
            <a:r>
              <a:rPr lang="en-US" sz="1400">
                <a:latin typeface="Courier New" charset="0"/>
              </a:rPr>
              <a:t>int ccount = 0;</a:t>
            </a:r>
          </a:p>
          <a:p>
            <a:pPr algn="l">
              <a:lnSpc>
                <a:spcPct val="100000"/>
              </a:lnSpc>
            </a:pPr>
            <a:r>
              <a:rPr lang="en-US" sz="1400">
                <a:latin typeface="Courier New" charset="0"/>
              </a:rPr>
              <a:t>void child_handler(int sig)</a:t>
            </a:r>
          </a:p>
          <a:p>
            <a:pPr algn="l">
              <a:lnSpc>
                <a:spcPct val="100000"/>
              </a:lnSpc>
            </a:pPr>
            <a:r>
              <a:rPr lang="en-US" sz="1400">
                <a:latin typeface="Courier New" charset="0"/>
              </a:rPr>
              <a:t>{</a:t>
            </a:r>
          </a:p>
          <a:p>
            <a:pPr algn="l">
              <a:lnSpc>
                <a:spcPct val="100000"/>
              </a:lnSpc>
            </a:pPr>
            <a:r>
              <a:rPr lang="en-US" sz="1400">
                <a:latin typeface="Courier New" charset="0"/>
              </a:rPr>
              <a:t>    int child_status;</a:t>
            </a:r>
          </a:p>
          <a:p>
            <a:pPr algn="l">
              <a:lnSpc>
                <a:spcPct val="100000"/>
              </a:lnSpc>
            </a:pPr>
            <a:r>
              <a:rPr lang="en-US" sz="1400">
                <a:latin typeface="Courier New" charset="0"/>
              </a:rPr>
              <a:t>    pid_t pid = wait(&amp;child_status);</a:t>
            </a:r>
          </a:p>
          <a:p>
            <a:pPr algn="l">
              <a:lnSpc>
                <a:spcPct val="100000"/>
              </a:lnSpc>
            </a:pPr>
            <a:r>
              <a:rPr lang="en-US" sz="1400">
                <a:latin typeface="Courier New" charset="0"/>
              </a:rPr>
              <a:t>    ccount--;</a:t>
            </a:r>
          </a:p>
          <a:p>
            <a:pPr algn="l">
              <a:lnSpc>
                <a:spcPct val="100000"/>
              </a:lnSpc>
            </a:pPr>
            <a:r>
              <a:rPr lang="en-US" sz="1400">
                <a:latin typeface="Courier New" charset="0"/>
              </a:rPr>
              <a:t>    printf("Received signal %d from process %d\n", </a:t>
            </a:r>
          </a:p>
          <a:p>
            <a:pPr algn="l">
              <a:lnSpc>
                <a:spcPct val="100000"/>
              </a:lnSpc>
            </a:pPr>
            <a:r>
              <a:rPr lang="en-US" sz="1400">
                <a:latin typeface="Courier New" charset="0"/>
              </a:rPr>
              <a:t>           sig, pid);</a:t>
            </a:r>
          </a:p>
          <a:p>
            <a:pPr algn="l">
              <a:lnSpc>
                <a:spcPct val="100000"/>
              </a:lnSpc>
            </a:pPr>
            <a:r>
              <a:rPr lang="en-US" sz="1400">
                <a:latin typeface="Courier New" charset="0"/>
              </a:rPr>
              <a:t>}</a:t>
            </a:r>
          </a:p>
          <a:p>
            <a:pPr algn="l">
              <a:lnSpc>
                <a:spcPct val="100000"/>
              </a:lnSpc>
            </a:pPr>
            <a:endParaRPr lang="en-US" sz="1400">
              <a:latin typeface="Courier New" charset="0"/>
            </a:endParaRPr>
          </a:p>
          <a:p>
            <a:pPr algn="l">
              <a:lnSpc>
                <a:spcPct val="100000"/>
              </a:lnSpc>
            </a:pPr>
            <a:r>
              <a:rPr lang="en-US" sz="1400">
                <a:latin typeface="Courier New" charset="0"/>
              </a:rPr>
              <a:t>void fork14()</a:t>
            </a:r>
          </a:p>
          <a:p>
            <a:pPr algn="l">
              <a:lnSpc>
                <a:spcPct val="100000"/>
              </a:lnSpc>
            </a:pPr>
            <a:r>
              <a:rPr lang="en-US" sz="1400">
                <a:latin typeface="Courier New" charset="0"/>
              </a:rPr>
              <a:t>{</a:t>
            </a:r>
          </a:p>
          <a:p>
            <a:pPr algn="l">
              <a:lnSpc>
                <a:spcPct val="100000"/>
              </a:lnSpc>
            </a:pPr>
            <a:r>
              <a:rPr lang="en-US" sz="1400">
                <a:latin typeface="Courier New" charset="0"/>
              </a:rPr>
              <a:t>    pid_t pid[N];</a:t>
            </a:r>
          </a:p>
          <a:p>
            <a:pPr algn="l">
              <a:lnSpc>
                <a:spcPct val="100000"/>
              </a:lnSpc>
            </a:pPr>
            <a:r>
              <a:rPr lang="en-US" sz="1400">
                <a:latin typeface="Courier New" charset="0"/>
              </a:rPr>
              <a:t>    int i, child_status;</a:t>
            </a:r>
          </a:p>
          <a:p>
            <a:pPr algn="l">
              <a:lnSpc>
                <a:spcPct val="100000"/>
              </a:lnSpc>
            </a:pPr>
            <a:r>
              <a:rPr lang="en-US" sz="1400">
                <a:latin typeface="Courier New" charset="0"/>
              </a:rPr>
              <a:t>    ccount = N;</a:t>
            </a:r>
          </a:p>
          <a:p>
            <a:pPr algn="l">
              <a:lnSpc>
                <a:spcPct val="100000"/>
              </a:lnSpc>
            </a:pPr>
            <a:r>
              <a:rPr lang="en-US" sz="1400">
                <a:latin typeface="Courier New" charset="0"/>
              </a:rPr>
              <a:t>    signal(SIGCHLD, child_handler);</a:t>
            </a:r>
          </a:p>
          <a:p>
            <a:pPr algn="l">
              <a:lnSpc>
                <a:spcPct val="100000"/>
              </a:lnSpc>
            </a:pPr>
            <a:r>
              <a:rPr lang="en-US" sz="1400">
                <a:latin typeface="Courier New" charset="0"/>
              </a:rPr>
              <a:t>    for (i = 0; i &lt; N; i++)</a:t>
            </a:r>
          </a:p>
          <a:p>
            <a:pPr algn="l">
              <a:lnSpc>
                <a:spcPct val="100000"/>
              </a:lnSpc>
            </a:pPr>
            <a:r>
              <a:rPr lang="en-US" sz="1400">
                <a:latin typeface="Courier New" charset="0"/>
              </a:rPr>
              <a:t>	if ((pid[i] = fork()) == 0) {</a:t>
            </a:r>
          </a:p>
          <a:p>
            <a:pPr algn="l">
              <a:lnSpc>
                <a:spcPct val="100000"/>
              </a:lnSpc>
            </a:pPr>
            <a:r>
              <a:rPr lang="en-US" sz="1400">
                <a:latin typeface="Courier New" charset="0"/>
              </a:rPr>
              <a:t>	    /* Child: Exit */</a:t>
            </a:r>
          </a:p>
          <a:p>
            <a:pPr algn="l">
              <a:lnSpc>
                <a:spcPct val="100000"/>
              </a:lnSpc>
            </a:pPr>
            <a:r>
              <a:rPr lang="en-US" sz="1400">
                <a:latin typeface="Courier New" charset="0"/>
              </a:rPr>
              <a:t>	    exit(0);</a:t>
            </a:r>
          </a:p>
          <a:p>
            <a:pPr algn="l">
              <a:lnSpc>
                <a:spcPct val="100000"/>
              </a:lnSpc>
            </a:pPr>
            <a:r>
              <a:rPr lang="en-US" sz="1400">
                <a:latin typeface="Courier New" charset="0"/>
              </a:rPr>
              <a:t>	}</a:t>
            </a:r>
          </a:p>
          <a:p>
            <a:pPr algn="l">
              <a:lnSpc>
                <a:spcPct val="100000"/>
              </a:lnSpc>
            </a:pPr>
            <a:r>
              <a:rPr lang="en-US" sz="1400">
                <a:latin typeface="Courier New" charset="0"/>
              </a:rPr>
              <a:t>    while (ccount &gt; 0)</a:t>
            </a:r>
          </a:p>
          <a:p>
            <a:pPr algn="l">
              <a:lnSpc>
                <a:spcPct val="100000"/>
              </a:lnSpc>
            </a:pPr>
            <a:r>
              <a:rPr lang="en-US" sz="1400">
                <a:latin typeface="Courier New" charset="0"/>
              </a:rPr>
              <a:t>	pause();/* Suspend until signal occurs */</a:t>
            </a:r>
          </a:p>
          <a:p>
            <a:pPr algn="l">
              <a:lnSpc>
                <a:spcPct val="100000"/>
              </a:lnSpc>
            </a:pPr>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Living With Nonqueuing Signals</a:t>
            </a:r>
          </a:p>
        </p:txBody>
      </p:sp>
      <p:sp>
        <p:nvSpPr>
          <p:cNvPr id="1044483" name="Rectangle 3"/>
          <p:cNvSpPr>
            <a:spLocks noGrp="1" noChangeArrowheads="1"/>
          </p:cNvSpPr>
          <p:nvPr>
            <p:ph idx="4294967295"/>
          </p:nvPr>
        </p:nvSpPr>
        <p:spPr>
          <a:xfrm>
            <a:off x="0" y="1774825"/>
            <a:ext cx="8229600" cy="739775"/>
          </a:xfrm>
        </p:spPr>
        <p:txBody>
          <a:bodyPr>
            <a:normAutofit fontScale="70000" lnSpcReduction="20000"/>
          </a:bodyPr>
          <a:lstStyle/>
          <a:p>
            <a:r>
              <a:rPr lang="en-US" dirty="0"/>
              <a:t>Must check for all terminated jobs</a:t>
            </a:r>
          </a:p>
          <a:p>
            <a:pPr lvl="1"/>
            <a:r>
              <a:rPr lang="en-US" dirty="0"/>
              <a:t>Typically loop with </a:t>
            </a:r>
            <a:r>
              <a:rPr lang="en-US" dirty="0">
                <a:latin typeface="Courier New" charset="0"/>
              </a:rPr>
              <a:t>wait</a:t>
            </a:r>
          </a:p>
        </p:txBody>
      </p:sp>
      <p:sp>
        <p:nvSpPr>
          <p:cNvPr id="1044484" name="Text Box 4"/>
          <p:cNvSpPr txBox="1">
            <a:spLocks noChangeArrowheads="1"/>
          </p:cNvSpPr>
          <p:nvPr/>
        </p:nvSpPr>
        <p:spPr bwMode="auto">
          <a:xfrm>
            <a:off x="533400" y="2514600"/>
            <a:ext cx="7696200" cy="4251325"/>
          </a:xfrm>
          <a:prstGeom prst="rect">
            <a:avLst/>
          </a:prstGeom>
          <a:solidFill>
            <a:srgbClr val="CCFFFF"/>
          </a:solidFill>
          <a:ln w="3175">
            <a:solidFill>
              <a:schemeClr val="tx1"/>
            </a:solidFill>
            <a:miter lim="800000"/>
            <a:headEnd/>
            <a:tailEnd/>
          </a:ln>
          <a:effectLst/>
        </p:spPr>
        <p:txBody>
          <a:bodyPr>
            <a:spAutoFit/>
          </a:bodyPr>
          <a:lstStyle/>
          <a:p>
            <a:pPr algn="l">
              <a:lnSpc>
                <a:spcPct val="100000"/>
              </a:lnSpc>
            </a:pPr>
            <a:r>
              <a:rPr lang="en-US" sz="1600">
                <a:latin typeface="Courier New" charset="0"/>
              </a:rPr>
              <a:t>void child_handler2(int sig)</a:t>
            </a:r>
          </a:p>
          <a:p>
            <a:pPr algn="l">
              <a:lnSpc>
                <a:spcPct val="100000"/>
              </a:lnSpc>
            </a:pPr>
            <a:r>
              <a:rPr lang="en-US" sz="1600">
                <a:latin typeface="Courier New" charset="0"/>
              </a:rPr>
              <a:t>{</a:t>
            </a:r>
          </a:p>
          <a:p>
            <a:pPr algn="l">
              <a:lnSpc>
                <a:spcPct val="100000"/>
              </a:lnSpc>
            </a:pPr>
            <a:r>
              <a:rPr lang="en-US" sz="1600">
                <a:latin typeface="Courier New" charset="0"/>
              </a:rPr>
              <a:t>    int child_status;</a:t>
            </a:r>
          </a:p>
          <a:p>
            <a:pPr algn="l">
              <a:lnSpc>
                <a:spcPct val="100000"/>
              </a:lnSpc>
            </a:pPr>
            <a:r>
              <a:rPr lang="en-US" sz="1600">
                <a:latin typeface="Courier New" charset="0"/>
              </a:rPr>
              <a:t>    pid_t pid;</a:t>
            </a:r>
          </a:p>
          <a:p>
            <a:pPr algn="l">
              <a:lnSpc>
                <a:spcPct val="100000"/>
              </a:lnSpc>
            </a:pPr>
            <a:r>
              <a:rPr lang="en-US" sz="1600">
                <a:latin typeface="Courier New" charset="0"/>
              </a:rPr>
              <a:t>    while ((pid = wait(&amp;child_status)) &gt; 0) {</a:t>
            </a:r>
          </a:p>
          <a:p>
            <a:pPr algn="l">
              <a:lnSpc>
                <a:spcPct val="100000"/>
              </a:lnSpc>
            </a:pPr>
            <a:r>
              <a:rPr lang="en-US" sz="1600">
                <a:latin typeface="Courier New" charset="0"/>
              </a:rPr>
              <a:t>	ccount--;</a:t>
            </a:r>
          </a:p>
          <a:p>
            <a:pPr algn="l">
              <a:lnSpc>
                <a:spcPct val="100000"/>
              </a:lnSpc>
            </a:pPr>
            <a:r>
              <a:rPr lang="en-US" sz="1600">
                <a:latin typeface="Courier New" charset="0"/>
              </a:rPr>
              <a:t>	printf("Received signal %d from process %d\n", sig, 	 </a:t>
            </a:r>
          </a:p>
          <a:p>
            <a:pPr algn="l">
              <a:lnSpc>
                <a:spcPct val="100000"/>
              </a:lnSpc>
            </a:pPr>
            <a:r>
              <a:rPr lang="en-US" sz="1600">
                <a:latin typeface="Courier New" charset="0"/>
              </a:rPr>
              <a:t>	       pid);</a:t>
            </a:r>
          </a:p>
          <a:p>
            <a:pPr algn="l">
              <a:lnSpc>
                <a:spcPct val="100000"/>
              </a:lnSpc>
            </a:pPr>
            <a:r>
              <a:rPr lang="en-US" sz="1600">
                <a:latin typeface="Courier New" charset="0"/>
              </a:rPr>
              <a:t>    }</a:t>
            </a:r>
          </a:p>
          <a:p>
            <a:pPr algn="l">
              <a:lnSpc>
                <a:spcPct val="100000"/>
              </a:lnSpc>
            </a:pPr>
            <a:r>
              <a:rPr lang="en-US" sz="1600">
                <a:latin typeface="Courier New" charset="0"/>
              </a:rPr>
              <a:t>}</a:t>
            </a:r>
          </a:p>
          <a:p>
            <a:pPr algn="l">
              <a:lnSpc>
                <a:spcPct val="100000"/>
              </a:lnSpc>
            </a:pPr>
            <a:endParaRPr lang="en-US" sz="1600">
              <a:latin typeface="Courier New" charset="0"/>
            </a:endParaRPr>
          </a:p>
          <a:p>
            <a:pPr algn="l">
              <a:lnSpc>
                <a:spcPct val="100000"/>
              </a:lnSpc>
            </a:pPr>
            <a:r>
              <a:rPr lang="en-US" sz="1600">
                <a:latin typeface="Courier New" charset="0"/>
              </a:rPr>
              <a:t>void fork15()</a:t>
            </a:r>
          </a:p>
          <a:p>
            <a:pPr algn="l">
              <a:lnSpc>
                <a:spcPct val="100000"/>
              </a:lnSpc>
            </a:pPr>
            <a:r>
              <a:rPr lang="en-US" sz="1600">
                <a:latin typeface="Courier New" charset="0"/>
              </a:rPr>
              <a:t>{</a:t>
            </a:r>
          </a:p>
          <a:p>
            <a:pPr algn="l">
              <a:lnSpc>
                <a:spcPct val="100000"/>
              </a:lnSpc>
            </a:pPr>
            <a:r>
              <a:rPr lang="en-US" sz="1600">
                <a:latin typeface="Courier New" charset="0"/>
              </a:rPr>
              <a:t>    . . .</a:t>
            </a:r>
          </a:p>
          <a:p>
            <a:pPr algn="l">
              <a:lnSpc>
                <a:spcPct val="100000"/>
              </a:lnSpc>
            </a:pPr>
            <a:r>
              <a:rPr lang="en-US" sz="1600">
                <a:latin typeface="Courier New" charset="0"/>
              </a:rPr>
              <a:t>    signal(SIGCHLD, child_handler2);</a:t>
            </a:r>
          </a:p>
          <a:p>
            <a:pPr algn="l">
              <a:lnSpc>
                <a:spcPct val="100000"/>
              </a:lnSpc>
            </a:pPr>
            <a:r>
              <a:rPr lang="en-US" sz="1600">
                <a:latin typeface="Courier New" charset="0"/>
              </a:rPr>
              <a:t>    . . .</a:t>
            </a:r>
          </a:p>
          <a:p>
            <a:pPr algn="l">
              <a:lnSpc>
                <a:spcPct val="100000"/>
              </a:lnSpc>
            </a:pPr>
            <a:r>
              <a:rPr lang="en-US" sz="16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title"/>
          </p:nvPr>
        </p:nvSpPr>
        <p:spPr/>
        <p:txBody>
          <a:bodyPr>
            <a:normAutofit fontScale="90000"/>
          </a:bodyPr>
          <a:lstStyle/>
          <a:p>
            <a:r>
              <a:rPr lang="en-US"/>
              <a:t>A Program That Reacts to</a:t>
            </a:r>
            <a:br>
              <a:rPr lang="en-US"/>
            </a:br>
            <a:r>
              <a:rPr lang="en-US"/>
              <a:t>Externally Generated Events (ctrl-c)</a:t>
            </a:r>
          </a:p>
        </p:txBody>
      </p:sp>
      <p:sp>
        <p:nvSpPr>
          <p:cNvPr id="1045507" name="Rectangle 3"/>
          <p:cNvSpPr>
            <a:spLocks noChangeArrowheads="1"/>
          </p:cNvSpPr>
          <p:nvPr/>
        </p:nvSpPr>
        <p:spPr bwMode="auto">
          <a:xfrm>
            <a:off x="762000" y="1600200"/>
            <a:ext cx="7504113" cy="4740275"/>
          </a:xfrm>
          <a:prstGeom prst="rect">
            <a:avLst/>
          </a:prstGeom>
          <a:solidFill>
            <a:srgbClr val="CCFFFF"/>
          </a:solidFill>
          <a:ln w="3175">
            <a:solidFill>
              <a:schemeClr val="tx1"/>
            </a:solidFill>
            <a:miter lim="800000"/>
            <a:headEnd/>
            <a:tailEnd/>
          </a:ln>
          <a:effectLst/>
        </p:spPr>
        <p:txBody>
          <a:bodyPr wrap="none">
            <a:spAutoFit/>
          </a:bodyPr>
          <a:lstStyle/>
          <a:p>
            <a:pPr algn="l">
              <a:lnSpc>
                <a:spcPct val="100000"/>
              </a:lnSpc>
            </a:pPr>
            <a:r>
              <a:rPr lang="en-US" sz="1600">
                <a:latin typeface="Courier New" charset="0"/>
              </a:rPr>
              <a:t>#include &lt;stdlib.h&gt; </a:t>
            </a:r>
          </a:p>
          <a:p>
            <a:pPr algn="l">
              <a:lnSpc>
                <a:spcPct val="100000"/>
              </a:lnSpc>
            </a:pPr>
            <a:r>
              <a:rPr lang="en-US" sz="1600">
                <a:latin typeface="Courier New" charset="0"/>
              </a:rPr>
              <a:t>#include &lt;stdio.h&gt; </a:t>
            </a:r>
          </a:p>
          <a:p>
            <a:pPr algn="l">
              <a:lnSpc>
                <a:spcPct val="100000"/>
              </a:lnSpc>
            </a:pPr>
            <a:r>
              <a:rPr lang="en-US" sz="1600">
                <a:latin typeface="Courier New" charset="0"/>
              </a:rPr>
              <a:t>#include &lt;signal.h&gt; </a:t>
            </a:r>
          </a:p>
          <a:p>
            <a:pPr algn="l">
              <a:lnSpc>
                <a:spcPct val="100000"/>
              </a:lnSpc>
            </a:pPr>
            <a:endParaRPr lang="en-US" sz="1600">
              <a:latin typeface="Courier New" charset="0"/>
            </a:endParaRPr>
          </a:p>
          <a:p>
            <a:pPr algn="l">
              <a:lnSpc>
                <a:spcPct val="100000"/>
              </a:lnSpc>
            </a:pPr>
            <a:r>
              <a:rPr lang="en-US" sz="1600">
                <a:latin typeface="Courier New" charset="0"/>
              </a:rPr>
              <a:t>void handler(int sig) { </a:t>
            </a:r>
          </a:p>
          <a:p>
            <a:pPr algn="l">
              <a:lnSpc>
                <a:spcPct val="100000"/>
              </a:lnSpc>
            </a:pPr>
            <a:r>
              <a:rPr lang="en-US" sz="1600">
                <a:latin typeface="Courier New" charset="0"/>
              </a:rPr>
              <a:t>  printf("You think hitting ctrl-c will stop the bomb?\n"); </a:t>
            </a:r>
          </a:p>
          <a:p>
            <a:pPr algn="l">
              <a:lnSpc>
                <a:spcPct val="100000"/>
              </a:lnSpc>
            </a:pPr>
            <a:r>
              <a:rPr lang="en-US" sz="1600">
                <a:latin typeface="Courier New" charset="0"/>
              </a:rPr>
              <a:t>  sleep(2); </a:t>
            </a:r>
          </a:p>
          <a:p>
            <a:pPr algn="l">
              <a:lnSpc>
                <a:spcPct val="100000"/>
              </a:lnSpc>
            </a:pPr>
            <a:r>
              <a:rPr lang="en-US" sz="1600">
                <a:latin typeface="Courier New" charset="0"/>
              </a:rPr>
              <a:t>  printf("Well..."); </a:t>
            </a:r>
          </a:p>
          <a:p>
            <a:pPr algn="l">
              <a:lnSpc>
                <a:spcPct val="100000"/>
              </a:lnSpc>
            </a:pPr>
            <a:r>
              <a:rPr lang="en-US" sz="1600">
                <a:latin typeface="Courier New" charset="0"/>
              </a:rPr>
              <a:t>  fflush(stdout); </a:t>
            </a:r>
          </a:p>
          <a:p>
            <a:pPr algn="l">
              <a:lnSpc>
                <a:spcPct val="100000"/>
              </a:lnSpc>
            </a:pPr>
            <a:r>
              <a:rPr lang="en-US" sz="1600">
                <a:latin typeface="Courier New" charset="0"/>
              </a:rPr>
              <a:t>  sleep(1); </a:t>
            </a:r>
          </a:p>
          <a:p>
            <a:pPr algn="l">
              <a:lnSpc>
                <a:spcPct val="100000"/>
              </a:lnSpc>
            </a:pPr>
            <a:r>
              <a:rPr lang="en-US" sz="1600">
                <a:latin typeface="Courier New" charset="0"/>
              </a:rPr>
              <a:t>  printf("OK\n"); </a:t>
            </a:r>
          </a:p>
          <a:p>
            <a:pPr algn="l">
              <a:lnSpc>
                <a:spcPct val="100000"/>
              </a:lnSpc>
            </a:pPr>
            <a:r>
              <a:rPr lang="en-US" sz="1600">
                <a:latin typeface="Courier New" charset="0"/>
              </a:rPr>
              <a:t>  exit(0); </a:t>
            </a:r>
          </a:p>
          <a:p>
            <a:pPr algn="l">
              <a:lnSpc>
                <a:spcPct val="100000"/>
              </a:lnSpc>
            </a:pPr>
            <a:r>
              <a:rPr lang="en-US" sz="1600">
                <a:latin typeface="Courier New" charset="0"/>
              </a:rPr>
              <a:t>} </a:t>
            </a:r>
          </a:p>
          <a:p>
            <a:pPr algn="l">
              <a:lnSpc>
                <a:spcPct val="100000"/>
              </a:lnSpc>
            </a:pPr>
            <a:r>
              <a:rPr lang="en-US" sz="1600">
                <a:latin typeface="Courier New" charset="0"/>
              </a:rPr>
              <a:t> </a:t>
            </a:r>
          </a:p>
          <a:p>
            <a:pPr algn="l">
              <a:lnSpc>
                <a:spcPct val="100000"/>
              </a:lnSpc>
            </a:pPr>
            <a:r>
              <a:rPr lang="en-US" sz="1600">
                <a:latin typeface="Courier New" charset="0"/>
              </a:rPr>
              <a:t>main() { </a:t>
            </a:r>
          </a:p>
          <a:p>
            <a:pPr algn="l">
              <a:lnSpc>
                <a:spcPct val="100000"/>
              </a:lnSpc>
            </a:pPr>
            <a:r>
              <a:rPr lang="en-US" sz="1600">
                <a:latin typeface="Courier New" charset="0"/>
              </a:rPr>
              <a:t>  signal(SIGINT, handler); /* installs ctl-c handler */</a:t>
            </a:r>
          </a:p>
          <a:p>
            <a:pPr algn="l">
              <a:lnSpc>
                <a:spcPct val="100000"/>
              </a:lnSpc>
            </a:pPr>
            <a:r>
              <a:rPr lang="en-US" sz="1600">
                <a:latin typeface="Courier New" charset="0"/>
              </a:rPr>
              <a:t>  while(1) { </a:t>
            </a:r>
          </a:p>
          <a:p>
            <a:pPr algn="l">
              <a:lnSpc>
                <a:spcPct val="100000"/>
              </a:lnSpc>
            </a:pPr>
            <a:r>
              <a:rPr lang="en-US" sz="1600">
                <a:latin typeface="Courier New" charset="0"/>
              </a:rPr>
              <a:t>  } </a:t>
            </a:r>
          </a:p>
          <a:p>
            <a:pPr algn="l">
              <a:lnSpc>
                <a:spcPct val="100000"/>
              </a:lnSpc>
            </a:pPr>
            <a:r>
              <a:rPr lang="en-US" sz="1600">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normAutofit fontScale="90000"/>
          </a:bodyPr>
          <a:lstStyle/>
          <a:p>
            <a:r>
              <a:rPr lang="en-US"/>
              <a:t>A Program That Reacts to Internally Generated Events</a:t>
            </a:r>
          </a:p>
        </p:txBody>
      </p:sp>
      <p:sp>
        <p:nvSpPr>
          <p:cNvPr id="1046531" name="Rectangle 3"/>
          <p:cNvSpPr>
            <a:spLocks noChangeArrowheads="1"/>
          </p:cNvSpPr>
          <p:nvPr/>
        </p:nvSpPr>
        <p:spPr bwMode="auto">
          <a:xfrm>
            <a:off x="304800" y="1600200"/>
            <a:ext cx="3114675" cy="4251325"/>
          </a:xfrm>
          <a:prstGeom prst="rect">
            <a:avLst/>
          </a:prstGeom>
          <a:solidFill>
            <a:srgbClr val="CCFFFF"/>
          </a:solidFill>
          <a:ln w="3175">
            <a:solidFill>
              <a:schemeClr val="tx1"/>
            </a:solidFill>
            <a:miter lim="800000"/>
            <a:headEnd/>
            <a:tailEnd/>
          </a:ln>
          <a:effectLst/>
        </p:spPr>
        <p:txBody>
          <a:bodyPr wrap="none">
            <a:spAutoFit/>
          </a:bodyPr>
          <a:lstStyle/>
          <a:p>
            <a:pPr algn="l">
              <a:lnSpc>
                <a:spcPct val="100000"/>
              </a:lnSpc>
            </a:pPr>
            <a:r>
              <a:rPr lang="en-US" sz="1600">
                <a:latin typeface="Courier New" charset="0"/>
              </a:rPr>
              <a:t>#include &lt;stdio.h&gt; </a:t>
            </a:r>
          </a:p>
          <a:p>
            <a:pPr algn="l">
              <a:lnSpc>
                <a:spcPct val="100000"/>
              </a:lnSpc>
            </a:pPr>
            <a:r>
              <a:rPr lang="en-US" sz="1600">
                <a:latin typeface="Courier New" charset="0"/>
              </a:rPr>
              <a:t>#include &lt;signal.h&gt; </a:t>
            </a:r>
          </a:p>
          <a:p>
            <a:pPr algn="l">
              <a:lnSpc>
                <a:spcPct val="100000"/>
              </a:lnSpc>
            </a:pPr>
            <a:r>
              <a:rPr lang="en-US" sz="1600">
                <a:latin typeface="Courier New" charset="0"/>
              </a:rPr>
              <a:t> </a:t>
            </a:r>
          </a:p>
          <a:p>
            <a:pPr algn="l">
              <a:lnSpc>
                <a:spcPct val="100000"/>
              </a:lnSpc>
            </a:pPr>
            <a:r>
              <a:rPr lang="en-US" sz="1600">
                <a:latin typeface="Courier New" charset="0"/>
              </a:rPr>
              <a:t>int beeps = 0; </a:t>
            </a:r>
          </a:p>
          <a:p>
            <a:pPr algn="l">
              <a:lnSpc>
                <a:spcPct val="100000"/>
              </a:lnSpc>
            </a:pPr>
            <a:r>
              <a:rPr lang="en-US" sz="1600">
                <a:latin typeface="Courier New" charset="0"/>
              </a:rPr>
              <a:t> </a:t>
            </a:r>
          </a:p>
          <a:p>
            <a:pPr algn="l">
              <a:lnSpc>
                <a:spcPct val="100000"/>
              </a:lnSpc>
            </a:pPr>
            <a:r>
              <a:rPr lang="en-US" sz="1600">
                <a:latin typeface="Courier New" charset="0"/>
              </a:rPr>
              <a:t>/* SIGALRM handler */</a:t>
            </a:r>
          </a:p>
          <a:p>
            <a:pPr algn="l">
              <a:lnSpc>
                <a:spcPct val="100000"/>
              </a:lnSpc>
            </a:pPr>
            <a:r>
              <a:rPr lang="en-US" sz="1600">
                <a:latin typeface="Courier New" charset="0"/>
              </a:rPr>
              <a:t>void handler(int sig) { </a:t>
            </a:r>
          </a:p>
          <a:p>
            <a:pPr algn="l">
              <a:lnSpc>
                <a:spcPct val="100000"/>
              </a:lnSpc>
            </a:pPr>
            <a:r>
              <a:rPr lang="en-US" sz="1600">
                <a:latin typeface="Courier New" charset="0"/>
              </a:rPr>
              <a:t>  printf("BEEP\n"); </a:t>
            </a:r>
          </a:p>
          <a:p>
            <a:pPr algn="l">
              <a:lnSpc>
                <a:spcPct val="100000"/>
              </a:lnSpc>
            </a:pPr>
            <a:r>
              <a:rPr lang="en-US" sz="1600">
                <a:latin typeface="Courier New" charset="0"/>
              </a:rPr>
              <a:t>  fflush(stdout); </a:t>
            </a:r>
          </a:p>
          <a:p>
            <a:pPr algn="l">
              <a:lnSpc>
                <a:spcPct val="100000"/>
              </a:lnSpc>
            </a:pPr>
            <a:r>
              <a:rPr lang="en-US" sz="1600">
                <a:latin typeface="Courier New" charset="0"/>
              </a:rPr>
              <a:t> </a:t>
            </a:r>
          </a:p>
          <a:p>
            <a:pPr algn="l">
              <a:lnSpc>
                <a:spcPct val="100000"/>
              </a:lnSpc>
            </a:pPr>
            <a:r>
              <a:rPr lang="en-US" sz="1600">
                <a:latin typeface="Courier New" charset="0"/>
              </a:rPr>
              <a:t>  if (++beeps &lt; 5)   </a:t>
            </a:r>
          </a:p>
          <a:p>
            <a:pPr algn="l">
              <a:lnSpc>
                <a:spcPct val="100000"/>
              </a:lnSpc>
            </a:pPr>
            <a:r>
              <a:rPr lang="en-US" sz="1600">
                <a:latin typeface="Courier New" charset="0"/>
              </a:rPr>
              <a:t>    alarm(1); </a:t>
            </a:r>
          </a:p>
          <a:p>
            <a:pPr algn="l">
              <a:lnSpc>
                <a:spcPct val="100000"/>
              </a:lnSpc>
            </a:pPr>
            <a:r>
              <a:rPr lang="en-US" sz="1600">
                <a:latin typeface="Courier New" charset="0"/>
              </a:rPr>
              <a:t>  else { </a:t>
            </a:r>
          </a:p>
          <a:p>
            <a:pPr algn="l">
              <a:lnSpc>
                <a:spcPct val="100000"/>
              </a:lnSpc>
            </a:pPr>
            <a:r>
              <a:rPr lang="en-US" sz="1600">
                <a:latin typeface="Courier New" charset="0"/>
              </a:rPr>
              <a:t>    printf("BOOM!\n"); </a:t>
            </a:r>
          </a:p>
          <a:p>
            <a:pPr algn="l">
              <a:lnSpc>
                <a:spcPct val="100000"/>
              </a:lnSpc>
            </a:pPr>
            <a:r>
              <a:rPr lang="en-US" sz="1600">
                <a:latin typeface="Courier New" charset="0"/>
              </a:rPr>
              <a:t>    exit(0); </a:t>
            </a:r>
          </a:p>
          <a:p>
            <a:pPr algn="l">
              <a:lnSpc>
                <a:spcPct val="100000"/>
              </a:lnSpc>
            </a:pPr>
            <a:r>
              <a:rPr lang="en-US" sz="1600">
                <a:latin typeface="Courier New" charset="0"/>
              </a:rPr>
              <a:t>  } </a:t>
            </a:r>
          </a:p>
          <a:p>
            <a:pPr algn="l">
              <a:lnSpc>
                <a:spcPct val="100000"/>
              </a:lnSpc>
            </a:pPr>
            <a:r>
              <a:rPr lang="en-US" sz="1600">
                <a:latin typeface="Courier New" charset="0"/>
              </a:rPr>
              <a:t>} </a:t>
            </a:r>
          </a:p>
        </p:txBody>
      </p:sp>
      <p:sp>
        <p:nvSpPr>
          <p:cNvPr id="1046532" name="Rectangle 4"/>
          <p:cNvSpPr>
            <a:spLocks noChangeArrowheads="1"/>
          </p:cNvSpPr>
          <p:nvPr/>
        </p:nvSpPr>
        <p:spPr bwMode="auto">
          <a:xfrm>
            <a:off x="4648200" y="1606550"/>
            <a:ext cx="3967163" cy="2295525"/>
          </a:xfrm>
          <a:prstGeom prst="rect">
            <a:avLst/>
          </a:prstGeom>
          <a:solidFill>
            <a:srgbClr val="CCFFFF"/>
          </a:solidFill>
          <a:ln w="3175">
            <a:solidFill>
              <a:schemeClr val="tx1"/>
            </a:solidFill>
            <a:miter lim="800000"/>
            <a:headEnd/>
            <a:tailEnd/>
          </a:ln>
          <a:effectLst/>
        </p:spPr>
        <p:txBody>
          <a:bodyPr wrap="none">
            <a:spAutoFit/>
          </a:bodyPr>
          <a:lstStyle/>
          <a:p>
            <a:pPr algn="l">
              <a:lnSpc>
                <a:spcPct val="100000"/>
              </a:lnSpc>
            </a:pPr>
            <a:r>
              <a:rPr lang="en-US" sz="1600">
                <a:latin typeface="Courier New" charset="0"/>
              </a:rPr>
              <a:t>main() { </a:t>
            </a:r>
          </a:p>
          <a:p>
            <a:pPr algn="l">
              <a:lnSpc>
                <a:spcPct val="100000"/>
              </a:lnSpc>
            </a:pPr>
            <a:r>
              <a:rPr lang="en-US" sz="1600">
                <a:latin typeface="Courier New" charset="0"/>
              </a:rPr>
              <a:t>  signal(SIGALRM, handler);  </a:t>
            </a:r>
          </a:p>
          <a:p>
            <a:pPr algn="l">
              <a:lnSpc>
                <a:spcPct val="100000"/>
              </a:lnSpc>
            </a:pPr>
            <a:r>
              <a:rPr lang="en-US" sz="1600">
                <a:latin typeface="Courier New" charset="0"/>
              </a:rPr>
              <a:t>  alarm(1); /* send SIGALRM in</a:t>
            </a:r>
          </a:p>
          <a:p>
            <a:pPr algn="l">
              <a:lnSpc>
                <a:spcPct val="100000"/>
              </a:lnSpc>
            </a:pPr>
            <a:r>
              <a:rPr lang="en-US" sz="1600">
                <a:latin typeface="Courier New" charset="0"/>
              </a:rPr>
              <a:t>               1 second */</a:t>
            </a:r>
          </a:p>
          <a:p>
            <a:pPr algn="l">
              <a:lnSpc>
                <a:spcPct val="100000"/>
              </a:lnSpc>
            </a:pPr>
            <a:r>
              <a:rPr lang="en-US" sz="1600">
                <a:latin typeface="Courier New" charset="0"/>
              </a:rPr>
              <a:t> </a:t>
            </a:r>
          </a:p>
          <a:p>
            <a:pPr algn="l">
              <a:lnSpc>
                <a:spcPct val="100000"/>
              </a:lnSpc>
            </a:pPr>
            <a:r>
              <a:rPr lang="en-US" sz="1600">
                <a:latin typeface="Courier New" charset="0"/>
              </a:rPr>
              <a:t>  while (1) { </a:t>
            </a:r>
          </a:p>
          <a:p>
            <a:pPr algn="l">
              <a:lnSpc>
                <a:spcPct val="100000"/>
              </a:lnSpc>
            </a:pPr>
            <a:r>
              <a:rPr lang="en-US" sz="1600">
                <a:latin typeface="Courier New" charset="0"/>
              </a:rPr>
              <a:t>    /* handler returns here */ </a:t>
            </a:r>
          </a:p>
          <a:p>
            <a:pPr algn="l">
              <a:lnSpc>
                <a:spcPct val="100000"/>
              </a:lnSpc>
            </a:pPr>
            <a:r>
              <a:rPr lang="en-US" sz="1600">
                <a:latin typeface="Courier New" charset="0"/>
              </a:rPr>
              <a:t>  } </a:t>
            </a:r>
          </a:p>
          <a:p>
            <a:pPr algn="l">
              <a:lnSpc>
                <a:spcPct val="100000"/>
              </a:lnSpc>
            </a:pPr>
            <a:r>
              <a:rPr lang="en-US" sz="1600">
                <a:latin typeface="Courier New" charset="0"/>
              </a:rPr>
              <a:t>} </a:t>
            </a:r>
          </a:p>
        </p:txBody>
      </p:sp>
      <p:sp>
        <p:nvSpPr>
          <p:cNvPr id="1046533" name="Rectangle 5"/>
          <p:cNvSpPr>
            <a:spLocks noChangeArrowheads="1"/>
          </p:cNvSpPr>
          <p:nvPr/>
        </p:nvSpPr>
        <p:spPr bwMode="auto">
          <a:xfrm>
            <a:off x="4733925" y="4200525"/>
            <a:ext cx="1890713" cy="2047875"/>
          </a:xfrm>
          <a:prstGeom prst="rect">
            <a:avLst/>
          </a:prstGeom>
          <a:solidFill>
            <a:srgbClr val="FFFF99"/>
          </a:solidFill>
          <a:ln w="3175">
            <a:noFill/>
            <a:miter lim="800000"/>
            <a:headEnd/>
            <a:tailEnd/>
          </a:ln>
          <a:effectLst/>
        </p:spPr>
        <p:txBody>
          <a:bodyPr wrap="none">
            <a:spAutoFit/>
          </a:bodyPr>
          <a:lstStyle/>
          <a:p>
            <a:pPr algn="l">
              <a:lnSpc>
                <a:spcPct val="100000"/>
              </a:lnSpc>
            </a:pPr>
            <a:r>
              <a:rPr lang="en-US" sz="1600">
                <a:latin typeface="Courier New" charset="0"/>
              </a:rPr>
              <a:t>linux&gt; a.out  </a:t>
            </a:r>
          </a:p>
          <a:p>
            <a:pPr algn="l">
              <a:lnSpc>
                <a:spcPct val="100000"/>
              </a:lnSpc>
            </a:pPr>
            <a:r>
              <a:rPr lang="en-US" sz="1600">
                <a:latin typeface="Courier New" charset="0"/>
              </a:rPr>
              <a:t>BEEP </a:t>
            </a:r>
          </a:p>
          <a:p>
            <a:pPr algn="l">
              <a:lnSpc>
                <a:spcPct val="100000"/>
              </a:lnSpc>
            </a:pPr>
            <a:r>
              <a:rPr lang="en-US" sz="1600">
                <a:latin typeface="Courier New" charset="0"/>
              </a:rPr>
              <a:t>BEEP </a:t>
            </a:r>
          </a:p>
          <a:p>
            <a:pPr algn="l">
              <a:lnSpc>
                <a:spcPct val="100000"/>
              </a:lnSpc>
            </a:pPr>
            <a:r>
              <a:rPr lang="en-US" sz="1600">
                <a:latin typeface="Courier New" charset="0"/>
              </a:rPr>
              <a:t>BEEP </a:t>
            </a:r>
          </a:p>
          <a:p>
            <a:pPr algn="l">
              <a:lnSpc>
                <a:spcPct val="100000"/>
              </a:lnSpc>
            </a:pPr>
            <a:r>
              <a:rPr lang="en-US" sz="1600">
                <a:latin typeface="Courier New" charset="0"/>
              </a:rPr>
              <a:t>BEEP </a:t>
            </a:r>
          </a:p>
          <a:p>
            <a:pPr algn="l">
              <a:lnSpc>
                <a:spcPct val="100000"/>
              </a:lnSpc>
            </a:pPr>
            <a:r>
              <a:rPr lang="en-US" sz="1600">
                <a:latin typeface="Courier New" charset="0"/>
              </a:rPr>
              <a:t>BEEP </a:t>
            </a:r>
          </a:p>
          <a:p>
            <a:pPr algn="l">
              <a:lnSpc>
                <a:spcPct val="100000"/>
              </a:lnSpc>
            </a:pPr>
            <a:r>
              <a:rPr lang="en-US" sz="1600">
                <a:latin typeface="Courier New" charset="0"/>
              </a:rPr>
              <a:t>BOOM! </a:t>
            </a:r>
          </a:p>
          <a:p>
            <a:pPr algn="l">
              <a:lnSpc>
                <a:spcPct val="100000"/>
              </a:lnSpc>
            </a:pPr>
            <a:r>
              <a:rPr lang="en-US" sz="1600">
                <a:latin typeface="Courier New" charset="0"/>
              </a:rPr>
              <a:t>linux&gt;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normAutofit fontScale="90000"/>
          </a:bodyPr>
          <a:lstStyle/>
          <a:p>
            <a:pPr eaLnBrk="1" hangingPunct="1">
              <a:defRPr/>
            </a:pPr>
            <a:r>
              <a:rPr lang="en-US" smtClean="0"/>
              <a:t>User View of Concurrent Processes</a:t>
            </a:r>
          </a:p>
        </p:txBody>
      </p:sp>
      <p:sp>
        <p:nvSpPr>
          <p:cNvPr id="995331" name="Rectangle 3"/>
          <p:cNvSpPr>
            <a:spLocks noGrp="1" noChangeArrowheads="1"/>
          </p:cNvSpPr>
          <p:nvPr>
            <p:ph idx="1"/>
          </p:nvPr>
        </p:nvSpPr>
        <p:spPr>
          <a:xfrm>
            <a:off x="457200" y="1775191"/>
            <a:ext cx="8229600" cy="2034809"/>
          </a:xfrm>
        </p:spPr>
        <p:txBody>
          <a:bodyPr>
            <a:normAutofit fontScale="92500"/>
          </a:bodyPr>
          <a:lstStyle/>
          <a:p>
            <a:pPr>
              <a:defRPr/>
            </a:pPr>
            <a:r>
              <a:rPr lang="en-US" dirty="0" smtClean="0">
                <a:effectLst>
                  <a:outerShdw blurRad="38100" dist="38100" dir="2700000" algn="tl">
                    <a:srgbClr val="C0C0C0"/>
                  </a:outerShdw>
                </a:effectLst>
              </a:rPr>
              <a:t>Control flows for concurrent processes are physically disjoint in time</a:t>
            </a:r>
          </a:p>
          <a:p>
            <a:pPr>
              <a:defRPr/>
            </a:pPr>
            <a:r>
              <a:rPr lang="en-US" dirty="0" smtClean="0">
                <a:effectLst>
                  <a:outerShdw blurRad="38100" dist="38100" dir="2700000" algn="tl">
                    <a:srgbClr val="C0C0C0"/>
                  </a:outerShdw>
                </a:effectLst>
              </a:rPr>
              <a:t>However, from user’s point of view concurrent processes are running in parallel with each other</a:t>
            </a:r>
          </a:p>
        </p:txBody>
      </p:sp>
      <p:sp>
        <p:nvSpPr>
          <p:cNvPr id="18436" name="Line 4"/>
          <p:cNvSpPr>
            <a:spLocks noChangeShapeType="1"/>
          </p:cNvSpPr>
          <p:nvPr/>
        </p:nvSpPr>
        <p:spPr bwMode="auto">
          <a:xfrm flipH="1">
            <a:off x="1981200" y="4572000"/>
            <a:ext cx="0" cy="762000"/>
          </a:xfrm>
          <a:prstGeom prst="line">
            <a:avLst/>
          </a:prstGeom>
          <a:noFill/>
          <a:ln w="25400">
            <a:solidFill>
              <a:schemeClr val="tx1"/>
            </a:solidFill>
            <a:round/>
            <a:headEnd/>
            <a:tailEnd type="triangle" w="med" len="med"/>
          </a:ln>
        </p:spPr>
        <p:txBody>
          <a:bodyPr wrap="none" anchor="ctr"/>
          <a:lstStyle/>
          <a:p>
            <a:endParaRPr lang="en-US"/>
          </a:p>
        </p:txBody>
      </p:sp>
      <p:sp>
        <p:nvSpPr>
          <p:cNvPr id="18437" name="Text Box 5"/>
          <p:cNvSpPr txBox="1">
            <a:spLocks noChangeArrowheads="1"/>
          </p:cNvSpPr>
          <p:nvPr/>
        </p:nvSpPr>
        <p:spPr bwMode="auto">
          <a:xfrm>
            <a:off x="1219200" y="4768850"/>
            <a:ext cx="658813" cy="336550"/>
          </a:xfrm>
          <a:prstGeom prst="rect">
            <a:avLst/>
          </a:prstGeom>
          <a:noFill/>
          <a:ln w="25400">
            <a:noFill/>
            <a:miter lim="800000"/>
            <a:headEnd/>
            <a:tailEnd/>
          </a:ln>
        </p:spPr>
        <p:txBody>
          <a:bodyPr wrap="none">
            <a:spAutoFit/>
          </a:bodyPr>
          <a:lstStyle/>
          <a:p>
            <a:pPr algn="l">
              <a:lnSpc>
                <a:spcPct val="100000"/>
              </a:lnSpc>
            </a:pPr>
            <a:r>
              <a:rPr lang="en-US" sz="1600"/>
              <a:t>Time</a:t>
            </a:r>
          </a:p>
        </p:txBody>
      </p:sp>
      <p:sp>
        <p:nvSpPr>
          <p:cNvPr id="18438" name="Line 6"/>
          <p:cNvSpPr>
            <a:spLocks noChangeShapeType="1"/>
          </p:cNvSpPr>
          <p:nvPr/>
        </p:nvSpPr>
        <p:spPr bwMode="auto">
          <a:xfrm>
            <a:off x="3276600" y="4648200"/>
            <a:ext cx="0" cy="304800"/>
          </a:xfrm>
          <a:prstGeom prst="line">
            <a:avLst/>
          </a:prstGeom>
          <a:noFill/>
          <a:ln w="25400">
            <a:solidFill>
              <a:schemeClr val="tx1"/>
            </a:solidFill>
            <a:round/>
            <a:headEnd/>
            <a:tailEnd/>
          </a:ln>
        </p:spPr>
        <p:txBody>
          <a:bodyPr wrap="none" anchor="ctr"/>
          <a:lstStyle/>
          <a:p>
            <a:endParaRPr lang="en-US"/>
          </a:p>
        </p:txBody>
      </p:sp>
      <p:sp>
        <p:nvSpPr>
          <p:cNvPr id="18439" name="Text Box 7"/>
          <p:cNvSpPr txBox="1">
            <a:spLocks noChangeArrowheads="1"/>
          </p:cNvSpPr>
          <p:nvPr/>
        </p:nvSpPr>
        <p:spPr bwMode="auto">
          <a:xfrm>
            <a:off x="2709863" y="42672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A</a:t>
            </a:r>
          </a:p>
        </p:txBody>
      </p:sp>
      <p:sp>
        <p:nvSpPr>
          <p:cNvPr id="18440" name="Text Box 8"/>
          <p:cNvSpPr txBox="1">
            <a:spLocks noChangeArrowheads="1"/>
          </p:cNvSpPr>
          <p:nvPr/>
        </p:nvSpPr>
        <p:spPr bwMode="auto">
          <a:xfrm>
            <a:off x="4233863" y="42672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B</a:t>
            </a:r>
          </a:p>
        </p:txBody>
      </p:sp>
      <p:sp>
        <p:nvSpPr>
          <p:cNvPr id="18441" name="Text Box 9"/>
          <p:cNvSpPr txBox="1">
            <a:spLocks noChangeArrowheads="1"/>
          </p:cNvSpPr>
          <p:nvPr/>
        </p:nvSpPr>
        <p:spPr bwMode="auto">
          <a:xfrm>
            <a:off x="5757863" y="4267200"/>
            <a:ext cx="1177925" cy="336550"/>
          </a:xfrm>
          <a:prstGeom prst="rect">
            <a:avLst/>
          </a:prstGeom>
          <a:noFill/>
          <a:ln w="25400">
            <a:noFill/>
            <a:miter lim="800000"/>
            <a:headEnd/>
            <a:tailEnd/>
          </a:ln>
        </p:spPr>
        <p:txBody>
          <a:bodyPr wrap="none">
            <a:spAutoFit/>
          </a:bodyPr>
          <a:lstStyle/>
          <a:p>
            <a:pPr algn="l">
              <a:lnSpc>
                <a:spcPct val="100000"/>
              </a:lnSpc>
            </a:pPr>
            <a:r>
              <a:rPr lang="en-US" sz="1600"/>
              <a:t>Process C</a:t>
            </a:r>
          </a:p>
        </p:txBody>
      </p:sp>
      <p:sp>
        <p:nvSpPr>
          <p:cNvPr id="18442" name="Line 10"/>
          <p:cNvSpPr>
            <a:spLocks noChangeShapeType="1"/>
          </p:cNvSpPr>
          <p:nvPr/>
        </p:nvSpPr>
        <p:spPr bwMode="auto">
          <a:xfrm>
            <a:off x="4800600" y="4800600"/>
            <a:ext cx="0" cy="304800"/>
          </a:xfrm>
          <a:prstGeom prst="line">
            <a:avLst/>
          </a:prstGeom>
          <a:noFill/>
          <a:ln w="25400">
            <a:solidFill>
              <a:schemeClr val="tx1"/>
            </a:solidFill>
            <a:round/>
            <a:headEnd/>
            <a:tailEnd/>
          </a:ln>
        </p:spPr>
        <p:txBody>
          <a:bodyPr wrap="none" anchor="ctr"/>
          <a:lstStyle/>
          <a:p>
            <a:endParaRPr lang="en-US"/>
          </a:p>
        </p:txBody>
      </p:sp>
      <p:sp>
        <p:nvSpPr>
          <p:cNvPr id="18443" name="Line 11"/>
          <p:cNvSpPr>
            <a:spLocks noChangeShapeType="1"/>
          </p:cNvSpPr>
          <p:nvPr/>
        </p:nvSpPr>
        <p:spPr bwMode="auto">
          <a:xfrm>
            <a:off x="6324600" y="5105400"/>
            <a:ext cx="0" cy="304800"/>
          </a:xfrm>
          <a:prstGeom prst="line">
            <a:avLst/>
          </a:prstGeom>
          <a:noFill/>
          <a:ln w="25400">
            <a:solidFill>
              <a:schemeClr val="tx1"/>
            </a:solidFill>
            <a:round/>
            <a:headEnd/>
            <a:tailEnd/>
          </a:ln>
        </p:spPr>
        <p:txBody>
          <a:bodyPr wrap="none" anchor="ctr"/>
          <a:lstStyle/>
          <a:p>
            <a:endParaRPr lang="en-US"/>
          </a:p>
        </p:txBody>
      </p:sp>
      <p:sp>
        <p:nvSpPr>
          <p:cNvPr id="18444" name="Line 12"/>
          <p:cNvSpPr>
            <a:spLocks noChangeShapeType="1"/>
          </p:cNvSpPr>
          <p:nvPr/>
        </p:nvSpPr>
        <p:spPr bwMode="auto">
          <a:xfrm>
            <a:off x="3276600" y="4953000"/>
            <a:ext cx="0" cy="304800"/>
          </a:xfrm>
          <a:prstGeom prst="line">
            <a:avLst/>
          </a:prstGeom>
          <a:noFill/>
          <a:ln w="25400">
            <a:solidFill>
              <a:schemeClr val="tx1"/>
            </a:solidFill>
            <a:round/>
            <a:headEnd/>
            <a:tailEnd/>
          </a:ln>
        </p:spPr>
        <p:txBody>
          <a:bodyPr wrap="none" anchor="ctr"/>
          <a:lstStyle/>
          <a:p>
            <a:endParaRPr lang="en-US"/>
          </a:p>
        </p:txBody>
      </p:sp>
      <p:sp>
        <p:nvSpPr>
          <p:cNvPr id="18445" name="Line 13"/>
          <p:cNvSpPr>
            <a:spLocks noChangeShapeType="1"/>
          </p:cNvSpPr>
          <p:nvPr/>
        </p:nvSpPr>
        <p:spPr bwMode="auto">
          <a:xfrm>
            <a:off x="2819400" y="46482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8446" name="Line 14"/>
          <p:cNvSpPr>
            <a:spLocks noChangeShapeType="1"/>
          </p:cNvSpPr>
          <p:nvPr/>
        </p:nvSpPr>
        <p:spPr bwMode="auto">
          <a:xfrm>
            <a:off x="2819400" y="52578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8447" name="Line 15"/>
          <p:cNvSpPr>
            <a:spLocks noChangeShapeType="1"/>
          </p:cNvSpPr>
          <p:nvPr/>
        </p:nvSpPr>
        <p:spPr bwMode="auto">
          <a:xfrm>
            <a:off x="6324600" y="5410200"/>
            <a:ext cx="0" cy="304800"/>
          </a:xfrm>
          <a:prstGeom prst="line">
            <a:avLst/>
          </a:prstGeom>
          <a:noFill/>
          <a:ln w="25400">
            <a:solidFill>
              <a:schemeClr val="tx1"/>
            </a:solidFill>
            <a:round/>
            <a:headEnd/>
            <a:tailEnd/>
          </a:ln>
        </p:spPr>
        <p:txBody>
          <a:bodyPr wrap="none" anchor="ctr"/>
          <a:lstStyle/>
          <a:p>
            <a:endParaRPr lang="en-US"/>
          </a:p>
        </p:txBody>
      </p:sp>
      <p:sp>
        <p:nvSpPr>
          <p:cNvPr id="18448" name="Line 16"/>
          <p:cNvSpPr>
            <a:spLocks noChangeShapeType="1"/>
          </p:cNvSpPr>
          <p:nvPr/>
        </p:nvSpPr>
        <p:spPr bwMode="auto">
          <a:xfrm>
            <a:off x="2819400" y="4800600"/>
            <a:ext cx="4038600" cy="0"/>
          </a:xfrm>
          <a:prstGeom prst="line">
            <a:avLst/>
          </a:prstGeom>
          <a:noFill/>
          <a:ln w="3175">
            <a:solidFill>
              <a:schemeClr val="tx1"/>
            </a:solidFill>
            <a:prstDash val="dash"/>
            <a:round/>
            <a:headEnd/>
            <a:tailEnd/>
          </a:ln>
        </p:spPr>
        <p:txBody>
          <a:bodyPr wrap="none" anchor="ctr"/>
          <a:lstStyle/>
          <a:p>
            <a:endParaRPr lang="en-US"/>
          </a:p>
        </p:txBody>
      </p:sp>
      <p:sp>
        <p:nvSpPr>
          <p:cNvPr id="18449" name="Line 17"/>
          <p:cNvSpPr>
            <a:spLocks noChangeShapeType="1"/>
          </p:cNvSpPr>
          <p:nvPr/>
        </p:nvSpPr>
        <p:spPr bwMode="auto">
          <a:xfrm>
            <a:off x="2819400" y="5105400"/>
            <a:ext cx="4038600" cy="0"/>
          </a:xfrm>
          <a:prstGeom prst="line">
            <a:avLst/>
          </a:prstGeom>
          <a:noFill/>
          <a:ln w="3175">
            <a:solidFill>
              <a:schemeClr val="tx1"/>
            </a:solidFill>
            <a:prstDash val="dash"/>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smtClean="0"/>
              <a:t>Processes fundamental abstraction</a:t>
            </a:r>
          </a:p>
          <a:p>
            <a:r>
              <a:rPr lang="en-US" dirty="0" smtClean="0"/>
              <a:t>OS Implements the process model</a:t>
            </a:r>
          </a:p>
          <a:p>
            <a:r>
              <a:rPr lang="en-US" dirty="0" smtClean="0"/>
              <a:t>Varies between OS but concepts the same</a:t>
            </a:r>
          </a:p>
          <a:p>
            <a:pPr lvl="1"/>
            <a:r>
              <a:rPr lang="en-US" dirty="0" smtClean="0"/>
              <a:t>Single sequential program</a:t>
            </a:r>
          </a:p>
          <a:p>
            <a:pPr lvl="1"/>
            <a:r>
              <a:rPr lang="en-US" dirty="0" smtClean="0"/>
              <a:t>Private address space</a:t>
            </a:r>
          </a:p>
          <a:p>
            <a:r>
              <a:rPr lang="en-US" dirty="0" smtClean="0"/>
              <a:t>Many processes share few processors</a:t>
            </a:r>
          </a:p>
          <a:p>
            <a:r>
              <a:rPr lang="en-US" dirty="0" smtClean="0"/>
              <a:t>Most of the time processes are idle, so its OK!</a:t>
            </a:r>
          </a:p>
          <a:p>
            <a:r>
              <a:rPr lang="en-US" dirty="0" smtClean="0"/>
              <a:t>Controlling process is non-trivial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normAutofit/>
          </a:bodyPr>
          <a:lstStyle/>
          <a:p>
            <a:pPr eaLnBrk="1" hangingPunct="1">
              <a:defRPr/>
            </a:pPr>
            <a:r>
              <a:rPr lang="en-US" smtClean="0"/>
              <a:t>Context Switching</a:t>
            </a:r>
          </a:p>
        </p:txBody>
      </p:sp>
      <p:sp>
        <p:nvSpPr>
          <p:cNvPr id="996355" name="Rectangle 3"/>
          <p:cNvSpPr>
            <a:spLocks noGrp="1" noChangeArrowheads="1"/>
          </p:cNvSpPr>
          <p:nvPr>
            <p:ph idx="1"/>
          </p:nvPr>
        </p:nvSpPr>
        <p:spPr>
          <a:xfrm>
            <a:off x="457200" y="1775191"/>
            <a:ext cx="8229600" cy="1501409"/>
          </a:xfrm>
        </p:spPr>
        <p:txBody>
          <a:bodyPr>
            <a:normAutofit fontScale="62500" lnSpcReduction="20000"/>
          </a:bodyPr>
          <a:lstStyle/>
          <a:p>
            <a:pPr>
              <a:defRPr/>
            </a:pPr>
            <a:r>
              <a:rPr lang="en-US" dirty="0" smtClean="0">
                <a:effectLst>
                  <a:outerShdw blurRad="38100" dist="38100" dir="2700000" algn="tl">
                    <a:srgbClr val="C0C0C0"/>
                  </a:outerShdw>
                </a:effectLst>
              </a:rPr>
              <a:t>Processes are managed by a shared chunk of OS code called the </a:t>
            </a:r>
            <a:r>
              <a:rPr lang="en-US" i="1" dirty="0" smtClean="0">
                <a:effectLst>
                  <a:outerShdw blurRad="38100" dist="38100" dir="2700000" algn="tl">
                    <a:srgbClr val="C0C0C0"/>
                  </a:outerShdw>
                </a:effectLst>
              </a:rPr>
              <a:t>kernel</a:t>
            </a:r>
          </a:p>
          <a:p>
            <a:pPr>
              <a:defRPr/>
            </a:pPr>
            <a:r>
              <a:rPr lang="en-US" dirty="0" smtClean="0"/>
              <a:t>Important: the kernel is not a separate process, but rather runs as part of some user process in Linux/Unix</a:t>
            </a:r>
          </a:p>
          <a:p>
            <a:pPr>
              <a:defRPr/>
            </a:pPr>
            <a:r>
              <a:rPr lang="en-US" dirty="0" smtClean="0">
                <a:effectLst>
                  <a:outerShdw blurRad="38100" dist="38100" dir="2700000" algn="tl">
                    <a:srgbClr val="C0C0C0"/>
                  </a:outerShdw>
                </a:effectLst>
              </a:rPr>
              <a:t>Control flow passes from one process to another via a </a:t>
            </a:r>
            <a:r>
              <a:rPr lang="en-US" i="1" dirty="0" smtClean="0">
                <a:effectLst>
                  <a:outerShdw blurRad="38100" dist="38100" dir="2700000" algn="tl">
                    <a:srgbClr val="C0C0C0"/>
                  </a:outerShdw>
                </a:effectLst>
              </a:rPr>
              <a:t>context switch.</a:t>
            </a:r>
          </a:p>
          <a:p>
            <a:pPr>
              <a:defRPr/>
            </a:pPr>
            <a:r>
              <a:rPr lang="en-US" i="1" dirty="0" smtClean="0">
                <a:effectLst>
                  <a:outerShdw blurRad="38100" dist="38100" dir="2700000" algn="tl">
                    <a:srgbClr val="C0C0C0"/>
                  </a:outerShdw>
                </a:effectLst>
              </a:rPr>
              <a:t>OS</a:t>
            </a:r>
            <a:r>
              <a:rPr lang="en-US" dirty="0" smtClean="0">
                <a:effectLst>
                  <a:outerShdw blurRad="38100" dist="38100" dir="2700000" algn="tl">
                    <a:srgbClr val="C0C0C0"/>
                  </a:outerShdw>
                </a:effectLst>
              </a:rPr>
              <a:t> must store and restore registers and state for each process for switch</a:t>
            </a:r>
          </a:p>
          <a:p>
            <a:pPr lvl="1" eaLnBrk="1" hangingPunct="1">
              <a:defRPr/>
            </a:pPr>
            <a:endParaRPr lang="en-US" dirty="0" smtClean="0"/>
          </a:p>
        </p:txBody>
      </p:sp>
      <p:sp>
        <p:nvSpPr>
          <p:cNvPr id="19460" name="Text Box 4"/>
          <p:cNvSpPr txBox="1">
            <a:spLocks noChangeArrowheads="1"/>
          </p:cNvSpPr>
          <p:nvPr/>
        </p:nvSpPr>
        <p:spPr bwMode="auto">
          <a:xfrm>
            <a:off x="2216150" y="3429000"/>
            <a:ext cx="1301750" cy="641350"/>
          </a:xfrm>
          <a:prstGeom prst="rect">
            <a:avLst/>
          </a:prstGeom>
          <a:noFill/>
          <a:ln w="25400">
            <a:noFill/>
            <a:miter lim="800000"/>
            <a:headEnd/>
            <a:tailEnd/>
          </a:ln>
        </p:spPr>
        <p:txBody>
          <a:bodyPr wrap="none">
            <a:spAutoFit/>
          </a:bodyPr>
          <a:lstStyle/>
          <a:p>
            <a:pPr>
              <a:lnSpc>
                <a:spcPct val="100000"/>
              </a:lnSpc>
            </a:pPr>
            <a:r>
              <a:rPr lang="en-US"/>
              <a:t>Process A</a:t>
            </a:r>
          </a:p>
          <a:p>
            <a:pPr>
              <a:lnSpc>
                <a:spcPct val="100000"/>
              </a:lnSpc>
            </a:pPr>
            <a:r>
              <a:rPr lang="en-US"/>
              <a:t>code</a:t>
            </a:r>
          </a:p>
        </p:txBody>
      </p:sp>
      <p:sp>
        <p:nvSpPr>
          <p:cNvPr id="19461" name="Text Box 5"/>
          <p:cNvSpPr txBox="1">
            <a:spLocks noChangeArrowheads="1"/>
          </p:cNvSpPr>
          <p:nvPr/>
        </p:nvSpPr>
        <p:spPr bwMode="auto">
          <a:xfrm>
            <a:off x="3886200" y="3429000"/>
            <a:ext cx="1301750" cy="641350"/>
          </a:xfrm>
          <a:prstGeom prst="rect">
            <a:avLst/>
          </a:prstGeom>
          <a:noFill/>
          <a:ln w="25400">
            <a:noFill/>
            <a:miter lim="800000"/>
            <a:headEnd/>
            <a:tailEnd/>
          </a:ln>
        </p:spPr>
        <p:txBody>
          <a:bodyPr wrap="none">
            <a:spAutoFit/>
          </a:bodyPr>
          <a:lstStyle/>
          <a:p>
            <a:pPr>
              <a:lnSpc>
                <a:spcPct val="100000"/>
              </a:lnSpc>
            </a:pPr>
            <a:r>
              <a:rPr lang="en-US"/>
              <a:t>Process B</a:t>
            </a:r>
          </a:p>
          <a:p>
            <a:pPr>
              <a:lnSpc>
                <a:spcPct val="100000"/>
              </a:lnSpc>
            </a:pPr>
            <a:r>
              <a:rPr lang="en-US"/>
              <a:t>code</a:t>
            </a:r>
          </a:p>
        </p:txBody>
      </p:sp>
      <p:sp>
        <p:nvSpPr>
          <p:cNvPr id="19462"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p:spPr>
        <p:txBody>
          <a:bodyPr wrap="none" anchor="ctr"/>
          <a:lstStyle/>
          <a:p>
            <a:endParaRPr lang="en-US"/>
          </a:p>
        </p:txBody>
      </p:sp>
      <p:sp>
        <p:nvSpPr>
          <p:cNvPr id="19463"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p:spPr>
        <p:txBody>
          <a:bodyPr wrap="none" anchor="ctr"/>
          <a:lstStyle/>
          <a:p>
            <a:endParaRPr lang="en-US"/>
          </a:p>
        </p:txBody>
      </p:sp>
      <p:sp>
        <p:nvSpPr>
          <p:cNvPr id="19466"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7"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p:spPr>
        <p:txBody>
          <a:bodyPr wrap="none" anchor="ctr"/>
          <a:lstStyle/>
          <a:p>
            <a:endParaRPr lang="en-US"/>
          </a:p>
        </p:txBody>
      </p:sp>
      <p:sp>
        <p:nvSpPr>
          <p:cNvPr id="19468" name="Text Box 12"/>
          <p:cNvSpPr txBox="1">
            <a:spLocks noChangeArrowheads="1"/>
          </p:cNvSpPr>
          <p:nvPr/>
        </p:nvSpPr>
        <p:spPr bwMode="auto">
          <a:xfrm>
            <a:off x="5422900" y="4114800"/>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69" name="Text Box 13"/>
          <p:cNvSpPr txBox="1">
            <a:spLocks noChangeArrowheads="1"/>
          </p:cNvSpPr>
          <p:nvPr/>
        </p:nvSpPr>
        <p:spPr bwMode="auto">
          <a:xfrm>
            <a:off x="5422900" y="4529138"/>
            <a:ext cx="1312863" cy="336550"/>
          </a:xfrm>
          <a:prstGeom prst="rect">
            <a:avLst/>
          </a:prstGeom>
          <a:noFill/>
          <a:ln w="25400">
            <a:noFill/>
            <a:miter lim="800000"/>
            <a:headEnd/>
            <a:tailEnd/>
          </a:ln>
        </p:spPr>
        <p:txBody>
          <a:bodyPr wrap="none">
            <a:spAutoFit/>
          </a:bodyPr>
          <a:lstStyle/>
          <a:p>
            <a:pPr algn="l">
              <a:lnSpc>
                <a:spcPct val="100000"/>
              </a:lnSpc>
            </a:pPr>
            <a:r>
              <a:rPr lang="en-US" sz="1600"/>
              <a:t>kernel code</a:t>
            </a:r>
          </a:p>
        </p:txBody>
      </p:sp>
      <p:sp>
        <p:nvSpPr>
          <p:cNvPr id="19470" name="Text Box 14"/>
          <p:cNvSpPr txBox="1">
            <a:spLocks noChangeArrowheads="1"/>
          </p:cNvSpPr>
          <p:nvPr/>
        </p:nvSpPr>
        <p:spPr bwMode="auto">
          <a:xfrm>
            <a:off x="5422900" y="4941888"/>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71" name="Text Box 15"/>
          <p:cNvSpPr txBox="1">
            <a:spLocks noChangeArrowheads="1"/>
          </p:cNvSpPr>
          <p:nvPr/>
        </p:nvSpPr>
        <p:spPr bwMode="auto">
          <a:xfrm>
            <a:off x="5405438" y="5378450"/>
            <a:ext cx="1312862" cy="336550"/>
          </a:xfrm>
          <a:prstGeom prst="rect">
            <a:avLst/>
          </a:prstGeom>
          <a:noFill/>
          <a:ln w="25400">
            <a:noFill/>
            <a:miter lim="800000"/>
            <a:headEnd/>
            <a:tailEnd/>
          </a:ln>
        </p:spPr>
        <p:txBody>
          <a:bodyPr wrap="none">
            <a:spAutoFit/>
          </a:bodyPr>
          <a:lstStyle/>
          <a:p>
            <a:pPr algn="l">
              <a:lnSpc>
                <a:spcPct val="100000"/>
              </a:lnSpc>
            </a:pPr>
            <a:r>
              <a:rPr lang="en-US" sz="1600"/>
              <a:t>kernel code</a:t>
            </a:r>
          </a:p>
        </p:txBody>
      </p:sp>
      <p:sp>
        <p:nvSpPr>
          <p:cNvPr id="19472" name="Text Box 16"/>
          <p:cNvSpPr txBox="1">
            <a:spLocks noChangeArrowheads="1"/>
          </p:cNvSpPr>
          <p:nvPr/>
        </p:nvSpPr>
        <p:spPr bwMode="auto">
          <a:xfrm>
            <a:off x="5422900" y="5835650"/>
            <a:ext cx="1144588" cy="336550"/>
          </a:xfrm>
          <a:prstGeom prst="rect">
            <a:avLst/>
          </a:prstGeom>
          <a:noFill/>
          <a:ln w="25400">
            <a:noFill/>
            <a:miter lim="800000"/>
            <a:headEnd/>
            <a:tailEnd/>
          </a:ln>
        </p:spPr>
        <p:txBody>
          <a:bodyPr wrap="none">
            <a:spAutoFit/>
          </a:bodyPr>
          <a:lstStyle/>
          <a:p>
            <a:pPr algn="l">
              <a:lnSpc>
                <a:spcPct val="100000"/>
              </a:lnSpc>
            </a:pPr>
            <a:r>
              <a:rPr lang="en-US" sz="1600"/>
              <a:t>user code</a:t>
            </a:r>
          </a:p>
        </p:txBody>
      </p:sp>
      <p:sp>
        <p:nvSpPr>
          <p:cNvPr id="19473"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4"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5"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6"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7"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8"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p:spPr>
        <p:txBody>
          <a:bodyPr wrap="none" anchor="ctr"/>
          <a:lstStyle/>
          <a:p>
            <a:endParaRPr lang="en-US"/>
          </a:p>
        </p:txBody>
      </p:sp>
      <p:sp>
        <p:nvSpPr>
          <p:cNvPr id="19479"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p:spPr>
        <p:txBody>
          <a:bodyPr wrap="none" anchor="ctr"/>
          <a:lstStyle/>
          <a:p>
            <a:endParaRPr lang="en-US"/>
          </a:p>
        </p:txBody>
      </p:sp>
      <p:sp>
        <p:nvSpPr>
          <p:cNvPr id="19480" name="Text Box 24"/>
          <p:cNvSpPr txBox="1">
            <a:spLocks noChangeArrowheads="1"/>
          </p:cNvSpPr>
          <p:nvPr/>
        </p:nvSpPr>
        <p:spPr bwMode="auto">
          <a:xfrm>
            <a:off x="1219200" y="4648200"/>
            <a:ext cx="717550" cy="366713"/>
          </a:xfrm>
          <a:prstGeom prst="rect">
            <a:avLst/>
          </a:prstGeom>
          <a:noFill/>
          <a:ln w="25400">
            <a:noFill/>
            <a:miter lim="800000"/>
            <a:headEnd/>
            <a:tailEnd/>
          </a:ln>
        </p:spPr>
        <p:txBody>
          <a:bodyPr wrap="none">
            <a:spAutoFit/>
          </a:bodyPr>
          <a:lstStyle/>
          <a:p>
            <a:pPr algn="l">
              <a:lnSpc>
                <a:spcPct val="100000"/>
              </a:lnSpc>
            </a:pPr>
            <a:r>
              <a:rPr lang="en-US"/>
              <a:t>Time</a:t>
            </a:r>
          </a:p>
        </p:txBody>
      </p:sp>
      <p:sp>
        <p:nvSpPr>
          <p:cNvPr id="19481" name="Text Box 25"/>
          <p:cNvSpPr txBox="1">
            <a:spLocks noChangeArrowheads="1"/>
          </p:cNvSpPr>
          <p:nvPr/>
        </p:nvSpPr>
        <p:spPr bwMode="auto">
          <a:xfrm>
            <a:off x="-701675" y="3117850"/>
            <a:ext cx="184150" cy="336550"/>
          </a:xfrm>
          <a:prstGeom prst="rect">
            <a:avLst/>
          </a:prstGeom>
          <a:noFill/>
          <a:ln w="25400">
            <a:noFill/>
            <a:miter lim="800000"/>
            <a:headEnd/>
            <a:tailEnd/>
          </a:ln>
        </p:spPr>
        <p:txBody>
          <a:bodyPr wrap="none">
            <a:spAutoFit/>
          </a:bodyPr>
          <a:lstStyle/>
          <a:p>
            <a:pPr algn="l">
              <a:lnSpc>
                <a:spcPct val="100000"/>
              </a:lnSpc>
            </a:pPr>
            <a:endParaRPr lang="en-US" sz="1600"/>
          </a:p>
        </p:txBody>
      </p:sp>
      <p:sp>
        <p:nvSpPr>
          <p:cNvPr id="19482" name="Text Box 26"/>
          <p:cNvSpPr txBox="1">
            <a:spLocks noChangeArrowheads="1"/>
          </p:cNvSpPr>
          <p:nvPr/>
        </p:nvSpPr>
        <p:spPr bwMode="auto">
          <a:xfrm>
            <a:off x="-914400" y="2743200"/>
            <a:ext cx="914400" cy="336550"/>
          </a:xfrm>
          <a:prstGeom prst="rect">
            <a:avLst/>
          </a:prstGeom>
          <a:noFill/>
          <a:ln w="25400">
            <a:noFill/>
            <a:miter lim="800000"/>
            <a:headEnd/>
            <a:tailEnd/>
          </a:ln>
        </p:spPr>
        <p:txBody>
          <a:bodyPr>
            <a:spAutoFit/>
          </a:bodyPr>
          <a:lstStyle/>
          <a:p>
            <a:pPr algn="l">
              <a:lnSpc>
                <a:spcPct val="100000"/>
              </a:lnSpc>
              <a:spcBef>
                <a:spcPct val="50000"/>
              </a:spcBef>
            </a:pPr>
            <a:endParaRPr lang="en-US" sz="1600"/>
          </a:p>
        </p:txBody>
      </p:sp>
      <p:sp>
        <p:nvSpPr>
          <p:cNvPr id="19483"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p:spPr>
        <p:txBody>
          <a:bodyPr wrap="none" anchor="ctr"/>
          <a:lstStyle/>
          <a:p>
            <a:pPr>
              <a:lnSpc>
                <a:spcPct val="100000"/>
              </a:lnSpc>
            </a:pPr>
            <a:endParaRPr lang="en-US" sz="1600"/>
          </a:p>
        </p:txBody>
      </p:sp>
      <p:sp>
        <p:nvSpPr>
          <p:cNvPr id="19484" name="Text Box 28"/>
          <p:cNvSpPr txBox="1">
            <a:spLocks noChangeArrowheads="1"/>
          </p:cNvSpPr>
          <p:nvPr/>
        </p:nvSpPr>
        <p:spPr bwMode="auto">
          <a:xfrm>
            <a:off x="6937375" y="4419600"/>
            <a:ext cx="1595438" cy="336550"/>
          </a:xfrm>
          <a:prstGeom prst="rect">
            <a:avLst/>
          </a:prstGeom>
          <a:noFill/>
          <a:ln w="25400">
            <a:noFill/>
            <a:miter lim="800000"/>
            <a:headEnd/>
            <a:tailEnd/>
          </a:ln>
        </p:spPr>
        <p:txBody>
          <a:bodyPr wrap="none">
            <a:spAutoFit/>
          </a:bodyPr>
          <a:lstStyle/>
          <a:p>
            <a:pPr algn="l">
              <a:lnSpc>
                <a:spcPct val="100000"/>
              </a:lnSpc>
            </a:pPr>
            <a:r>
              <a:rPr lang="en-US" sz="1600" i="1"/>
              <a:t>context switch</a:t>
            </a:r>
            <a:endParaRPr lang="en-US" sz="1600"/>
          </a:p>
        </p:txBody>
      </p:sp>
      <p:sp>
        <p:nvSpPr>
          <p:cNvPr id="19485"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p:spPr>
        <p:txBody>
          <a:bodyPr wrap="none" anchor="ctr"/>
          <a:lstStyle/>
          <a:p>
            <a:pPr>
              <a:lnSpc>
                <a:spcPct val="100000"/>
              </a:lnSpc>
            </a:pPr>
            <a:endParaRPr lang="en-US" sz="1600"/>
          </a:p>
        </p:txBody>
      </p:sp>
      <p:sp>
        <p:nvSpPr>
          <p:cNvPr id="19486" name="Text Box 30"/>
          <p:cNvSpPr txBox="1">
            <a:spLocks noChangeArrowheads="1"/>
          </p:cNvSpPr>
          <p:nvPr/>
        </p:nvSpPr>
        <p:spPr bwMode="auto">
          <a:xfrm>
            <a:off x="6937375" y="5302250"/>
            <a:ext cx="1595438" cy="336550"/>
          </a:xfrm>
          <a:prstGeom prst="rect">
            <a:avLst/>
          </a:prstGeom>
          <a:noFill/>
          <a:ln w="25400">
            <a:noFill/>
            <a:miter lim="800000"/>
            <a:headEnd/>
            <a:tailEnd/>
          </a:ln>
        </p:spPr>
        <p:txBody>
          <a:bodyPr wrap="none">
            <a:spAutoFit/>
          </a:bodyPr>
          <a:lstStyle/>
          <a:p>
            <a:pPr algn="l">
              <a:lnSpc>
                <a:spcPct val="100000"/>
              </a:lnSpc>
            </a:pPr>
            <a:r>
              <a:rPr lang="en-US" sz="1600" i="1"/>
              <a:t>context switch</a:t>
            </a:r>
            <a:endParaRPr lang="en-US" sz="1600"/>
          </a:p>
        </p:txBody>
      </p:sp>
      <p:sp>
        <p:nvSpPr>
          <p:cNvPr id="31" name="Rounded Rectangle 30"/>
          <p:cNvSpPr/>
          <p:nvPr/>
        </p:nvSpPr>
        <p:spPr>
          <a:xfrm>
            <a:off x="457200" y="1752600"/>
            <a:ext cx="8458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 careful when writing code with timing assumptions!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Constraints</a:t>
            </a:r>
            <a:endParaRPr lang="en-US" dirty="0"/>
          </a:p>
        </p:txBody>
      </p:sp>
      <p:sp>
        <p:nvSpPr>
          <p:cNvPr id="3" name="Content Placeholder 2"/>
          <p:cNvSpPr>
            <a:spLocks noGrp="1"/>
          </p:cNvSpPr>
          <p:nvPr>
            <p:ph idx="1"/>
          </p:nvPr>
        </p:nvSpPr>
        <p:spPr/>
        <p:txBody>
          <a:bodyPr>
            <a:normAutofit/>
          </a:bodyPr>
          <a:lstStyle/>
          <a:p>
            <a:r>
              <a:rPr lang="en-US" dirty="0" smtClean="0"/>
              <a:t>Be careful with built in assumptions on time</a:t>
            </a:r>
          </a:p>
          <a:p>
            <a:r>
              <a:rPr lang="en-US" dirty="0" smtClean="0"/>
              <a:t>If you need to do something within a specific amount of time or at a specific time</a:t>
            </a:r>
          </a:p>
          <a:p>
            <a:r>
              <a:rPr lang="en-US" dirty="0" smtClean="0"/>
              <a:t>Then you need to use a different model than the process model due to context switching</a:t>
            </a:r>
          </a:p>
          <a:p>
            <a:r>
              <a:rPr lang="en-US" dirty="0" smtClean="0"/>
              <a:t>Priority scheduling helps but interrupts better</a:t>
            </a:r>
          </a:p>
          <a:p>
            <a:r>
              <a:rPr lang="en-US" dirty="0" smtClean="0"/>
              <a:t>More later on real-time systems</a:t>
            </a:r>
          </a:p>
          <a:p>
            <a:endParaRPr lang="en-US" dirty="0" smtClean="0"/>
          </a:p>
          <a:p>
            <a:r>
              <a:rPr lang="en-US" dirty="0" smtClean="0"/>
              <a:t>For now, most programs don’t need real-time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7182</TotalTime>
  <Pages>15</Pages>
  <Words>5616</Words>
  <Application>Microsoft Macintosh PowerPoint</Application>
  <PresentationFormat>Overhead</PresentationFormat>
  <Paragraphs>1167</Paragraphs>
  <Slides>70</Slides>
  <Notes>56</Notes>
  <HiddenSlides>1</HiddenSlides>
  <MMClips>0</MMClips>
  <ScaleCrop>false</ScaleCrop>
  <HeadingPairs>
    <vt:vector size="4" baseType="variant">
      <vt:variant>
        <vt:lpstr>Theme</vt:lpstr>
      </vt:variant>
      <vt:variant>
        <vt:i4>2</vt:i4>
      </vt:variant>
      <vt:variant>
        <vt:lpstr>Slide Titles</vt:lpstr>
      </vt:variant>
      <vt:variant>
        <vt:i4>70</vt:i4>
      </vt:variant>
    </vt:vector>
  </HeadingPairs>
  <TitlesOfParts>
    <vt:vector size="72" baseType="lpstr">
      <vt:lpstr>Module</vt:lpstr>
      <vt:lpstr>Office Theme</vt:lpstr>
      <vt:lpstr>Processes</vt:lpstr>
      <vt:lpstr>Control Flow</vt:lpstr>
      <vt:lpstr>Exceptions</vt:lpstr>
      <vt:lpstr>Processes</vt:lpstr>
      <vt:lpstr>Logical Control Flows</vt:lpstr>
      <vt:lpstr>Concurrent Processes</vt:lpstr>
      <vt:lpstr>User View of Concurrent Processes</vt:lpstr>
      <vt:lpstr>Context Switching</vt:lpstr>
      <vt:lpstr>Real-time Constraints</vt:lpstr>
      <vt:lpstr>Unix Process Hierarchy</vt:lpstr>
      <vt:lpstr>Unix Startup: Step 1</vt:lpstr>
      <vt:lpstr>Unix Startup: Step 2</vt:lpstr>
      <vt:lpstr>Unix Startup: Step 3</vt:lpstr>
      <vt:lpstr>Unix Startup: Step 4</vt:lpstr>
      <vt:lpstr>fork: Creating new processes</vt:lpstr>
      <vt:lpstr>Fork Example #1</vt:lpstr>
      <vt:lpstr>Fork Example #2</vt:lpstr>
      <vt:lpstr>Fork Example #3</vt:lpstr>
      <vt:lpstr>Fork Example #4</vt:lpstr>
      <vt:lpstr>Fork Example #5</vt:lpstr>
      <vt:lpstr>exec: Running new programs</vt:lpstr>
      <vt:lpstr>createProcess</vt:lpstr>
      <vt:lpstr>Termination</vt:lpstr>
      <vt:lpstr>Terminating a Process</vt:lpstr>
      <vt:lpstr>Process Hierarchies</vt:lpstr>
      <vt:lpstr>Unix Process Hierarchy</vt:lpstr>
      <vt:lpstr>wait: Synchronizing with children</vt:lpstr>
      <vt:lpstr>wait: Synchronizing with children</vt:lpstr>
      <vt:lpstr>Wait Example</vt:lpstr>
      <vt:lpstr>Waitpid</vt:lpstr>
      <vt:lpstr>Wait/Waitpid Example Outputs</vt:lpstr>
      <vt:lpstr>More on wait…</vt:lpstr>
      <vt:lpstr>Other useful macros</vt:lpstr>
      <vt:lpstr>Process States</vt:lpstr>
      <vt:lpstr>Zombies</vt:lpstr>
      <vt:lpstr>Zombie Example</vt:lpstr>
      <vt:lpstr>Nonterminating Child</vt:lpstr>
      <vt:lpstr>Process States</vt:lpstr>
      <vt:lpstr>Process Control Blocks</vt:lpstr>
      <vt:lpstr>PowerPoint Presentation</vt:lpstr>
      <vt:lpstr>Context Switching</vt:lpstr>
      <vt:lpstr>Interrupt Vectors</vt:lpstr>
      <vt:lpstr>PowerPoint Presentation</vt:lpstr>
      <vt:lpstr>PowerPoint Presentation</vt:lpstr>
      <vt:lpstr>PowerPoint Presentation</vt:lpstr>
      <vt:lpstr>PowerPoint Presentation</vt:lpstr>
      <vt:lpstr>PowerPoint Presentation</vt:lpstr>
      <vt:lpstr>Programmer’s Model of Multitasking</vt:lpstr>
      <vt:lpstr>Shell Programs</vt:lpstr>
      <vt:lpstr>Simple Shell eval Function</vt:lpstr>
      <vt:lpstr>Problem with Simple Shell Example</vt:lpstr>
      <vt:lpstr>Signals</vt:lpstr>
      <vt:lpstr>Signal Concepts  </vt:lpstr>
      <vt:lpstr>Signal Concepts (cont)</vt:lpstr>
      <vt:lpstr>Signal Concepts (cont)</vt:lpstr>
      <vt:lpstr>Signal Concepts (cont) </vt:lpstr>
      <vt:lpstr>Sending Signals with kill Program</vt:lpstr>
      <vt:lpstr>Sending Signals from the Keyboard</vt:lpstr>
      <vt:lpstr>Example of ctrl-c and ctrl-z</vt:lpstr>
      <vt:lpstr>Sending Signals with kill Function</vt:lpstr>
      <vt:lpstr>Receiving Signals</vt:lpstr>
      <vt:lpstr>Trap</vt:lpstr>
      <vt:lpstr>Default Actions</vt:lpstr>
      <vt:lpstr>Installing Signal Handlers</vt:lpstr>
      <vt:lpstr>Signal Handling Example</vt:lpstr>
      <vt:lpstr>Signal Handler Funkiness</vt:lpstr>
      <vt:lpstr>Living With Nonqueuing Signals</vt:lpstr>
      <vt:lpstr>A Program That Reacts to Externally Generated Events (ctrl-c)</vt:lpstr>
      <vt:lpstr>A Program That Reacts to Internally Generated Events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324 part V</dc:title>
  <dc:subject>Chapter 4b</dc:subject>
  <dc:creator>James Archibald</dc:creator>
  <cp:lastModifiedBy>Eric Mercer</cp:lastModifiedBy>
  <cp:revision>441</cp:revision>
  <cp:lastPrinted>1999-01-11T23:34:46Z</cp:lastPrinted>
  <dcterms:created xsi:type="dcterms:W3CDTF">2009-01-13T20:09:43Z</dcterms:created>
  <dcterms:modified xsi:type="dcterms:W3CDTF">2011-01-20T23:16:43Z</dcterms:modified>
</cp:coreProperties>
</file>