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62" r:id="rId7"/>
    <p:sldId id="263" r:id="rId8"/>
    <p:sldId id="266"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6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31" autoAdjust="0"/>
  </p:normalViewPr>
  <p:slideViewPr>
    <p:cSldViewPr>
      <p:cViewPr varScale="1">
        <p:scale>
          <a:sx n="108" d="100"/>
          <a:sy n="108" d="100"/>
        </p:scale>
        <p:origin x="-2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96C1C-FF67-4BD5-B54F-1DC01EBF8EBC}" type="datetimeFigureOut">
              <a:rPr lang="en-US" smtClean="0"/>
              <a:pPr/>
              <a:t>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64CD5-7DDC-4623-BA8D-2CA255135639}" type="slidenum">
              <a:rPr lang="en-US" smtClean="0"/>
              <a:pPr/>
              <a:t>‹#›</a:t>
            </a:fld>
            <a:endParaRPr lang="en-US"/>
          </a:p>
        </p:txBody>
      </p:sp>
    </p:spTree>
    <p:extLst>
      <p:ext uri="{BB962C8B-B14F-4D97-AF65-F5344CB8AC3E}">
        <p14:creationId xmlns:p14="http://schemas.microsoft.com/office/powerpoint/2010/main" val="322133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Abstractions:</a:t>
            </a:r>
          </a:p>
          <a:p>
            <a:r>
              <a:rPr lang="en-US" baseline="0" dirty="0" smtClean="0"/>
              <a:t>   * I’m the only process on the machine</a:t>
            </a:r>
          </a:p>
          <a:p>
            <a:r>
              <a:rPr lang="en-US" baseline="0" dirty="0" smtClean="0"/>
              <a:t>   * The disk is one big array</a:t>
            </a:r>
          </a:p>
          <a:p>
            <a:r>
              <a:rPr lang="en-US" baseline="0" dirty="0" smtClean="0"/>
              <a:t>   * I have full access to memory</a:t>
            </a:r>
          </a:p>
          <a:p>
            <a:r>
              <a:rPr lang="en-US" baseline="0" dirty="0" smtClean="0"/>
              <a:t>Resource management:</a:t>
            </a:r>
          </a:p>
          <a:p>
            <a:r>
              <a:rPr lang="en-US" baseline="0" dirty="0" smtClean="0"/>
              <a:t>   * Who gets the mouse</a:t>
            </a:r>
          </a:p>
          <a:p>
            <a:r>
              <a:rPr lang="en-US" baseline="0" dirty="0" smtClean="0"/>
              <a:t>   * Where does keyboard input go?</a:t>
            </a:r>
          </a:p>
          <a:p>
            <a:r>
              <a:rPr lang="en-US" baseline="0" dirty="0" smtClean="0"/>
              <a:t>   * What processor should be running</a:t>
            </a:r>
          </a:p>
          <a:p>
            <a:r>
              <a:rPr lang="en-US" baseline="0" dirty="0" smtClean="0"/>
              <a:t>   * Who writes to the screen</a:t>
            </a:r>
          </a:p>
          <a:p>
            <a:r>
              <a:rPr lang="en-US" baseline="0" dirty="0" smtClean="0"/>
              <a:t>   * Who gets a file</a:t>
            </a:r>
          </a:p>
          <a:p>
            <a:endParaRPr lang="en-US" baseline="0" dirty="0" smtClean="0"/>
          </a:p>
        </p:txBody>
      </p:sp>
      <p:sp>
        <p:nvSpPr>
          <p:cNvPr id="4" name="Slide Number Placeholder 3"/>
          <p:cNvSpPr>
            <a:spLocks noGrp="1"/>
          </p:cNvSpPr>
          <p:nvPr>
            <p:ph type="sldNum" sz="quarter" idx="10"/>
          </p:nvPr>
        </p:nvSpPr>
        <p:spPr/>
        <p:txBody>
          <a:bodyPr/>
          <a:lstStyle/>
          <a:p>
            <a:fld id="{1E764CD5-7DDC-4623-BA8D-2CA255135639}"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return value of 1 means to return immediately—done.  A return value of 0 means to reschedule the call.</a:t>
            </a:r>
          </a:p>
          <a:p>
            <a:endParaRPr lang="en-US" dirty="0" smtClean="0"/>
          </a:p>
          <a:p>
            <a:r>
              <a:rPr lang="en-US" dirty="0" smtClean="0"/>
              <a:t>These U_* functions</a:t>
            </a:r>
            <a:r>
              <a:rPr lang="en-US" baseline="0" dirty="0" smtClean="0"/>
              <a:t> are what are actually stored in the system call table.  These run in kernel mode uninterrupted by the scheduler.  Their job is to unbox the parameters and invoke the actual implementation function: _</a:t>
            </a:r>
            <a:r>
              <a:rPr lang="en-US" baseline="0" dirty="0" smtClean="0"/>
              <a:t>*</a:t>
            </a:r>
          </a:p>
          <a:p>
            <a:endParaRPr lang="en-US" baseline="0" dirty="0" smtClean="0"/>
          </a:p>
          <a:p>
            <a:r>
              <a:rPr lang="en-US" baseline="0" dirty="0" smtClean="0"/>
              <a:t>Works for two reasons:</a:t>
            </a:r>
          </a:p>
          <a:p>
            <a:pPr marL="285750" indent="-285750">
              <a:buAutoNum type="romanLcParenR"/>
            </a:pPr>
            <a:r>
              <a:rPr lang="en-US" baseline="0" dirty="0" smtClean="0"/>
              <a:t>No traps in kernel mode</a:t>
            </a:r>
          </a:p>
          <a:p>
            <a:pPr marL="285750" indent="-285750">
              <a:buAutoNum type="romanLcParenR"/>
            </a:pPr>
            <a:r>
              <a:rPr lang="en-US" baseline="0" dirty="0" smtClean="0"/>
              <a:t>for </a:t>
            </a:r>
            <a:r>
              <a:rPr lang="en-US" baseline="0" dirty="0" err="1" smtClean="0"/>
              <a:t>U_createTask</a:t>
            </a:r>
            <a:r>
              <a:rPr lang="en-US" baseline="0" dirty="0" smtClean="0"/>
              <a:t> that does not return the return result is set in _</a:t>
            </a:r>
            <a:r>
              <a:rPr lang="en-US" baseline="0" dirty="0" err="1" smtClean="0"/>
              <a:t>createTask</a:t>
            </a:r>
            <a:r>
              <a:rPr lang="en-US" baseline="0" dirty="0" smtClean="0"/>
              <a:t> in kernel before starting the new task.  The calling wrapper </a:t>
            </a:r>
            <a:r>
              <a:rPr lang="en-US" baseline="0" dirty="0" err="1" smtClean="0"/>
              <a:t>createTask</a:t>
            </a:r>
            <a:r>
              <a:rPr lang="en-US" baseline="0" dirty="0" smtClean="0"/>
              <a:t> gets the result using it local reference to the memory it allocated for the </a:t>
            </a:r>
            <a:r>
              <a:rPr lang="en-US" baseline="0" dirty="0" err="1" smtClean="0"/>
              <a:t>return_value</a:t>
            </a:r>
            <a:r>
              <a:rPr lang="en-US" baseline="0" smtClean="0"/>
              <a:t>.</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23</a:t>
            </a:fld>
            <a:endParaRPr lang="en-US"/>
          </a:p>
        </p:txBody>
      </p:sp>
    </p:spTree>
    <p:extLst>
      <p:ext uri="{BB962C8B-B14F-4D97-AF65-F5344CB8AC3E}">
        <p14:creationId xmlns:p14="http://schemas.microsoft.com/office/powerpoint/2010/main" val="34057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calls may be to </a:t>
            </a:r>
            <a:r>
              <a:rPr lang="en-US" dirty="0" err="1" smtClean="0"/>
              <a:t>swapTask</a:t>
            </a:r>
            <a:r>
              <a:rPr lang="en-US" dirty="0" smtClean="0"/>
              <a:t> (i.e., schedule a different task).  Or to wait on a semaphore</a:t>
            </a:r>
            <a:r>
              <a:rPr lang="en-US" baseline="0" dirty="0" smtClean="0"/>
              <a:t> (</a:t>
            </a:r>
            <a:r>
              <a:rPr lang="en-US" baseline="0" dirty="0" err="1" smtClean="0"/>
              <a:t>semWait</a:t>
            </a:r>
            <a:r>
              <a:rPr lang="en-US" baseline="0" dirty="0" smtClean="0"/>
              <a:t>).</a:t>
            </a:r>
          </a:p>
          <a:p>
            <a:endParaRPr lang="en-US" baseline="0" dirty="0" smtClean="0"/>
          </a:p>
          <a:p>
            <a:r>
              <a:rPr lang="en-US" baseline="0" dirty="0" smtClean="0"/>
              <a:t>First runt he kernel:</a:t>
            </a:r>
          </a:p>
          <a:p>
            <a:endParaRPr lang="en-US" baseline="0" dirty="0" smtClean="0"/>
          </a:p>
          <a:p>
            <a:r>
              <a:rPr lang="en-US" baseline="0" dirty="0" smtClean="0"/>
              <a:t>&gt;&gt; </a:t>
            </a:r>
            <a:r>
              <a:rPr lang="en-US" baseline="0" dirty="0" err="1" smtClean="0"/>
              <a:t>ts</a:t>
            </a:r>
            <a:r>
              <a:rPr lang="en-US" baseline="0" dirty="0" smtClean="0"/>
              <a:t> &amp;</a:t>
            </a:r>
          </a:p>
          <a:p>
            <a:r>
              <a:rPr lang="en-US" baseline="0" dirty="0" smtClean="0"/>
              <a:t>&gt;&gt; s1</a:t>
            </a:r>
          </a:p>
          <a:p>
            <a:r>
              <a:rPr lang="en-US" baseline="0" dirty="0" smtClean="0"/>
              <a:t>&gt;&gt; s2</a:t>
            </a:r>
          </a:p>
          <a:p>
            <a:r>
              <a:rPr lang="en-US" baseline="0" dirty="0" smtClean="0"/>
              <a:t>&gt;&gt; s1</a:t>
            </a:r>
          </a:p>
          <a:p>
            <a:endParaRPr lang="en-US" baseline="0" dirty="0" smtClean="0"/>
          </a:p>
          <a:p>
            <a:r>
              <a:rPr lang="en-US" baseline="0" dirty="0" smtClean="0"/>
              <a:t>We have a task that is created with s1, and the only thing that task does is signal a semaphore (</a:t>
            </a:r>
            <a:r>
              <a:rPr lang="en-US" baseline="0" dirty="0" err="1" smtClean="0"/>
              <a:t>semSignal</a:t>
            </a:r>
            <a:r>
              <a:rPr lang="en-US" baseline="0" dirty="0" smtClean="0"/>
              <a:t>).  It then exits.</a:t>
            </a:r>
          </a:p>
          <a:p>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24</a:t>
            </a:fld>
            <a:endParaRPr lang="en-US"/>
          </a:p>
        </p:txBody>
      </p:sp>
    </p:spTree>
    <p:extLst>
      <p:ext uri="{BB962C8B-B14F-4D97-AF65-F5344CB8AC3E}">
        <p14:creationId xmlns:p14="http://schemas.microsoft.com/office/powerpoint/2010/main" val="371915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one of these programs is running</a:t>
            </a:r>
            <a:r>
              <a:rPr lang="en-US" baseline="0" dirty="0" smtClean="0"/>
              <a:t> at any given time.  That is just how it is. </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 admin or </a:t>
            </a:r>
            <a:r>
              <a:rPr lang="en-US" baseline="0" dirty="0" err="1" smtClean="0"/>
              <a:t>surperuser</a:t>
            </a:r>
            <a:r>
              <a:rPr lang="en-US" baseline="0" dirty="0" smtClean="0"/>
              <a:t> mode in the hardware and on the OS.  It runs in its own memory space and everything.</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call may</a:t>
            </a:r>
            <a:r>
              <a:rPr lang="en-US" baseline="0" dirty="0" smtClean="0"/>
              <a:t> need to wait for I/O which takes time.  So in many instances, a system call blocks the calling process waiting for I/O.</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13</a:t>
            </a:fld>
            <a:endParaRPr lang="en-US"/>
          </a:p>
        </p:txBody>
      </p:sp>
    </p:spTree>
    <p:extLst>
      <p:ext uri="{BB962C8B-B14F-4D97-AF65-F5344CB8AC3E}">
        <p14:creationId xmlns:p14="http://schemas.microsoft.com/office/powerpoint/2010/main" val="32767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role of the operating system is to implement the programmer abstraction.  In other words, implement the interface presented to the programmer for interacting with the hardware. </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15</a:t>
            </a:fld>
            <a:endParaRPr lang="en-US"/>
          </a:p>
        </p:txBody>
      </p:sp>
    </p:spTree>
    <p:extLst>
      <p:ext uri="{BB962C8B-B14F-4D97-AF65-F5344CB8AC3E}">
        <p14:creationId xmlns:p14="http://schemas.microsoft.com/office/powerpoint/2010/main" val="44195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trap.h</a:t>
            </a:r>
            <a:endParaRPr lang="en-US" dirty="0" smtClean="0"/>
          </a:p>
          <a:p>
            <a:r>
              <a:rPr lang="en-US" dirty="0" smtClean="0"/>
              <a:t>See </a:t>
            </a:r>
            <a:r>
              <a:rPr lang="en-US" dirty="0" err="1" smtClean="0"/>
              <a:t>system_calls.c</a:t>
            </a:r>
            <a:endParaRPr lang="en-US" dirty="0" smtClean="0"/>
          </a:p>
          <a:p>
            <a:endParaRPr lang="en-US" dirty="0" smtClean="0"/>
          </a:p>
          <a:p>
            <a:r>
              <a:rPr lang="en-US" dirty="0" smtClean="0"/>
              <a:t>The </a:t>
            </a:r>
            <a:r>
              <a:rPr lang="en-US" dirty="0" err="1" smtClean="0"/>
              <a:t>return_union</a:t>
            </a:r>
            <a:r>
              <a:rPr lang="en-US" baseline="0" dirty="0" smtClean="0"/>
              <a:t> lets you look at the memory as a return pointer, </a:t>
            </a:r>
            <a:r>
              <a:rPr lang="en-US" baseline="0" dirty="0" err="1" smtClean="0"/>
              <a:t>tid</a:t>
            </a:r>
            <a:r>
              <a:rPr lang="en-US" baseline="0" dirty="0" smtClean="0"/>
              <a:t>, or integer depending on the system call—details on the next </a:t>
            </a:r>
            <a:r>
              <a:rPr lang="en-US" baseline="0" dirty="0" smtClean="0"/>
              <a:t>slide</a:t>
            </a:r>
          </a:p>
          <a:p>
            <a:endParaRPr lang="en-US" baseline="0" dirty="0" smtClean="0"/>
          </a:p>
          <a:p>
            <a:endParaRPr lang="en-US" baseline="0" dirty="0" smtClean="0"/>
          </a:p>
          <a:p>
            <a:r>
              <a:rPr lang="en-US" baseline="0" dirty="0" smtClean="0"/>
              <a:t>KEY: the </a:t>
            </a:r>
            <a:r>
              <a:rPr lang="en-US" baseline="0" dirty="0" err="1" smtClean="0"/>
              <a:t>trap_struct</a:t>
            </a:r>
            <a:r>
              <a:rPr lang="en-US" baseline="0" dirty="0" smtClean="0"/>
              <a:t> I declared and referenced local in the </a:t>
            </a:r>
            <a:r>
              <a:rPr lang="en-US" baseline="0" dirty="0" err="1" smtClean="0"/>
              <a:t>semSignal</a:t>
            </a:r>
            <a:r>
              <a:rPr lang="en-US" baseline="0" dirty="0" smtClean="0"/>
              <a:t> wrapper that runs in user mode.  All accesses are made through the local variable reference.  This note is important because in the internal </a:t>
            </a:r>
            <a:r>
              <a:rPr lang="en-US" baseline="0" dirty="0" err="1" smtClean="0"/>
              <a:t>unwrapper</a:t>
            </a:r>
            <a:r>
              <a:rPr lang="en-US" baseline="0" dirty="0" smtClean="0"/>
              <a:t> code in kernel mode, all access is through a single global variable.  For some system calls, such as swap task or </a:t>
            </a:r>
            <a:r>
              <a:rPr lang="en-US" baseline="0" dirty="0" err="1" smtClean="0"/>
              <a:t>createTask</a:t>
            </a:r>
            <a:r>
              <a:rPr lang="en-US" baseline="0" dirty="0" smtClean="0"/>
              <a:t> that global variable may be re-assigned on a trap call from a different task.  At such a point, the global is no longer pointer to the original call, but the user mode wrapper still has access to the original memory and values written in that memory.  _</a:t>
            </a:r>
            <a:r>
              <a:rPr lang="en-US" baseline="0" dirty="0" err="1" smtClean="0"/>
              <a:t>createTask</a:t>
            </a:r>
            <a:r>
              <a:rPr lang="en-US" baseline="0" dirty="0" smtClean="0"/>
              <a:t> is the best example!</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19</a:t>
            </a:fld>
            <a:endParaRPr lang="en-US"/>
          </a:p>
        </p:txBody>
      </p:sp>
    </p:spTree>
    <p:extLst>
      <p:ext uri="{BB962C8B-B14F-4D97-AF65-F5344CB8AC3E}">
        <p14:creationId xmlns:p14="http://schemas.microsoft.com/office/powerpoint/2010/main" val="1467140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a:t>
            </a:r>
            <a:r>
              <a:rPr lang="en-US" dirty="0" err="1" smtClean="0"/>
              <a:t>setjmp</a:t>
            </a:r>
            <a:r>
              <a:rPr lang="en-US" baseline="0" dirty="0" smtClean="0"/>
              <a:t> returns multiple times—once when </a:t>
            </a:r>
            <a:r>
              <a:rPr lang="en-US" baseline="0" dirty="0" err="1" smtClean="0"/>
              <a:t>seting</a:t>
            </a:r>
            <a:r>
              <a:rPr lang="en-US" baseline="0" dirty="0" smtClean="0"/>
              <a:t> the </a:t>
            </a:r>
            <a:r>
              <a:rPr lang="en-US" baseline="0" dirty="0" err="1" smtClean="0"/>
              <a:t>jmp_buf</a:t>
            </a:r>
            <a:r>
              <a:rPr lang="en-US" baseline="0" dirty="0" smtClean="0"/>
              <a:t> on first call and subsequent times when the </a:t>
            </a:r>
            <a:r>
              <a:rPr lang="en-US" baseline="0" dirty="0" err="1" smtClean="0"/>
              <a:t>jmp_buf</a:t>
            </a:r>
            <a:r>
              <a:rPr lang="en-US" baseline="0" dirty="0" smtClean="0"/>
              <a:t> is the target of a </a:t>
            </a:r>
            <a:r>
              <a:rPr lang="en-US" baseline="0" dirty="0" err="1" smtClean="0"/>
              <a:t>longjmp</a:t>
            </a:r>
            <a:r>
              <a:rPr lang="en-US" baseline="0" dirty="0" smtClean="0"/>
              <a:t>; the </a:t>
            </a:r>
            <a:r>
              <a:rPr lang="en-US" baseline="0" dirty="0" err="1" smtClean="0"/>
              <a:t>longjmp</a:t>
            </a:r>
            <a:r>
              <a:rPr lang="en-US" baseline="0" dirty="0" smtClean="0"/>
              <a:t> sets the return value stored in </a:t>
            </a:r>
            <a:r>
              <a:rPr lang="en-US" baseline="0" dirty="0" err="1" smtClean="0"/>
              <a:t>context_value</a:t>
            </a:r>
            <a:r>
              <a:rPr lang="en-US" baseline="0" dirty="0" smtClean="0"/>
              <a:t>.</a:t>
            </a:r>
          </a:p>
          <a:p>
            <a:endParaRPr lang="en-US" baseline="0" dirty="0" smtClean="0"/>
          </a:p>
          <a:p>
            <a:r>
              <a:rPr lang="en-US" baseline="0" dirty="0" smtClean="0"/>
              <a:t>Pause: explain intuitively signals—which are discussed in detail next week.</a:t>
            </a:r>
          </a:p>
          <a:p>
            <a:endParaRPr lang="en-US" baseline="0" dirty="0" smtClean="0"/>
          </a:p>
          <a:p>
            <a:r>
              <a:rPr lang="en-US" baseline="0" dirty="0" smtClean="0"/>
              <a:t>The “else” case is taken on the first call to </a:t>
            </a:r>
            <a:r>
              <a:rPr lang="en-US" baseline="0" dirty="0" err="1" smtClean="0"/>
              <a:t>setjmp</a:t>
            </a:r>
            <a:r>
              <a:rPr lang="en-US" baseline="0" dirty="0" smtClean="0"/>
              <a:t> (</a:t>
            </a:r>
            <a:r>
              <a:rPr lang="en-US" baseline="0" dirty="0" err="1" smtClean="0"/>
              <a:t>context_value</a:t>
            </a:r>
            <a:r>
              <a:rPr lang="en-US" baseline="0" dirty="0" smtClean="0"/>
              <a:t> is zero).  The </a:t>
            </a:r>
            <a:r>
              <a:rPr lang="en-US" baseline="0" dirty="0" err="1" smtClean="0"/>
              <a:t>signal_handler</a:t>
            </a:r>
            <a:r>
              <a:rPr lang="en-US" baseline="0" dirty="0" smtClean="0"/>
              <a:t> case can only occur after </a:t>
            </a:r>
            <a:r>
              <a:rPr lang="en-US" baseline="0" dirty="0" err="1" smtClean="0"/>
              <a:t>setjmp</a:t>
            </a:r>
            <a:r>
              <a:rPr lang="en-US" baseline="0" dirty="0" smtClean="0"/>
              <a:t> has returned from a </a:t>
            </a:r>
            <a:r>
              <a:rPr lang="en-US" baseline="0" dirty="0" err="1" smtClean="0"/>
              <a:t>longjmp</a:t>
            </a:r>
            <a:r>
              <a:rPr lang="en-US" baseline="0" dirty="0" smtClean="0"/>
              <a:t>.  The first case is the return from the trap after signals have been processed</a:t>
            </a:r>
            <a:r>
              <a:rPr lang="en-US" baseline="0" dirty="0" smtClean="0"/>
              <a:t>.</a:t>
            </a:r>
          </a:p>
          <a:p>
            <a:endParaRPr lang="en-US" baseline="0" dirty="0" smtClean="0"/>
          </a:p>
          <a:p>
            <a:endParaRPr lang="en-US" baseline="0" dirty="0" smtClean="0"/>
          </a:p>
          <a:p>
            <a:r>
              <a:rPr lang="en-US" baseline="0" dirty="0" smtClean="0"/>
              <a:t>Even though </a:t>
            </a:r>
            <a:r>
              <a:rPr lang="en-US" baseline="0" dirty="0" err="1" smtClean="0"/>
              <a:t>system_call_params</a:t>
            </a:r>
            <a:r>
              <a:rPr lang="en-US" baseline="0" dirty="0" smtClean="0"/>
              <a:t> is a global that is reassigned by other tasks and calls to traps, once in kernel, there are no traps, and for the one call where there are more traps, the return value is assigned in to the structure before the new task is created.  The user side wrapper access the variable local rather than through the global to get the return value (see </a:t>
            </a:r>
            <a:r>
              <a:rPr lang="en-US" baseline="0" dirty="0" err="1" smtClean="0"/>
              <a:t>system_calls.c</a:t>
            </a:r>
            <a:r>
              <a:rPr lang="en-US" baseline="0" dirty="0" smtClean="0"/>
              <a:t> and _</a:t>
            </a:r>
            <a:r>
              <a:rPr lang="en-US" baseline="0" dirty="0" err="1" smtClean="0"/>
              <a:t>createTask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21</a:t>
            </a:fld>
            <a:endParaRPr lang="en-US"/>
          </a:p>
        </p:txBody>
      </p:sp>
    </p:spTree>
    <p:extLst>
      <p:ext uri="{BB962C8B-B14F-4D97-AF65-F5344CB8AC3E}">
        <p14:creationId xmlns:p14="http://schemas.microsoft.com/office/powerpoint/2010/main" val="193540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kernel.c:dispatcher</a:t>
            </a:r>
            <a:endParaRPr lang="en-US" dirty="0" smtClean="0"/>
          </a:p>
          <a:p>
            <a:endParaRPr lang="en-US" dirty="0" smtClean="0"/>
          </a:p>
          <a:p>
            <a:r>
              <a:rPr lang="en-US" dirty="0" smtClean="0"/>
              <a:t>‘</a:t>
            </a:r>
            <a:r>
              <a:rPr lang="en-US" dirty="0" err="1" smtClean="0"/>
              <a:t>handlingSignal</a:t>
            </a:r>
            <a:r>
              <a:rPr lang="en-US" dirty="0" smtClean="0"/>
              <a:t>’ indicates that the trap occurred inside a signal handler,</a:t>
            </a:r>
            <a:r>
              <a:rPr lang="en-US" baseline="0" dirty="0" smtClean="0"/>
              <a:t> and indicates that the task is currently blocking the receipt of other signals—handlers cannot be interrupted by other signals.  Signals handlers can make system calls though, so we need to be sure to service those calls.    In such cases, we invoke the call, and then return as normal back to the task.</a:t>
            </a:r>
            <a:endParaRPr lang="en-US" dirty="0"/>
          </a:p>
        </p:txBody>
      </p:sp>
      <p:sp>
        <p:nvSpPr>
          <p:cNvPr id="4" name="Slide Number Placeholder 3"/>
          <p:cNvSpPr>
            <a:spLocks noGrp="1"/>
          </p:cNvSpPr>
          <p:nvPr>
            <p:ph type="sldNum" sz="quarter" idx="10"/>
          </p:nvPr>
        </p:nvSpPr>
        <p:spPr/>
        <p:txBody>
          <a:bodyPr/>
          <a:lstStyle/>
          <a:p>
            <a:fld id="{1E764CD5-7DDC-4623-BA8D-2CA255135639}" type="slidenum">
              <a:rPr lang="en-US" smtClean="0"/>
              <a:pPr/>
              <a:t>22</a:t>
            </a:fld>
            <a:endParaRPr lang="en-US"/>
          </a:p>
        </p:txBody>
      </p:sp>
    </p:spTree>
    <p:extLst>
      <p:ext uri="{BB962C8B-B14F-4D97-AF65-F5344CB8AC3E}">
        <p14:creationId xmlns:p14="http://schemas.microsoft.com/office/powerpoint/2010/main" val="33575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5BB0B-5F50-41A2-81A3-9BFE13C9C4F7}"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5BB0B-5F50-41A2-81A3-9BFE13C9C4F7}" type="datetimeFigureOut">
              <a:rPr lang="en-US" smtClean="0"/>
              <a:pPr/>
              <a:t>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5BB0B-5F50-41A2-81A3-9BFE13C9C4F7}" type="datetimeFigureOut">
              <a:rPr lang="en-US" smtClean="0"/>
              <a:pPr/>
              <a:t>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5BB0B-5F50-41A2-81A3-9BFE13C9C4F7}" type="datetimeFigureOut">
              <a:rPr lang="en-US" smtClean="0"/>
              <a:pPr/>
              <a:t>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5BB0B-5F50-41A2-81A3-9BFE13C9C4F7}" type="datetimeFigureOut">
              <a:rPr lang="en-US" smtClean="0"/>
              <a:pPr/>
              <a:t>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5BB0B-5F50-41A2-81A3-9BFE13C9C4F7}" type="datetimeFigureOut">
              <a:rPr lang="en-US" smtClean="0"/>
              <a:pPr/>
              <a:t>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5BB0B-5F50-41A2-81A3-9BFE13C9C4F7}" type="datetimeFigureOut">
              <a:rPr lang="en-US" smtClean="0"/>
              <a:pPr/>
              <a:t>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5BB0B-5F50-41A2-81A3-9BFE13C9C4F7}" type="datetimeFigureOut">
              <a:rPr lang="en-US" smtClean="0"/>
              <a:pPr/>
              <a:t>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54318-3C09-4333-86AF-8E2A254727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5BB0B-5F50-41A2-81A3-9BFE13C9C4F7}" type="datetimeFigureOut">
              <a:rPr lang="en-US" smtClean="0"/>
              <a:pPr/>
              <a:t>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54318-3C09-4333-86AF-8E2A2547278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Calls</a:t>
            </a:r>
            <a:endParaRPr lang="en-US" dirty="0"/>
          </a:p>
        </p:txBody>
      </p:sp>
      <p:sp>
        <p:nvSpPr>
          <p:cNvPr id="3" name="Subtitle 2"/>
          <p:cNvSpPr>
            <a:spLocks noGrp="1"/>
          </p:cNvSpPr>
          <p:nvPr>
            <p:ph type="subTitle" idx="1"/>
          </p:nvPr>
        </p:nvSpPr>
        <p:spPr/>
        <p:txBody>
          <a:bodyPr/>
          <a:lstStyle/>
          <a:p>
            <a:r>
              <a:rPr lang="en-US" dirty="0" smtClean="0"/>
              <a:t>Kernel Mode for the Masses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Instruction</a:t>
            </a:r>
            <a:endParaRPr lang="en-US" dirty="0"/>
          </a:p>
        </p:txBody>
      </p:sp>
      <p:sp>
        <p:nvSpPr>
          <p:cNvPr id="3" name="Rectangle 4"/>
          <p:cNvSpPr>
            <a:spLocks noChangeArrowheads="1"/>
          </p:cNvSpPr>
          <p:nvPr/>
        </p:nvSpPr>
        <p:spPr bwMode="auto">
          <a:xfrm>
            <a:off x="152400" y="1981200"/>
            <a:ext cx="3810000" cy="3933825"/>
          </a:xfrm>
          <a:prstGeom prst="rect">
            <a:avLst/>
          </a:prstGeom>
          <a:noFill/>
          <a:ln w="12700">
            <a:noFill/>
            <a:miter lim="800000"/>
            <a:headEnd/>
            <a:tailEnd/>
          </a:ln>
          <a:effectLst/>
        </p:spPr>
        <p:txBody>
          <a:bodyPr lIns="90487" tIns="44450" rIns="90487" bIns="44450">
            <a:spAutoFit/>
          </a:bodyPr>
          <a:lstStyle/>
          <a:p>
            <a:pPr algn="l">
              <a:lnSpc>
                <a:spcPct val="100000"/>
              </a:lnSpc>
            </a:pPr>
            <a:r>
              <a:rPr lang="en-US" dirty="0">
                <a:latin typeface="Courier New" pitchFamily="1" charset="0"/>
              </a:rPr>
              <a:t>_max:</a:t>
            </a:r>
          </a:p>
          <a:p>
            <a:pPr algn="l">
              <a:lnSpc>
                <a:spcPct val="100000"/>
              </a:lnSpc>
            </a:pPr>
            <a:r>
              <a:rPr lang="en-US" dirty="0">
                <a:latin typeface="Courier New" pitchFamily="1" charset="0"/>
              </a:rPr>
              <a:t>	</a:t>
            </a:r>
            <a:r>
              <a:rPr lang="en-US" dirty="0" err="1">
                <a:latin typeface="Courier New" pitchFamily="1" charset="0"/>
              </a:rPr>
              <a:t>pushl</a:t>
            </a:r>
            <a:r>
              <a:rPr lang="en-US" dirty="0">
                <a:latin typeface="Courier New" pitchFamily="1" charset="0"/>
              </a:rPr>
              <a:t> %</a:t>
            </a:r>
            <a:r>
              <a:rPr lang="en-US" dirty="0" err="1">
                <a:latin typeface="Courier New" pitchFamily="1" charset="0"/>
              </a:rPr>
              <a:t>ebp</a:t>
            </a: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movl</a:t>
            </a:r>
            <a:r>
              <a:rPr lang="en-US" dirty="0">
                <a:latin typeface="Courier New" pitchFamily="1" charset="0"/>
              </a:rPr>
              <a:t> %</a:t>
            </a:r>
            <a:r>
              <a:rPr lang="en-US" dirty="0" err="1">
                <a:latin typeface="Courier New" pitchFamily="1" charset="0"/>
              </a:rPr>
              <a:t>esp,%ebp</a:t>
            </a:r>
            <a:endParaRPr lang="en-US" dirty="0">
              <a:latin typeface="Courier New" pitchFamily="1" charset="0"/>
            </a:endParaRPr>
          </a:p>
          <a:p>
            <a:pPr algn="l">
              <a:lnSpc>
                <a:spcPct val="100000"/>
              </a:lnSpc>
            </a:pP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movl</a:t>
            </a:r>
            <a:r>
              <a:rPr lang="en-US" dirty="0">
                <a:latin typeface="Courier New" pitchFamily="1" charset="0"/>
              </a:rPr>
              <a:t> 8(%</a:t>
            </a:r>
            <a:r>
              <a:rPr lang="en-US" dirty="0" err="1">
                <a:latin typeface="Courier New" pitchFamily="1" charset="0"/>
              </a:rPr>
              <a:t>ebp</a:t>
            </a:r>
            <a:r>
              <a:rPr lang="en-US" dirty="0">
                <a:latin typeface="Courier New" pitchFamily="1" charset="0"/>
              </a:rPr>
              <a:t>),%</a:t>
            </a:r>
            <a:r>
              <a:rPr lang="en-US" dirty="0" err="1">
                <a:latin typeface="Courier New" pitchFamily="1" charset="0"/>
              </a:rPr>
              <a:t>edx</a:t>
            </a: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movl</a:t>
            </a:r>
            <a:r>
              <a:rPr lang="en-US" dirty="0">
                <a:latin typeface="Courier New" pitchFamily="1" charset="0"/>
              </a:rPr>
              <a:t> 12(%</a:t>
            </a:r>
            <a:r>
              <a:rPr lang="en-US" dirty="0" err="1">
                <a:latin typeface="Courier New" pitchFamily="1" charset="0"/>
              </a:rPr>
              <a:t>ebp</a:t>
            </a:r>
            <a:r>
              <a:rPr lang="en-US" dirty="0">
                <a:latin typeface="Courier New" pitchFamily="1" charset="0"/>
              </a:rPr>
              <a:t>),%</a:t>
            </a:r>
            <a:r>
              <a:rPr lang="en-US" dirty="0" err="1">
                <a:latin typeface="Courier New" pitchFamily="1" charset="0"/>
              </a:rPr>
              <a:t>eax</a:t>
            </a: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cmpl</a:t>
            </a:r>
            <a:r>
              <a:rPr lang="en-US" dirty="0">
                <a:latin typeface="Courier New" pitchFamily="1" charset="0"/>
              </a:rPr>
              <a:t> %</a:t>
            </a:r>
            <a:r>
              <a:rPr lang="en-US" dirty="0" err="1">
                <a:latin typeface="Courier New" pitchFamily="1" charset="0"/>
              </a:rPr>
              <a:t>eax,%edx</a:t>
            </a: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jle</a:t>
            </a:r>
            <a:r>
              <a:rPr lang="en-US" dirty="0">
                <a:latin typeface="Courier New" pitchFamily="1" charset="0"/>
              </a:rPr>
              <a:t> L9</a:t>
            </a:r>
          </a:p>
          <a:p>
            <a:pPr algn="l">
              <a:lnSpc>
                <a:spcPct val="100000"/>
              </a:lnSpc>
            </a:pPr>
            <a:r>
              <a:rPr lang="en-US" dirty="0">
                <a:latin typeface="Courier New" pitchFamily="1" charset="0"/>
              </a:rPr>
              <a:t>	</a:t>
            </a:r>
            <a:r>
              <a:rPr lang="en-US" dirty="0" err="1">
                <a:latin typeface="Courier New" pitchFamily="1" charset="0"/>
              </a:rPr>
              <a:t>movl</a:t>
            </a:r>
            <a:r>
              <a:rPr lang="en-US" dirty="0">
                <a:latin typeface="Courier New" pitchFamily="1" charset="0"/>
              </a:rPr>
              <a:t> %</a:t>
            </a:r>
            <a:r>
              <a:rPr lang="en-US" dirty="0" err="1">
                <a:latin typeface="Courier New" pitchFamily="1" charset="0"/>
              </a:rPr>
              <a:t>edx,%eax</a:t>
            </a:r>
            <a:endParaRPr lang="en-US" dirty="0">
              <a:latin typeface="Courier New" pitchFamily="1" charset="0"/>
            </a:endParaRPr>
          </a:p>
          <a:p>
            <a:pPr algn="l">
              <a:lnSpc>
                <a:spcPct val="100000"/>
              </a:lnSpc>
            </a:pPr>
            <a:r>
              <a:rPr lang="en-US" dirty="0">
                <a:latin typeface="Courier New" pitchFamily="1" charset="0"/>
              </a:rPr>
              <a:t>L9:</a:t>
            </a:r>
          </a:p>
          <a:p>
            <a:pPr algn="l">
              <a:lnSpc>
                <a:spcPct val="100000"/>
              </a:lnSpc>
            </a:pPr>
            <a:r>
              <a:rPr lang="en-US" dirty="0" smtClean="0">
                <a:latin typeface="Courier New" pitchFamily="1" charset="0"/>
              </a:rPr>
              <a:t>	</a:t>
            </a:r>
            <a:r>
              <a:rPr lang="en-US" b="1" dirty="0" smtClean="0">
                <a:solidFill>
                  <a:schemeClr val="accent3"/>
                </a:solidFill>
                <a:latin typeface="Courier New" pitchFamily="1" charset="0"/>
              </a:rPr>
              <a:t>trap 125</a:t>
            </a:r>
            <a:endParaRPr lang="en-US" b="1" dirty="0">
              <a:solidFill>
                <a:schemeClr val="accent3"/>
              </a:solidFill>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movl</a:t>
            </a:r>
            <a:r>
              <a:rPr lang="en-US" dirty="0">
                <a:latin typeface="Courier New" pitchFamily="1" charset="0"/>
              </a:rPr>
              <a:t> %</a:t>
            </a:r>
            <a:r>
              <a:rPr lang="en-US" dirty="0" err="1">
                <a:latin typeface="Courier New" pitchFamily="1" charset="0"/>
              </a:rPr>
              <a:t>ebp,%esp</a:t>
            </a:r>
            <a:endParaRPr lang="en-US" dirty="0">
              <a:latin typeface="Courier New" pitchFamily="1" charset="0"/>
            </a:endParaRPr>
          </a:p>
          <a:p>
            <a:pPr algn="l">
              <a:lnSpc>
                <a:spcPct val="100000"/>
              </a:lnSpc>
            </a:pPr>
            <a:r>
              <a:rPr lang="en-US" dirty="0">
                <a:latin typeface="Courier New" pitchFamily="1" charset="0"/>
              </a:rPr>
              <a:t>	</a:t>
            </a:r>
            <a:r>
              <a:rPr lang="en-US" dirty="0" err="1">
                <a:latin typeface="Courier New" pitchFamily="1" charset="0"/>
              </a:rPr>
              <a:t>popl</a:t>
            </a:r>
            <a:r>
              <a:rPr lang="en-US" dirty="0">
                <a:latin typeface="Courier New" pitchFamily="1" charset="0"/>
              </a:rPr>
              <a:t> %</a:t>
            </a:r>
            <a:r>
              <a:rPr lang="en-US" dirty="0" err="1">
                <a:latin typeface="Courier New" pitchFamily="1" charset="0"/>
              </a:rPr>
              <a:t>ebp</a:t>
            </a:r>
            <a:endParaRPr lang="en-US" dirty="0">
              <a:latin typeface="Courier New" pitchFamily="1" charset="0"/>
            </a:endParaRPr>
          </a:p>
          <a:p>
            <a:pPr algn="l">
              <a:lnSpc>
                <a:spcPct val="100000"/>
              </a:lnSpc>
            </a:pPr>
            <a:r>
              <a:rPr lang="en-US" dirty="0">
                <a:latin typeface="Courier New" pitchFamily="1" charset="0"/>
              </a:rPr>
              <a:t>	ret</a:t>
            </a:r>
          </a:p>
        </p:txBody>
      </p:sp>
      <p:cxnSp>
        <p:nvCxnSpPr>
          <p:cNvPr id="11" name="Straight Arrow Connector 10"/>
          <p:cNvCxnSpPr/>
          <p:nvPr/>
        </p:nvCxnSpPr>
        <p:spPr>
          <a:xfrm rot="5400000">
            <a:off x="4344194" y="3505200"/>
            <a:ext cx="24376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2819400"/>
            <a:ext cx="2057400" cy="646331"/>
          </a:xfrm>
          <a:prstGeom prst="rect">
            <a:avLst/>
          </a:prstGeom>
          <a:noFill/>
        </p:spPr>
        <p:txBody>
          <a:bodyPr wrap="square" rtlCol="0">
            <a:spAutoFit/>
          </a:bodyPr>
          <a:lstStyle/>
          <a:p>
            <a:r>
              <a:rPr lang="en-US" dirty="0" smtClean="0"/>
              <a:t>(1) Normal program execution</a:t>
            </a:r>
            <a:endParaRPr lang="en-US" dirty="0"/>
          </a:p>
        </p:txBody>
      </p:sp>
      <p:sp>
        <p:nvSpPr>
          <p:cNvPr id="15" name="Oval 14"/>
          <p:cNvSpPr/>
          <p:nvPr/>
        </p:nvSpPr>
        <p:spPr>
          <a:xfrm>
            <a:off x="54864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86200" y="4648200"/>
            <a:ext cx="2057400" cy="369332"/>
          </a:xfrm>
          <a:prstGeom prst="rect">
            <a:avLst/>
          </a:prstGeom>
          <a:noFill/>
        </p:spPr>
        <p:txBody>
          <a:bodyPr wrap="square" rtlCol="0">
            <a:spAutoFit/>
          </a:bodyPr>
          <a:lstStyle/>
          <a:p>
            <a:r>
              <a:rPr lang="en-US" dirty="0" smtClean="0"/>
              <a:t>(2) System call</a:t>
            </a:r>
            <a:endParaRPr lang="en-US" dirty="0"/>
          </a:p>
        </p:txBody>
      </p:sp>
      <p:cxnSp>
        <p:nvCxnSpPr>
          <p:cNvPr id="17" name="Straight Arrow Connector 16"/>
          <p:cNvCxnSpPr/>
          <p:nvPr/>
        </p:nvCxnSpPr>
        <p:spPr>
          <a:xfrm flipV="1">
            <a:off x="5791199" y="3810000"/>
            <a:ext cx="1447801" cy="10668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6362699" y="4762499"/>
            <a:ext cx="1905000"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67600" y="4495800"/>
            <a:ext cx="2057400" cy="369332"/>
          </a:xfrm>
          <a:prstGeom prst="rect">
            <a:avLst/>
          </a:prstGeom>
          <a:noFill/>
        </p:spPr>
        <p:txBody>
          <a:bodyPr wrap="square" rtlCol="0">
            <a:spAutoFit/>
          </a:bodyPr>
          <a:lstStyle/>
          <a:p>
            <a:r>
              <a:rPr lang="en-US" dirty="0" smtClean="0"/>
              <a:t>(2) Handler</a:t>
            </a:r>
            <a:endParaRPr lang="en-US" dirty="0"/>
          </a:p>
        </p:txBody>
      </p:sp>
      <p:cxnSp>
        <p:nvCxnSpPr>
          <p:cNvPr id="24" name="Straight Arrow Connector 23"/>
          <p:cNvCxnSpPr/>
          <p:nvPr/>
        </p:nvCxnSpPr>
        <p:spPr>
          <a:xfrm rot="10800000">
            <a:off x="5715000" y="5181600"/>
            <a:ext cx="1600202" cy="609600"/>
          </a:xfrm>
          <a:prstGeom prst="straightConnector1">
            <a:avLst/>
          </a:prstGeom>
          <a:ln w="38100">
            <a:prstDash val="sysDot"/>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86400" y="5105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505200" y="4964668"/>
            <a:ext cx="2057400" cy="369332"/>
          </a:xfrm>
          <a:prstGeom prst="rect">
            <a:avLst/>
          </a:prstGeom>
          <a:noFill/>
        </p:spPr>
        <p:txBody>
          <a:bodyPr wrap="square" rtlCol="0">
            <a:spAutoFit/>
          </a:bodyPr>
          <a:lstStyle/>
          <a:p>
            <a:r>
              <a:rPr lang="en-US" dirty="0" smtClean="0"/>
              <a:t>(3) Next instruction</a:t>
            </a:r>
            <a:endParaRPr lang="en-US" dirty="0"/>
          </a:p>
        </p:txBody>
      </p:sp>
      <p:cxnSp>
        <p:nvCxnSpPr>
          <p:cNvPr id="30" name="Straight Arrow Connector 29"/>
          <p:cNvCxnSpPr/>
          <p:nvPr/>
        </p:nvCxnSpPr>
        <p:spPr>
          <a:xfrm rot="5400000">
            <a:off x="5258594" y="5638800"/>
            <a:ext cx="60880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410200" y="5943600"/>
            <a:ext cx="304800" cy="369332"/>
          </a:xfrm>
          <a:prstGeom prst="rect">
            <a:avLst/>
          </a:prstGeom>
          <a:noFill/>
        </p:spPr>
        <p:txBody>
          <a:bodyPr wrap="square" rtlCol="0">
            <a:spAutoFit/>
          </a:bodyPr>
          <a:lstStyle/>
          <a:p>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3" grpId="0"/>
      <p:bldP spid="28" grpId="0" animBg="1"/>
      <p:bldP spid="29"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 Table</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Switch to kernel mode</a:t>
            </a:r>
          </a:p>
          <a:p>
            <a:r>
              <a:rPr lang="en-US" dirty="0" smtClean="0"/>
              <a:t>Jumps to specific memory address</a:t>
            </a:r>
          </a:p>
          <a:p>
            <a:r>
              <a:rPr lang="en-US" dirty="0" smtClean="0"/>
              <a:t>OS puts code at that address to manage trap</a:t>
            </a:r>
          </a:p>
          <a:p>
            <a:r>
              <a:rPr lang="en-US" dirty="0" smtClean="0"/>
              <a:t>Use number to index trap table</a:t>
            </a:r>
          </a:p>
          <a:p>
            <a:r>
              <a:rPr lang="en-US" dirty="0" smtClean="0"/>
              <a:t>Specific function for number (system call)</a:t>
            </a:r>
          </a:p>
          <a:p>
            <a:r>
              <a:rPr lang="en-US" dirty="0" smtClean="0"/>
              <a:t>Invoke function in table</a:t>
            </a:r>
            <a:endParaRPr lang="en-US" dirty="0"/>
          </a:p>
        </p:txBody>
      </p:sp>
      <p:graphicFrame>
        <p:nvGraphicFramePr>
          <p:cNvPr id="3" name="Table 2"/>
          <p:cNvGraphicFramePr>
            <a:graphicFrameLocks noGrp="1"/>
          </p:cNvGraphicFramePr>
          <p:nvPr/>
        </p:nvGraphicFramePr>
        <p:xfrm>
          <a:off x="4953000" y="2209800"/>
          <a:ext cx="3657600" cy="2560320"/>
        </p:xfrm>
        <a:graphic>
          <a:graphicData uri="http://schemas.openxmlformats.org/drawingml/2006/table">
            <a:tbl>
              <a:tblPr firstRow="1" bandRow="1">
                <a:tableStyleId>{5C22544A-7EE6-4342-B048-85BDC9FD1C3A}</a:tableStyleId>
              </a:tblPr>
              <a:tblGrid>
                <a:gridCol w="609600"/>
                <a:gridCol w="3048000"/>
              </a:tblGrid>
              <a:tr h="0">
                <a:tc>
                  <a:txBody>
                    <a:bodyPr/>
                    <a:lstStyle/>
                    <a:p>
                      <a:r>
                        <a:rPr lang="en-US" dirty="0" smtClean="0"/>
                        <a:t>#</a:t>
                      </a:r>
                      <a:endParaRPr lang="en-US" dirty="0"/>
                    </a:p>
                  </a:txBody>
                  <a:tcPr/>
                </a:tc>
                <a:tc>
                  <a:txBody>
                    <a:bodyPr/>
                    <a:lstStyle/>
                    <a:p>
                      <a:r>
                        <a:rPr lang="en-US" dirty="0" smtClean="0"/>
                        <a:t>Function pointer</a:t>
                      </a:r>
                      <a:endParaRPr lang="en-US" dirty="0"/>
                    </a:p>
                  </a:txBody>
                  <a:tcPr/>
                </a:tc>
              </a:tr>
              <a:tr h="312783">
                <a:tc>
                  <a:txBody>
                    <a:bodyPr/>
                    <a:lstStyle/>
                    <a:p>
                      <a:r>
                        <a:rPr lang="en-US" dirty="0" smtClean="0"/>
                        <a:t>x</a:t>
                      </a:r>
                      <a:endParaRPr lang="en-US" dirty="0"/>
                    </a:p>
                  </a:txBody>
                  <a:tcPr/>
                </a:tc>
                <a:tc>
                  <a:txBody>
                    <a:bodyPr/>
                    <a:lstStyle/>
                    <a:p>
                      <a:r>
                        <a:rPr lang="en-US" dirty="0" smtClean="0"/>
                        <a:t>fork</a:t>
                      </a:r>
                      <a:endParaRPr lang="en-US" dirty="0"/>
                    </a:p>
                  </a:txBody>
                  <a:tcPr/>
                </a:tc>
              </a:tr>
              <a:tr h="259806">
                <a:tc>
                  <a:txBody>
                    <a:bodyPr/>
                    <a:lstStyle/>
                    <a:p>
                      <a:r>
                        <a:rPr lang="en-US" dirty="0" smtClean="0"/>
                        <a:t>x+1</a:t>
                      </a:r>
                      <a:endParaRPr lang="en-US" dirty="0"/>
                    </a:p>
                  </a:txBody>
                  <a:tcPr/>
                </a:tc>
                <a:tc>
                  <a:txBody>
                    <a:bodyPr/>
                    <a:lstStyle/>
                    <a:p>
                      <a:r>
                        <a:rPr lang="en-US" dirty="0" err="1" smtClean="0"/>
                        <a:t>waitpid</a:t>
                      </a:r>
                      <a:endParaRPr lang="en-US" dirty="0"/>
                    </a:p>
                  </a:txBody>
                  <a:tcPr/>
                </a:tc>
              </a:tr>
              <a:tr h="206829">
                <a:tc>
                  <a:txBody>
                    <a:bodyPr/>
                    <a:lstStyle/>
                    <a:p>
                      <a:r>
                        <a:rPr lang="en-US" dirty="0" smtClean="0"/>
                        <a:t>x+2</a:t>
                      </a:r>
                      <a:endParaRPr lang="en-US" dirty="0"/>
                    </a:p>
                  </a:txBody>
                  <a:tcPr/>
                </a:tc>
                <a:tc>
                  <a:txBody>
                    <a:bodyPr/>
                    <a:lstStyle/>
                    <a:p>
                      <a:r>
                        <a:rPr lang="en-US" dirty="0" err="1" smtClean="0"/>
                        <a:t>execv</a:t>
                      </a:r>
                      <a:endParaRPr lang="en-US" dirty="0"/>
                    </a:p>
                  </a:txBody>
                  <a:tcPr/>
                </a:tc>
              </a:tr>
              <a:tr h="153851">
                <a:tc>
                  <a:txBody>
                    <a:bodyPr/>
                    <a:lstStyle/>
                    <a:p>
                      <a:r>
                        <a:rPr lang="en-US" dirty="0" smtClean="0"/>
                        <a:t>x+3</a:t>
                      </a:r>
                      <a:endParaRPr lang="en-US" dirty="0"/>
                    </a:p>
                  </a:txBody>
                  <a:tcPr/>
                </a:tc>
                <a:tc>
                  <a:txBody>
                    <a:bodyPr/>
                    <a:lstStyle/>
                    <a:p>
                      <a:r>
                        <a:rPr lang="en-US" dirty="0" smtClean="0"/>
                        <a:t>exit</a:t>
                      </a:r>
                      <a:endParaRPr lang="en-US" dirty="0"/>
                    </a:p>
                  </a:txBody>
                  <a:tcPr/>
                </a:tc>
              </a:tr>
              <a:tr h="0">
                <a:tc>
                  <a:txBody>
                    <a:bodyPr/>
                    <a:lstStyle/>
                    <a:p>
                      <a:r>
                        <a:rPr lang="en-US" dirty="0" smtClean="0"/>
                        <a:t>…</a:t>
                      </a:r>
                      <a:endParaRPr lang="en-US" dirty="0"/>
                    </a:p>
                  </a:txBody>
                  <a:tcPr/>
                </a:tc>
                <a:tc>
                  <a:txBody>
                    <a:bodyPr/>
                    <a:lstStyle/>
                    <a:p>
                      <a:r>
                        <a:rPr lang="en-US" dirty="0" smtClean="0"/>
                        <a:t>…</a:t>
                      </a:r>
                      <a:endParaRPr lang="en-US" dirty="0"/>
                    </a:p>
                  </a:txBody>
                  <a:tcPr/>
                </a:tc>
              </a:tr>
              <a:tr h="0">
                <a:tc>
                  <a:txBody>
                    <a:bodyPr/>
                    <a:lstStyle/>
                    <a:p>
                      <a:r>
                        <a:rPr lang="en-US" dirty="0" smtClean="0"/>
                        <a:t>n</a:t>
                      </a:r>
                      <a:endParaRPr lang="en-US" dirty="0"/>
                    </a:p>
                  </a:txBody>
                  <a:tcPr/>
                </a:tc>
                <a:tc>
                  <a:txBody>
                    <a:bodyPr/>
                    <a:lstStyle/>
                    <a:p>
                      <a:r>
                        <a:rPr lang="en-US" dirty="0" smtClean="0"/>
                        <a:t>read</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28800" y="304800"/>
            <a:ext cx="2438400" cy="6172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rot="10800000">
            <a:off x="990600" y="5181600"/>
            <a:ext cx="762000" cy="1295400"/>
          </a:xfrm>
          <a:prstGeom prst="rightBrace">
            <a:avLst>
              <a:gd name="adj1" fmla="val 8333"/>
              <a:gd name="adj2" fmla="val 50752"/>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28600" y="5410200"/>
            <a:ext cx="914400" cy="646331"/>
          </a:xfrm>
          <a:prstGeom prst="rect">
            <a:avLst/>
          </a:prstGeom>
          <a:noFill/>
        </p:spPr>
        <p:txBody>
          <a:bodyPr wrap="square" rtlCol="0">
            <a:spAutoFit/>
          </a:bodyPr>
          <a:lstStyle/>
          <a:p>
            <a:r>
              <a:rPr lang="en-US" dirty="0" smtClean="0"/>
              <a:t>Kernel  space</a:t>
            </a:r>
            <a:endParaRPr lang="en-US" dirty="0"/>
          </a:p>
        </p:txBody>
      </p:sp>
      <p:sp>
        <p:nvSpPr>
          <p:cNvPr id="11" name="Rectangle 10"/>
          <p:cNvSpPr/>
          <p:nvPr/>
        </p:nvSpPr>
        <p:spPr>
          <a:xfrm>
            <a:off x="1828800" y="5181600"/>
            <a:ext cx="2438400" cy="1295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95400" y="6324600"/>
            <a:ext cx="609600" cy="369332"/>
          </a:xfrm>
          <a:prstGeom prst="rect">
            <a:avLst/>
          </a:prstGeom>
          <a:noFill/>
        </p:spPr>
        <p:txBody>
          <a:bodyPr wrap="square" rtlCol="0">
            <a:spAutoFit/>
          </a:bodyPr>
          <a:lstStyle/>
          <a:p>
            <a:r>
              <a:rPr lang="en-US" dirty="0" smtClean="0"/>
              <a:t>0x0</a:t>
            </a:r>
            <a:endParaRPr lang="en-US" dirty="0"/>
          </a:p>
        </p:txBody>
      </p:sp>
      <p:sp>
        <p:nvSpPr>
          <p:cNvPr id="13" name="TextBox 12"/>
          <p:cNvSpPr txBox="1"/>
          <p:nvPr/>
        </p:nvSpPr>
        <p:spPr>
          <a:xfrm>
            <a:off x="914400" y="152400"/>
            <a:ext cx="990600" cy="369332"/>
          </a:xfrm>
          <a:prstGeom prst="rect">
            <a:avLst/>
          </a:prstGeom>
          <a:noFill/>
        </p:spPr>
        <p:txBody>
          <a:bodyPr wrap="square" rtlCol="0">
            <a:spAutoFit/>
          </a:bodyPr>
          <a:lstStyle/>
          <a:p>
            <a:r>
              <a:rPr lang="en-US" dirty="0" smtClean="0"/>
              <a:t>0xffffffff</a:t>
            </a:r>
            <a:endParaRPr lang="en-US" dirty="0"/>
          </a:p>
        </p:txBody>
      </p:sp>
      <p:sp>
        <p:nvSpPr>
          <p:cNvPr id="14" name="Rectangle 13"/>
          <p:cNvSpPr/>
          <p:nvPr/>
        </p:nvSpPr>
        <p:spPr>
          <a:xfrm>
            <a:off x="1828800" y="1981200"/>
            <a:ext cx="2438400"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Return address</a:t>
            </a:r>
            <a:endParaRPr lang="en-US" dirty="0"/>
          </a:p>
        </p:txBody>
      </p:sp>
      <p:sp>
        <p:nvSpPr>
          <p:cNvPr id="16" name="Rectangle 15"/>
          <p:cNvSpPr/>
          <p:nvPr/>
        </p:nvSpPr>
        <p:spPr>
          <a:xfrm>
            <a:off x="4648200" y="1447800"/>
            <a:ext cx="4343400" cy="1600438"/>
          </a:xfrm>
          <a:prstGeom prst="rect">
            <a:avLst/>
          </a:prstGeom>
        </p:spPr>
        <p:txBody>
          <a:bodyPr wrap="square">
            <a:spAutoFit/>
          </a:bodyPr>
          <a:lstStyle/>
          <a:p>
            <a:r>
              <a:rPr lang="en-US" sz="1400" dirty="0" err="1" smtClean="0">
                <a:latin typeface="Lucida Console" pitchFamily="49" charset="0"/>
              </a:rPr>
              <a:t>int</a:t>
            </a:r>
            <a:r>
              <a:rPr lang="en-US" sz="1400" dirty="0" smtClean="0">
                <a:latin typeface="Lucida Console" pitchFamily="49" charset="0"/>
              </a:rPr>
              <a:t> who(</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taskId</a:t>
            </a:r>
            <a:r>
              <a:rPr lang="en-US" sz="1400" dirty="0" smtClean="0">
                <a:latin typeface="Lucida Console" pitchFamily="49" charset="0"/>
              </a:rPr>
              <a:t>, </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stat_loc</a:t>
            </a:r>
            <a:r>
              <a:rPr lang="en-US" sz="1400" dirty="0" smtClean="0">
                <a:latin typeface="Lucida Console" pitchFamily="49" charset="0"/>
              </a:rPr>
              <a:t>) </a:t>
            </a:r>
          </a:p>
          <a:p>
            <a:r>
              <a:rPr lang="en-US" sz="1400" dirty="0" smtClean="0">
                <a:latin typeface="Lucida Console" pitchFamily="49" charset="0"/>
              </a:rPr>
              <a:t>{ …</a:t>
            </a:r>
          </a:p>
          <a:p>
            <a:r>
              <a:rPr lang="en-US" sz="1400" dirty="0" smtClean="0">
                <a:latin typeface="Lucida Console" pitchFamily="49" charset="0"/>
              </a:rPr>
              <a:t>  count = read(</a:t>
            </a:r>
            <a:r>
              <a:rPr lang="en-US" sz="1400" dirty="0" err="1" smtClean="0">
                <a:latin typeface="Lucida Console" pitchFamily="49" charset="0"/>
              </a:rPr>
              <a:t>fd</a:t>
            </a:r>
            <a:r>
              <a:rPr lang="en-US" sz="1400" dirty="0" smtClean="0">
                <a:latin typeface="Lucida Console" pitchFamily="49" charset="0"/>
              </a:rPr>
              <a:t>, buffer, </a:t>
            </a:r>
            <a:r>
              <a:rPr lang="en-US" sz="1400" dirty="0" err="1" smtClean="0">
                <a:latin typeface="Lucida Console" pitchFamily="49" charset="0"/>
              </a:rPr>
              <a:t>nbytes</a:t>
            </a:r>
            <a:r>
              <a:rPr lang="en-US" sz="1400" dirty="0" smtClean="0">
                <a:latin typeface="Lucida Console" pitchFamily="49" charset="0"/>
              </a:rPr>
              <a:t>);</a:t>
            </a:r>
          </a:p>
          <a:p>
            <a:r>
              <a:rPr lang="en-US" sz="1400" dirty="0">
                <a:latin typeface="Lucida Console" pitchFamily="49" charset="0"/>
              </a:rPr>
              <a:t> </a:t>
            </a:r>
            <a:r>
              <a:rPr lang="en-US" sz="1400" dirty="0" smtClean="0">
                <a:latin typeface="Lucida Console" pitchFamily="49" charset="0"/>
              </a:rPr>
              <a:t> …</a:t>
            </a:r>
          </a:p>
          <a:p>
            <a:r>
              <a:rPr lang="en-US" sz="1400" dirty="0">
                <a:latin typeface="Lucida Console" pitchFamily="49" charset="0"/>
              </a:rPr>
              <a:t> </a:t>
            </a:r>
            <a:r>
              <a:rPr lang="en-US" sz="1400" dirty="0" smtClean="0">
                <a:latin typeface="Lucida Console" pitchFamily="49" charset="0"/>
              </a:rPr>
              <a:t> return x</a:t>
            </a:r>
          </a:p>
          <a:p>
            <a:r>
              <a:rPr lang="en-US" sz="1400" dirty="0" smtClean="0">
                <a:latin typeface="Lucida Console" pitchFamily="49" charset="0"/>
              </a:rPr>
              <a:t>}</a:t>
            </a:r>
          </a:p>
          <a:p>
            <a:endParaRPr lang="en-US" sz="1400" dirty="0">
              <a:latin typeface="Lucida Console" pitchFamily="49" charset="0"/>
            </a:endParaRPr>
          </a:p>
        </p:txBody>
      </p:sp>
      <p:sp>
        <p:nvSpPr>
          <p:cNvPr id="18" name="Rectangle 17"/>
          <p:cNvSpPr/>
          <p:nvPr/>
        </p:nvSpPr>
        <p:spPr>
          <a:xfrm>
            <a:off x="1828800" y="1676400"/>
            <a:ext cx="2438400"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taskId</a:t>
            </a:r>
            <a:endParaRPr lang="en-US" dirty="0"/>
          </a:p>
        </p:txBody>
      </p:sp>
      <p:sp>
        <p:nvSpPr>
          <p:cNvPr id="19" name="Rectangle 18"/>
          <p:cNvSpPr/>
          <p:nvPr/>
        </p:nvSpPr>
        <p:spPr>
          <a:xfrm>
            <a:off x="1828800" y="1371600"/>
            <a:ext cx="2438400"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err="1" smtClean="0"/>
              <a:t>stat_loc</a:t>
            </a:r>
            <a:endParaRPr lang="en-US" dirty="0"/>
          </a:p>
        </p:txBody>
      </p:sp>
      <p:sp>
        <p:nvSpPr>
          <p:cNvPr id="20" name="Rectangle 19"/>
          <p:cNvSpPr/>
          <p:nvPr/>
        </p:nvSpPr>
        <p:spPr>
          <a:xfrm>
            <a:off x="1828800" y="1066800"/>
            <a:ext cx="2438400" cy="3048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t>
            </a:r>
            <a:endParaRPr lang="en-US" dirty="0"/>
          </a:p>
        </p:txBody>
      </p:sp>
      <p:sp>
        <p:nvSpPr>
          <p:cNvPr id="21" name="Rectangle 20"/>
          <p:cNvSpPr/>
          <p:nvPr/>
        </p:nvSpPr>
        <p:spPr>
          <a:xfrm>
            <a:off x="1828800" y="2286000"/>
            <a:ext cx="2438400" cy="304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a:t>
            </a:r>
            <a:endParaRPr lang="en-US" dirty="0"/>
          </a:p>
        </p:txBody>
      </p:sp>
      <p:sp>
        <p:nvSpPr>
          <p:cNvPr id="22" name="Rectangle 21"/>
          <p:cNvSpPr/>
          <p:nvPr/>
        </p:nvSpPr>
        <p:spPr>
          <a:xfrm>
            <a:off x="1828800" y="2590800"/>
            <a:ext cx="2438400" cy="304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err="1" smtClean="0"/>
              <a:t>nbytes</a:t>
            </a:r>
            <a:endParaRPr lang="en-US" dirty="0"/>
          </a:p>
        </p:txBody>
      </p:sp>
      <p:sp>
        <p:nvSpPr>
          <p:cNvPr id="23" name="Rectangle 22"/>
          <p:cNvSpPr/>
          <p:nvPr/>
        </p:nvSpPr>
        <p:spPr>
          <a:xfrm>
            <a:off x="1828800" y="2895600"/>
            <a:ext cx="2438400" cy="304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buffer</a:t>
            </a:r>
            <a:endParaRPr lang="en-US" dirty="0"/>
          </a:p>
        </p:txBody>
      </p:sp>
      <p:sp>
        <p:nvSpPr>
          <p:cNvPr id="24" name="Rectangle 23"/>
          <p:cNvSpPr/>
          <p:nvPr/>
        </p:nvSpPr>
        <p:spPr>
          <a:xfrm>
            <a:off x="1828800" y="3200400"/>
            <a:ext cx="2438400" cy="304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err="1" smtClean="0"/>
              <a:t>fd</a:t>
            </a:r>
            <a:endParaRPr lang="en-US" dirty="0"/>
          </a:p>
        </p:txBody>
      </p:sp>
      <p:sp>
        <p:nvSpPr>
          <p:cNvPr id="25" name="Rectangle 24"/>
          <p:cNvSpPr/>
          <p:nvPr/>
        </p:nvSpPr>
        <p:spPr>
          <a:xfrm>
            <a:off x="1828800" y="3505200"/>
            <a:ext cx="2438400" cy="304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Return Address</a:t>
            </a:r>
            <a:endParaRPr lang="en-US" dirty="0"/>
          </a:p>
        </p:txBody>
      </p:sp>
      <p:sp>
        <p:nvSpPr>
          <p:cNvPr id="26" name="Rectangle 25"/>
          <p:cNvSpPr/>
          <p:nvPr/>
        </p:nvSpPr>
        <p:spPr>
          <a:xfrm>
            <a:off x="1828800" y="3810000"/>
            <a:ext cx="2438400" cy="5334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a:r>
            <a:endParaRPr lang="en-US" dirty="0"/>
          </a:p>
        </p:txBody>
      </p:sp>
      <p:sp>
        <p:nvSpPr>
          <p:cNvPr id="27" name="Rectangle 26"/>
          <p:cNvSpPr/>
          <p:nvPr/>
        </p:nvSpPr>
        <p:spPr>
          <a:xfrm>
            <a:off x="4648200" y="3428762"/>
            <a:ext cx="4343400" cy="2246769"/>
          </a:xfrm>
          <a:prstGeom prst="rect">
            <a:avLst/>
          </a:prstGeom>
        </p:spPr>
        <p:txBody>
          <a:bodyPr wrap="square">
            <a:spAutoFit/>
          </a:bodyPr>
          <a:lstStyle/>
          <a:p>
            <a:r>
              <a:rPr lang="en-US" sz="1400" dirty="0" err="1" smtClean="0">
                <a:latin typeface="Lucida Console" pitchFamily="49" charset="0"/>
              </a:rPr>
              <a:t>int</a:t>
            </a:r>
            <a:r>
              <a:rPr lang="en-US" sz="1400" dirty="0" smtClean="0">
                <a:latin typeface="Lucida Console" pitchFamily="49" charset="0"/>
              </a:rPr>
              <a:t> read(</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taskId</a:t>
            </a:r>
            <a:r>
              <a:rPr lang="en-US" sz="1400" dirty="0" smtClean="0">
                <a:latin typeface="Lucida Console" pitchFamily="49" charset="0"/>
              </a:rPr>
              <a:t>, </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stat_loc</a:t>
            </a:r>
            <a:r>
              <a:rPr lang="en-US" sz="1400" dirty="0" smtClean="0">
                <a:latin typeface="Lucida Console" pitchFamily="49" charset="0"/>
              </a:rPr>
              <a:t>) </a:t>
            </a:r>
          </a:p>
          <a:p>
            <a:r>
              <a:rPr lang="en-US" sz="1400" dirty="0" smtClean="0">
                <a:latin typeface="Lucida Console" pitchFamily="49" charset="0"/>
              </a:rPr>
              <a:t>{</a:t>
            </a:r>
          </a:p>
          <a:p>
            <a:r>
              <a:rPr lang="en-US" sz="1400" dirty="0" smtClean="0">
                <a:latin typeface="Lucida Console" pitchFamily="49" charset="0"/>
              </a:rPr>
              <a:t>  // Prepares parameters</a:t>
            </a:r>
          </a:p>
          <a:p>
            <a:r>
              <a:rPr lang="en-US" sz="1400" dirty="0" smtClean="0">
                <a:latin typeface="Lucida Console" pitchFamily="49" charset="0"/>
              </a:rPr>
              <a:t>  …</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asm</a:t>
            </a:r>
            <a:r>
              <a:rPr lang="en-US" sz="1400" dirty="0" smtClean="0">
                <a:latin typeface="Lucida Console" pitchFamily="49" charset="0"/>
              </a:rPr>
              <a:t>(trap READTRAPNUMBER);</a:t>
            </a:r>
          </a:p>
          <a:p>
            <a:r>
              <a:rPr lang="en-US" sz="1400" dirty="0" smtClean="0">
                <a:latin typeface="Lucida Console" pitchFamily="49" charset="0"/>
              </a:rPr>
              <a:t>  // Prepares return value</a:t>
            </a:r>
          </a:p>
          <a:p>
            <a:r>
              <a:rPr lang="en-US" sz="1400" dirty="0">
                <a:latin typeface="Lucida Console" pitchFamily="49" charset="0"/>
              </a:rPr>
              <a:t> </a:t>
            </a:r>
            <a:r>
              <a:rPr lang="en-US" sz="1400" dirty="0" smtClean="0">
                <a:latin typeface="Lucida Console" pitchFamily="49" charset="0"/>
              </a:rPr>
              <a:t> …</a:t>
            </a:r>
          </a:p>
          <a:p>
            <a:r>
              <a:rPr lang="en-US" sz="1400" dirty="0">
                <a:latin typeface="Lucida Console" pitchFamily="49" charset="0"/>
              </a:rPr>
              <a:t> </a:t>
            </a:r>
            <a:r>
              <a:rPr lang="en-US" sz="1400" dirty="0" smtClean="0">
                <a:latin typeface="Lucida Console" pitchFamily="49" charset="0"/>
              </a:rPr>
              <a:t> returns </a:t>
            </a:r>
            <a:r>
              <a:rPr lang="en-US" sz="1400" dirty="0" err="1" smtClean="0">
                <a:latin typeface="Lucida Console" pitchFamily="49" charset="0"/>
              </a:rPr>
              <a:t>bytesRead</a:t>
            </a:r>
            <a:r>
              <a:rPr lang="en-US" sz="1400" dirty="0" smtClean="0">
                <a:latin typeface="Lucida Console" pitchFamily="49" charset="0"/>
              </a:rPr>
              <a:t>;</a:t>
            </a:r>
          </a:p>
          <a:p>
            <a:r>
              <a:rPr lang="en-US" sz="1400" dirty="0" smtClean="0">
                <a:latin typeface="Lucida Console" pitchFamily="49" charset="0"/>
              </a:rPr>
              <a:t>}</a:t>
            </a:r>
          </a:p>
          <a:p>
            <a:endParaRPr lang="en-US" sz="1400" dirty="0">
              <a:latin typeface="Lucida Console" pitchFamily="49" charset="0"/>
            </a:endParaRPr>
          </a:p>
        </p:txBody>
      </p:sp>
      <p:sp>
        <p:nvSpPr>
          <p:cNvPr id="30" name="Right Brace 29"/>
          <p:cNvSpPr/>
          <p:nvPr/>
        </p:nvSpPr>
        <p:spPr>
          <a:xfrm rot="10800000">
            <a:off x="990600" y="1066800"/>
            <a:ext cx="762000" cy="1219200"/>
          </a:xfrm>
          <a:prstGeom prst="rightBrace">
            <a:avLst>
              <a:gd name="adj1" fmla="val 8333"/>
              <a:gd name="adj2" fmla="val 50752"/>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228600" y="1257219"/>
            <a:ext cx="914400" cy="646331"/>
          </a:xfrm>
          <a:prstGeom prst="rect">
            <a:avLst/>
          </a:prstGeom>
          <a:noFill/>
        </p:spPr>
        <p:txBody>
          <a:bodyPr wrap="square" rtlCol="0">
            <a:spAutoFit/>
          </a:bodyPr>
          <a:lstStyle/>
          <a:p>
            <a:r>
              <a:rPr lang="en-US" dirty="0" smtClean="0"/>
              <a:t>user: caller</a:t>
            </a:r>
            <a:endParaRPr lang="en-US" dirty="0"/>
          </a:p>
        </p:txBody>
      </p:sp>
      <p:sp>
        <p:nvSpPr>
          <p:cNvPr id="33" name="Right Brace 32"/>
          <p:cNvSpPr/>
          <p:nvPr/>
        </p:nvSpPr>
        <p:spPr>
          <a:xfrm rot="10800000">
            <a:off x="990600" y="2286000"/>
            <a:ext cx="762000" cy="1524000"/>
          </a:xfrm>
          <a:prstGeom prst="rightBrace">
            <a:avLst>
              <a:gd name="adj1" fmla="val 8333"/>
              <a:gd name="adj2" fmla="val 50752"/>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228600" y="2819400"/>
            <a:ext cx="914400" cy="646331"/>
          </a:xfrm>
          <a:prstGeom prst="rect">
            <a:avLst/>
          </a:prstGeom>
          <a:noFill/>
        </p:spPr>
        <p:txBody>
          <a:bodyPr wrap="square" rtlCol="0">
            <a:spAutoFit/>
          </a:bodyPr>
          <a:lstStyle/>
          <a:p>
            <a:r>
              <a:rPr lang="en-US" dirty="0" smtClean="0"/>
              <a:t>user: </a:t>
            </a:r>
            <a:r>
              <a:rPr lang="en-US" i="1" dirty="0" smtClean="0"/>
              <a:t>who</a:t>
            </a:r>
            <a:endParaRPr lang="en-US" dirty="0"/>
          </a:p>
        </p:txBody>
      </p:sp>
      <p:sp>
        <p:nvSpPr>
          <p:cNvPr id="35" name="Right Brace 34"/>
          <p:cNvSpPr/>
          <p:nvPr/>
        </p:nvSpPr>
        <p:spPr>
          <a:xfrm rot="10800000">
            <a:off x="990600" y="3810000"/>
            <a:ext cx="762000" cy="533400"/>
          </a:xfrm>
          <a:prstGeom prst="rightBrace">
            <a:avLst>
              <a:gd name="adj1" fmla="val 8333"/>
              <a:gd name="adj2" fmla="val 50752"/>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228600" y="3733800"/>
            <a:ext cx="914400" cy="646331"/>
          </a:xfrm>
          <a:prstGeom prst="rect">
            <a:avLst/>
          </a:prstGeom>
          <a:noFill/>
        </p:spPr>
        <p:txBody>
          <a:bodyPr wrap="square" rtlCol="0">
            <a:spAutoFit/>
          </a:bodyPr>
          <a:lstStyle/>
          <a:p>
            <a:r>
              <a:rPr lang="en-US" dirty="0" smtClean="0"/>
              <a:t>library: </a:t>
            </a:r>
            <a:r>
              <a:rPr lang="en-US" i="1" dirty="0" smtClean="0"/>
              <a:t>read</a:t>
            </a:r>
            <a:endParaRPr lang="en-US" dirty="0"/>
          </a:p>
        </p:txBody>
      </p:sp>
      <p:sp>
        <p:nvSpPr>
          <p:cNvPr id="37" name="Rectangle 36"/>
          <p:cNvSpPr/>
          <p:nvPr/>
        </p:nvSpPr>
        <p:spPr>
          <a:xfrm>
            <a:off x="1828800" y="5181600"/>
            <a:ext cx="2438400" cy="3048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t>
            </a:r>
            <a:endParaRPr lang="en-US" dirty="0"/>
          </a:p>
        </p:txBody>
      </p:sp>
      <p:sp>
        <p:nvSpPr>
          <p:cNvPr id="38" name="Rectangle 37"/>
          <p:cNvSpPr/>
          <p:nvPr/>
        </p:nvSpPr>
        <p:spPr>
          <a:xfrm>
            <a:off x="1828800" y="5486400"/>
            <a:ext cx="2438400" cy="304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Return Address</a:t>
            </a:r>
            <a:endParaRPr lang="en-US" dirty="0"/>
          </a:p>
        </p:txBody>
      </p:sp>
      <p:sp>
        <p:nvSpPr>
          <p:cNvPr id="39" name="Rectangle 38"/>
          <p:cNvSpPr/>
          <p:nvPr/>
        </p:nvSpPr>
        <p:spPr>
          <a:xfrm>
            <a:off x="1828800" y="5791200"/>
            <a:ext cx="2438400" cy="3048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System Call Frame</a:t>
            </a:r>
            <a:endParaRPr lang="en-US" dirty="0"/>
          </a:p>
        </p:txBody>
      </p:sp>
      <p:sp>
        <p:nvSpPr>
          <p:cNvPr id="40" name="Rectangular Callout 39"/>
          <p:cNvSpPr/>
          <p:nvPr/>
        </p:nvSpPr>
        <p:spPr>
          <a:xfrm>
            <a:off x="6477000" y="5257800"/>
            <a:ext cx="2057400" cy="1295400"/>
          </a:xfrm>
          <a:prstGeom prst="wedgeRectCallout">
            <a:avLst>
              <a:gd name="adj1" fmla="val -88366"/>
              <a:gd name="adj2" fmla="val -1051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Switches to kernel mode and the kernel stack</a:t>
            </a:r>
            <a:endParaRPr lang="en-US" dirty="0"/>
          </a:p>
        </p:txBody>
      </p:sp>
      <p:sp>
        <p:nvSpPr>
          <p:cNvPr id="41" name="Rectangular Callout 40"/>
          <p:cNvSpPr/>
          <p:nvPr/>
        </p:nvSpPr>
        <p:spPr>
          <a:xfrm>
            <a:off x="6629400" y="2971800"/>
            <a:ext cx="2286000" cy="1295400"/>
          </a:xfrm>
          <a:prstGeom prst="wedgeRectCallout">
            <a:avLst>
              <a:gd name="adj1" fmla="val -78604"/>
              <a:gd name="adj2" fmla="val -109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Calls the library wrapper function to setup, invoke, and then clean up the trap</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8" grpId="0" animBg="1"/>
      <p:bldP spid="19"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Different view</a:t>
            </a:r>
            <a:endParaRPr lang="en-US" dirty="0"/>
          </a:p>
        </p:txBody>
      </p:sp>
      <p:sp>
        <p:nvSpPr>
          <p:cNvPr id="3" name="TextBox 2"/>
          <p:cNvSpPr txBox="1"/>
          <p:nvPr/>
        </p:nvSpPr>
        <p:spPr>
          <a:xfrm>
            <a:off x="990600" y="1610380"/>
            <a:ext cx="1752600" cy="523220"/>
          </a:xfrm>
          <a:prstGeom prst="rect">
            <a:avLst/>
          </a:prstGeom>
          <a:noFill/>
        </p:spPr>
        <p:txBody>
          <a:bodyPr wrap="square" rtlCol="0">
            <a:spAutoFit/>
          </a:bodyPr>
          <a:lstStyle/>
          <a:p>
            <a:pPr algn="ctr"/>
            <a:r>
              <a:rPr lang="en-US" sz="2800" dirty="0" smtClean="0"/>
              <a:t>User Stack</a:t>
            </a:r>
            <a:endParaRPr lang="en-US" sz="2800" dirty="0"/>
          </a:p>
        </p:txBody>
      </p:sp>
      <p:sp>
        <p:nvSpPr>
          <p:cNvPr id="4" name="TextBox 3"/>
          <p:cNvSpPr txBox="1"/>
          <p:nvPr/>
        </p:nvSpPr>
        <p:spPr>
          <a:xfrm>
            <a:off x="5791200" y="1600200"/>
            <a:ext cx="2438400" cy="523220"/>
          </a:xfrm>
          <a:prstGeom prst="rect">
            <a:avLst/>
          </a:prstGeom>
          <a:noFill/>
        </p:spPr>
        <p:txBody>
          <a:bodyPr wrap="square" rtlCol="0">
            <a:spAutoFit/>
          </a:bodyPr>
          <a:lstStyle/>
          <a:p>
            <a:pPr algn="ctr"/>
            <a:r>
              <a:rPr lang="en-US" sz="2800" dirty="0" smtClean="0"/>
              <a:t>Kernel Stack</a:t>
            </a:r>
            <a:endParaRPr lang="en-US" sz="2800" dirty="0"/>
          </a:p>
        </p:txBody>
      </p:sp>
      <p:sp>
        <p:nvSpPr>
          <p:cNvPr id="5" name="Flowchart: Process 4"/>
          <p:cNvSpPr/>
          <p:nvPr/>
        </p:nvSpPr>
        <p:spPr>
          <a:xfrm>
            <a:off x="381000" y="2362200"/>
            <a:ext cx="2895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6" name="Flowchart: Process 5"/>
          <p:cNvSpPr/>
          <p:nvPr/>
        </p:nvSpPr>
        <p:spPr>
          <a:xfrm>
            <a:off x="381000" y="2971800"/>
            <a:ext cx="2895600" cy="6096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you</a:t>
            </a:r>
            <a:endParaRPr lang="en-US" dirty="0"/>
          </a:p>
        </p:txBody>
      </p:sp>
      <p:sp>
        <p:nvSpPr>
          <p:cNvPr id="7" name="Flowchart: Process 6"/>
          <p:cNvSpPr/>
          <p:nvPr/>
        </p:nvSpPr>
        <p:spPr>
          <a:xfrm>
            <a:off x="381000" y="3581400"/>
            <a:ext cx="2895600" cy="6096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who</a:t>
            </a:r>
            <a:endParaRPr lang="en-US" dirty="0"/>
          </a:p>
        </p:txBody>
      </p:sp>
      <p:sp>
        <p:nvSpPr>
          <p:cNvPr id="8" name="Flowchart: Process 7"/>
          <p:cNvSpPr/>
          <p:nvPr/>
        </p:nvSpPr>
        <p:spPr>
          <a:xfrm>
            <a:off x="381000" y="4191000"/>
            <a:ext cx="2895600" cy="60960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read – trap READTRAPNUM</a:t>
            </a:r>
            <a:endParaRPr lang="en-US" dirty="0"/>
          </a:p>
        </p:txBody>
      </p:sp>
      <p:sp>
        <p:nvSpPr>
          <p:cNvPr id="9" name="Flowchart: Process 8"/>
          <p:cNvSpPr/>
          <p:nvPr/>
        </p:nvSpPr>
        <p:spPr>
          <a:xfrm>
            <a:off x="5638800" y="2362200"/>
            <a:ext cx="2895600" cy="60960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t>readTrap</a:t>
            </a:r>
            <a:r>
              <a:rPr lang="en-US" dirty="0" smtClean="0"/>
              <a:t> Routine</a:t>
            </a:r>
            <a:endParaRPr lang="en-US" dirty="0"/>
          </a:p>
        </p:txBody>
      </p:sp>
      <p:graphicFrame>
        <p:nvGraphicFramePr>
          <p:cNvPr id="10" name="Table 9"/>
          <p:cNvGraphicFramePr>
            <a:graphicFrameLocks noGrp="1"/>
          </p:cNvGraphicFramePr>
          <p:nvPr/>
        </p:nvGraphicFramePr>
        <p:xfrm>
          <a:off x="3886200" y="3124200"/>
          <a:ext cx="1295400" cy="2560320"/>
        </p:xfrm>
        <a:graphic>
          <a:graphicData uri="http://schemas.openxmlformats.org/drawingml/2006/table">
            <a:tbl>
              <a:tblPr firstRow="1" bandRow="1">
                <a:tableStyleId>{5C22544A-7EE6-4342-B048-85BDC9FD1C3A}</a:tableStyleId>
              </a:tblPr>
              <a:tblGrid>
                <a:gridCol w="1295400"/>
              </a:tblGrid>
              <a:tr h="0">
                <a:tc>
                  <a:txBody>
                    <a:bodyPr/>
                    <a:lstStyle/>
                    <a:p>
                      <a:r>
                        <a:rPr lang="en-US" dirty="0" smtClean="0"/>
                        <a:t>Trap</a:t>
                      </a:r>
                      <a:r>
                        <a:rPr lang="en-US" baseline="0" dirty="0" smtClean="0"/>
                        <a:t> table</a:t>
                      </a:r>
                      <a:endParaRPr lang="en-US" dirty="0"/>
                    </a:p>
                  </a:txBody>
                  <a:tcPr/>
                </a:tc>
              </a:tr>
              <a:tr h="312783">
                <a:tc>
                  <a:txBody>
                    <a:bodyPr/>
                    <a:lstStyle/>
                    <a:p>
                      <a:r>
                        <a:rPr lang="en-US" dirty="0" smtClean="0"/>
                        <a:t>fork</a:t>
                      </a:r>
                      <a:endParaRPr lang="en-US" dirty="0"/>
                    </a:p>
                  </a:txBody>
                  <a:tcPr/>
                </a:tc>
              </a:tr>
              <a:tr h="259806">
                <a:tc>
                  <a:txBody>
                    <a:bodyPr/>
                    <a:lstStyle/>
                    <a:p>
                      <a:r>
                        <a:rPr lang="en-US" dirty="0" err="1" smtClean="0"/>
                        <a:t>waitpid</a:t>
                      </a:r>
                      <a:endParaRPr lang="en-US" dirty="0"/>
                    </a:p>
                  </a:txBody>
                  <a:tcPr/>
                </a:tc>
              </a:tr>
              <a:tr h="206829">
                <a:tc>
                  <a:txBody>
                    <a:bodyPr/>
                    <a:lstStyle/>
                    <a:p>
                      <a:r>
                        <a:rPr lang="en-US" dirty="0" err="1" smtClean="0"/>
                        <a:t>execv</a:t>
                      </a:r>
                      <a:endParaRPr lang="en-US" dirty="0"/>
                    </a:p>
                  </a:txBody>
                  <a:tcPr/>
                </a:tc>
              </a:tr>
              <a:tr h="153851">
                <a:tc>
                  <a:txBody>
                    <a:bodyPr/>
                    <a:lstStyle/>
                    <a:p>
                      <a:r>
                        <a:rPr lang="en-US" dirty="0" smtClean="0"/>
                        <a:t>exit</a:t>
                      </a:r>
                      <a:endParaRPr lang="en-US" dirty="0"/>
                    </a:p>
                  </a:txBody>
                  <a:tcPr/>
                </a:tc>
              </a:tr>
              <a:tr h="0">
                <a:tc>
                  <a:txBody>
                    <a:bodyPr/>
                    <a:lstStyle/>
                    <a:p>
                      <a:r>
                        <a:rPr lang="en-US" dirty="0" smtClean="0"/>
                        <a:t>…</a:t>
                      </a:r>
                      <a:endParaRPr lang="en-US" dirty="0"/>
                    </a:p>
                  </a:txBody>
                  <a:tcPr/>
                </a:tc>
              </a:tr>
              <a:tr h="0">
                <a:tc>
                  <a:txBody>
                    <a:bodyPr/>
                    <a:lstStyle/>
                    <a:p>
                      <a:r>
                        <a:rPr lang="en-US" dirty="0" smtClean="0"/>
                        <a:t>read</a:t>
                      </a:r>
                      <a:endParaRPr lang="en-US" dirty="0"/>
                    </a:p>
                  </a:txBody>
                  <a:tcPr/>
                </a:tc>
              </a:tr>
            </a:tbl>
          </a:graphicData>
        </a:graphic>
      </p:graphicFrame>
      <p:cxnSp>
        <p:nvCxnSpPr>
          <p:cNvPr id="12" name="Straight Arrow Connector 11"/>
          <p:cNvCxnSpPr>
            <a:stCxn id="8" idx="3"/>
          </p:cNvCxnSpPr>
          <p:nvPr/>
        </p:nvCxnSpPr>
        <p:spPr>
          <a:xfrm>
            <a:off x="3276600" y="44958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076700" y="4000500"/>
            <a:ext cx="2667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5638800" y="2971800"/>
            <a:ext cx="289560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Support routine</a:t>
            </a:r>
            <a:endParaRPr lang="en-US" dirty="0"/>
          </a:p>
        </p:txBody>
      </p:sp>
      <p:sp>
        <p:nvSpPr>
          <p:cNvPr id="17" name="TextBox 16"/>
          <p:cNvSpPr txBox="1"/>
          <p:nvPr/>
        </p:nvSpPr>
        <p:spPr>
          <a:xfrm>
            <a:off x="3657600" y="2590800"/>
            <a:ext cx="1752600" cy="523220"/>
          </a:xfrm>
          <a:prstGeom prst="rect">
            <a:avLst/>
          </a:prstGeom>
          <a:noFill/>
        </p:spPr>
        <p:txBody>
          <a:bodyPr wrap="square" rtlCol="0">
            <a:spAutoFit/>
          </a:bodyPr>
          <a:lstStyle/>
          <a:p>
            <a:pPr algn="ctr"/>
            <a:r>
              <a:rPr lang="en-US" sz="2800" dirty="0" smtClean="0"/>
              <a:t>trap</a:t>
            </a:r>
            <a:endParaRPr lang="en-US" sz="2800" dirty="0"/>
          </a:p>
        </p:txBody>
      </p:sp>
      <p:sp>
        <p:nvSpPr>
          <p:cNvPr id="18" name="TextBox 17"/>
          <p:cNvSpPr txBox="1"/>
          <p:nvPr/>
        </p:nvSpPr>
        <p:spPr>
          <a:xfrm>
            <a:off x="2743200" y="5638800"/>
            <a:ext cx="3810000" cy="523220"/>
          </a:xfrm>
          <a:prstGeom prst="rect">
            <a:avLst/>
          </a:prstGeom>
          <a:noFill/>
        </p:spPr>
        <p:txBody>
          <a:bodyPr wrap="square" rtlCol="0">
            <a:spAutoFit/>
          </a:bodyPr>
          <a:lstStyle/>
          <a:p>
            <a:pPr algn="ctr"/>
            <a:r>
              <a:rPr lang="en-US" sz="2800" dirty="0" smtClean="0"/>
              <a:t>trap dispatcher code</a:t>
            </a:r>
            <a:endParaRPr lang="en-US" sz="2800" dirty="0"/>
          </a:p>
        </p:txBody>
      </p:sp>
      <p:sp>
        <p:nvSpPr>
          <p:cNvPr id="19" name="Rounded Rectangle 18"/>
          <p:cNvSpPr/>
          <p:nvPr/>
        </p:nvSpPr>
        <p:spPr>
          <a:xfrm>
            <a:off x="304800" y="6248400"/>
            <a:ext cx="845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NOTE: it is not always the case that the system call returns immediately?  Why?</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P spid="9" grpId="1" animBg="1"/>
      <p:bldP spid="16" grpId="0" animBg="1"/>
      <p:bldP spid="16" grpId="1" animBg="1"/>
      <p:bldP spid="17" grpId="0"/>
      <p:bldP spid="17" grpId="1"/>
      <p:bldP spid="18" grpId="0"/>
      <p:bldP spid="18" grpId="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Return Values</a:t>
            </a:r>
            <a:endParaRPr lang="en-US" dirty="0"/>
          </a:p>
        </p:txBody>
      </p:sp>
      <p:sp>
        <p:nvSpPr>
          <p:cNvPr id="3" name="Content Placeholder 2"/>
          <p:cNvSpPr>
            <a:spLocks noGrp="1"/>
          </p:cNvSpPr>
          <p:nvPr>
            <p:ph idx="1"/>
          </p:nvPr>
        </p:nvSpPr>
        <p:spPr/>
        <p:txBody>
          <a:bodyPr/>
          <a:lstStyle/>
          <a:p>
            <a:r>
              <a:rPr lang="en-US" dirty="0" smtClean="0"/>
              <a:t>Several methods to pass parameters</a:t>
            </a:r>
          </a:p>
          <a:p>
            <a:r>
              <a:rPr lang="en-US" dirty="0" smtClean="0"/>
              <a:t>Use registers</a:t>
            </a:r>
          </a:p>
          <a:p>
            <a:r>
              <a:rPr lang="en-US" dirty="0" smtClean="0"/>
              <a:t>Use the user’s runtime stack (trap routine looks into the users stack for parameters)</a:t>
            </a:r>
          </a:p>
          <a:p>
            <a:r>
              <a:rPr lang="en-US" dirty="0" smtClean="0"/>
              <a:t>Pass pointer to memory in a register and the memory holds the parameters</a:t>
            </a:r>
          </a:p>
          <a:p>
            <a:r>
              <a:rPr lang="en-US" dirty="0" smtClean="0"/>
              <a:t>Return values in register (almost always)</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POSIX System Call examples (*NIX)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Typically each library routine maps to sys call</a:t>
            </a:r>
          </a:p>
          <a:p>
            <a:r>
              <a:rPr lang="en-US" dirty="0" smtClean="0"/>
              <a:t>Process: fork, wait, </a:t>
            </a:r>
            <a:r>
              <a:rPr lang="en-US" dirty="0" err="1" smtClean="0"/>
              <a:t>waitpid</a:t>
            </a:r>
            <a:r>
              <a:rPr lang="en-US" dirty="0" smtClean="0"/>
              <a:t>, </a:t>
            </a:r>
            <a:r>
              <a:rPr lang="en-US" dirty="0" err="1" smtClean="0"/>
              <a:t>execve</a:t>
            </a:r>
            <a:r>
              <a:rPr lang="en-US" dirty="0" smtClean="0"/>
              <a:t>, exit, …</a:t>
            </a:r>
          </a:p>
          <a:p>
            <a:r>
              <a:rPr lang="en-US" dirty="0" smtClean="0"/>
              <a:t>File: open, close, read, write, </a:t>
            </a:r>
            <a:r>
              <a:rPr lang="en-US" dirty="0" err="1" smtClean="0"/>
              <a:t>lseek</a:t>
            </a:r>
            <a:r>
              <a:rPr lang="en-US" dirty="0" smtClean="0"/>
              <a:t>, stat, …</a:t>
            </a:r>
          </a:p>
          <a:p>
            <a:r>
              <a:rPr lang="en-US" dirty="0" smtClean="0"/>
              <a:t>Directory: </a:t>
            </a:r>
            <a:r>
              <a:rPr lang="en-US" dirty="0" err="1" smtClean="0"/>
              <a:t>mkdir</a:t>
            </a:r>
            <a:r>
              <a:rPr lang="en-US" dirty="0" smtClean="0"/>
              <a:t>, </a:t>
            </a:r>
            <a:r>
              <a:rPr lang="en-US" dirty="0" err="1" smtClean="0"/>
              <a:t>rmdir</a:t>
            </a:r>
            <a:r>
              <a:rPr lang="en-US" dirty="0" smtClean="0"/>
              <a:t>, mount, </a:t>
            </a:r>
            <a:r>
              <a:rPr lang="en-US" dirty="0" err="1" smtClean="0"/>
              <a:t>unmount</a:t>
            </a:r>
            <a:r>
              <a:rPr lang="en-US" dirty="0" smtClean="0"/>
              <a:t>, …</a:t>
            </a:r>
          </a:p>
          <a:p>
            <a:r>
              <a:rPr lang="en-US" dirty="0" smtClean="0"/>
              <a:t>Other: </a:t>
            </a:r>
            <a:r>
              <a:rPr lang="en-US" dirty="0" err="1" smtClean="0"/>
              <a:t>chdir</a:t>
            </a:r>
            <a:r>
              <a:rPr lang="en-US" dirty="0" smtClean="0"/>
              <a:t>, </a:t>
            </a:r>
            <a:r>
              <a:rPr lang="en-US" dirty="0" err="1" smtClean="0"/>
              <a:t>chmod</a:t>
            </a:r>
            <a:r>
              <a:rPr lang="en-US" dirty="0" smtClean="0"/>
              <a:t>, kill, time, …</a:t>
            </a:r>
          </a:p>
          <a:p>
            <a:endParaRPr lang="en-US" dirty="0"/>
          </a:p>
          <a:p>
            <a:r>
              <a:rPr lang="en-US" dirty="0" smtClean="0"/>
              <a:t>POSIX defines the interface</a:t>
            </a:r>
          </a:p>
          <a:p>
            <a:r>
              <a:rPr lang="en-US" dirty="0" smtClean="0"/>
              <a:t>The operating system implements the interface</a:t>
            </a:r>
          </a:p>
          <a:p>
            <a:r>
              <a:rPr lang="en-US" dirty="0" smtClean="0"/>
              <a:t>Implementations vary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Win32 is the standard API to the OS</a:t>
            </a:r>
          </a:p>
          <a:p>
            <a:r>
              <a:rPr lang="en-US" dirty="0" smtClean="0"/>
              <a:t>The API itself is rather complex due to backward compatibility</a:t>
            </a:r>
          </a:p>
          <a:p>
            <a:r>
              <a:rPr lang="en-US" dirty="0" smtClean="0"/>
              <a:t>Much of the API devoted to GUI stuff</a:t>
            </a:r>
          </a:p>
          <a:p>
            <a:r>
              <a:rPr lang="en-US" dirty="0" smtClean="0"/>
              <a:t>Not clear which API calls are system calls</a:t>
            </a:r>
          </a:p>
          <a:p>
            <a:r>
              <a:rPr lang="en-US" dirty="0" smtClean="0"/>
              <a:t>Typically calls match POSIX calls (</a:t>
            </a:r>
            <a:r>
              <a:rPr lang="en-US" dirty="0" err="1" smtClean="0"/>
              <a:t>sortof</a:t>
            </a:r>
            <a:r>
              <a:rPr lang="en-US" dirty="0" smtClean="0"/>
              <a:t>)</a:t>
            </a:r>
          </a:p>
          <a:p>
            <a:r>
              <a:rPr lang="en-US" dirty="0" smtClean="0"/>
              <a:t>fork versus </a:t>
            </a:r>
            <a:r>
              <a:rPr lang="en-US" dirty="0" err="1" smtClean="0"/>
              <a:t>createProcess</a:t>
            </a:r>
            <a:endParaRPr lang="en-US" dirty="0" smtClean="0"/>
          </a:p>
          <a:p>
            <a:r>
              <a:rPr lang="en-US" dirty="0" smtClean="0"/>
              <a:t>exit versus </a:t>
            </a:r>
            <a:r>
              <a:rPr lang="en-US" dirty="0" err="1" smtClean="0"/>
              <a:t>exitProcess</a:t>
            </a:r>
            <a:endParaRPr lang="en-US" dirty="0" smtClean="0"/>
          </a:p>
          <a:p>
            <a:r>
              <a:rPr lang="en-US" dirty="0" smtClean="0"/>
              <a:t>open versus </a:t>
            </a:r>
            <a:r>
              <a:rPr lang="en-US" dirty="0" err="1" smtClean="0"/>
              <a:t>CreateFile</a:t>
            </a:r>
            <a:endParaRPr lang="en-US" dirty="0" smtClean="0"/>
          </a:p>
          <a:p>
            <a:r>
              <a:rPr lang="en-US" dirty="0" smtClean="0"/>
              <a:t>See book for more…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Kernel</a:t>
            </a:r>
            <a:endParaRPr lang="en-US" dirty="0"/>
          </a:p>
        </p:txBody>
      </p:sp>
      <p:sp>
        <p:nvSpPr>
          <p:cNvPr id="3" name="Content Placeholder 2"/>
          <p:cNvSpPr>
            <a:spLocks noGrp="1"/>
          </p:cNvSpPr>
          <p:nvPr>
            <p:ph idx="1"/>
          </p:nvPr>
        </p:nvSpPr>
        <p:spPr/>
        <p:txBody>
          <a:bodyPr/>
          <a:lstStyle/>
          <a:p>
            <a:r>
              <a:rPr lang="en-US" dirty="0" smtClean="0"/>
              <a:t>Our model has one process at a time performing system calls</a:t>
            </a:r>
          </a:p>
          <a:p>
            <a:r>
              <a:rPr lang="en-US" dirty="0" smtClean="0"/>
              <a:t>Kernel threads allow system calls to dispatch to special kernel threads</a:t>
            </a:r>
          </a:p>
          <a:p>
            <a:r>
              <a:rPr lang="en-US" dirty="0" smtClean="0"/>
              <a:t>Each thread has its own kernel stack</a:t>
            </a:r>
          </a:p>
          <a:p>
            <a:r>
              <a:rPr lang="en-US" dirty="0" smtClean="0"/>
              <a:t>Allows SMP and improves concurrency</a:t>
            </a:r>
          </a:p>
          <a:p>
            <a:r>
              <a:rPr lang="en-US" dirty="0" smtClean="0"/>
              <a:t>Still need to manage some protection on kernel data structures (icky)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 in our Kernel</a:t>
            </a:r>
            <a:endParaRPr lang="en-US" dirty="0"/>
          </a:p>
        </p:txBody>
      </p:sp>
      <p:sp>
        <p:nvSpPr>
          <p:cNvPr id="3" name="Rectangle 2"/>
          <p:cNvSpPr/>
          <p:nvPr/>
        </p:nvSpPr>
        <p:spPr>
          <a:xfrm>
            <a:off x="1600200" y="1600200"/>
            <a:ext cx="6248400" cy="3970318"/>
          </a:xfrm>
          <a:prstGeom prst="rect">
            <a:avLst/>
          </a:prstGeom>
        </p:spPr>
        <p:txBody>
          <a:bodyPr wrap="square">
            <a:spAutoFit/>
          </a:bodyPr>
          <a:lstStyle/>
          <a:p>
            <a:r>
              <a:rPr lang="en-US" sz="1200" dirty="0" smtClean="0">
                <a:solidFill>
                  <a:srgbClr val="FF6600"/>
                </a:solidFill>
                <a:latin typeface="Lucida Console" pitchFamily="49" charset="0"/>
              </a:rPr>
              <a:t>// </a:t>
            </a:r>
            <a:r>
              <a:rPr lang="en-US" sz="1200" dirty="0" err="1" smtClean="0">
                <a:solidFill>
                  <a:srgbClr val="FF6600"/>
                </a:solidFill>
                <a:latin typeface="Lucida Console" pitchFamily="49" charset="0"/>
              </a:rPr>
              <a:t>system_call.h</a:t>
            </a:r>
            <a:endParaRPr lang="en-US" sz="1200" dirty="0" smtClean="0">
              <a:solidFill>
                <a:srgbClr val="FF6600"/>
              </a:solidFill>
              <a:latin typeface="Lucida Console" pitchFamily="49" charset="0"/>
            </a:endParaRP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helloWorldTask</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char**);</a:t>
            </a:r>
          </a:p>
          <a:p>
            <a:r>
              <a:rPr lang="en-US" sz="1200" dirty="0" err="1" smtClean="0">
                <a:latin typeface="Lucida Console" pitchFamily="49" charset="0"/>
              </a:rPr>
              <a:t>tid_t</a:t>
            </a:r>
            <a:r>
              <a:rPr lang="en-US" sz="1200" dirty="0" smtClean="0">
                <a:latin typeface="Lucida Console" pitchFamily="49" charset="0"/>
              </a:rPr>
              <a:t> </a:t>
            </a:r>
            <a:r>
              <a:rPr lang="en-US" sz="1200" dirty="0" err="1" smtClean="0">
                <a:latin typeface="Lucida Console" pitchFamily="49" charset="0"/>
              </a:rPr>
              <a:t>gettid</a:t>
            </a:r>
            <a:r>
              <a:rPr lang="en-US" sz="1200" dirty="0" smtClean="0">
                <a:latin typeface="Lucida Console" pitchFamily="49" charset="0"/>
              </a:rPr>
              <a:t>();</a:t>
            </a:r>
          </a:p>
          <a:p>
            <a:r>
              <a:rPr lang="en-US" sz="1200" dirty="0" smtClean="0">
                <a:latin typeface="Lucida Console" pitchFamily="49" charset="0"/>
              </a:rPr>
              <a:t>void </a:t>
            </a:r>
            <a:r>
              <a:rPr lang="en-US" sz="1200" dirty="0" err="1" smtClean="0">
                <a:latin typeface="Lucida Console" pitchFamily="49" charset="0"/>
              </a:rPr>
              <a:t>swapTask</a:t>
            </a:r>
            <a:r>
              <a:rPr lang="en-US" sz="1200" dirty="0" smtClean="0">
                <a:latin typeface="Lucida Console" pitchFamily="49" charset="0"/>
              </a:rPr>
              <a:t>();</a:t>
            </a:r>
          </a:p>
          <a:p>
            <a:r>
              <a:rPr lang="en-US" sz="1200" dirty="0" smtClean="0">
                <a:latin typeface="Lucida Console" pitchFamily="49" charset="0"/>
              </a:rPr>
              <a:t>void </a:t>
            </a:r>
            <a:r>
              <a:rPr lang="en-US" sz="1200" dirty="0" err="1" smtClean="0">
                <a:latin typeface="Lucida Console" pitchFamily="49" charset="0"/>
              </a:rPr>
              <a:t>semSignal</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semWait</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a:t>
            </a:r>
          </a:p>
          <a:p>
            <a:r>
              <a:rPr lang="en-US" sz="1200" dirty="0" smtClean="0">
                <a:latin typeface="Lucida Console" pitchFamily="49" charset="0"/>
              </a:rPr>
              <a:t>void </a:t>
            </a:r>
            <a:r>
              <a:rPr lang="en-US" sz="1200" dirty="0" err="1" smtClean="0">
                <a:latin typeface="Lucida Console" pitchFamily="49" charset="0"/>
              </a:rPr>
              <a:t>listTasks</a:t>
            </a:r>
            <a:r>
              <a:rPr lang="en-US" sz="1200" dirty="0" smtClean="0">
                <a:latin typeface="Lucida Console" pitchFamily="49" charset="0"/>
              </a:rPr>
              <a:t>();</a:t>
            </a:r>
          </a:p>
          <a:p>
            <a:r>
              <a:rPr lang="en-US" sz="1200" dirty="0" smtClean="0">
                <a:latin typeface="Lucida Console" pitchFamily="49" charset="0"/>
              </a:rPr>
              <a:t>void </a:t>
            </a:r>
            <a:r>
              <a:rPr lang="en-US" sz="1200" dirty="0" err="1" smtClean="0">
                <a:latin typeface="Lucida Console" pitchFamily="49" charset="0"/>
              </a:rPr>
              <a:t>listSems</a:t>
            </a:r>
            <a:r>
              <a:rPr lang="en-US" sz="1200" dirty="0" smtClean="0">
                <a:latin typeface="Lucida Console" pitchFamily="49" charset="0"/>
              </a:rPr>
              <a:t>();</a:t>
            </a:r>
          </a:p>
          <a:p>
            <a:r>
              <a:rPr lang="en-US" sz="1200" dirty="0" smtClean="0">
                <a:latin typeface="Lucida Console" pitchFamily="49" charset="0"/>
              </a:rPr>
              <a:t>void </a:t>
            </a:r>
            <a:r>
              <a:rPr lang="en-US" sz="1200" dirty="0" err="1" smtClean="0">
                <a:latin typeface="Lucida Console" pitchFamily="49" charset="0"/>
              </a:rPr>
              <a:t>listDeltaClock</a:t>
            </a:r>
            <a:r>
              <a:rPr lang="en-US" sz="1200" dirty="0" smtClean="0">
                <a:latin typeface="Lucida Console" pitchFamily="49" charset="0"/>
              </a:rPr>
              <a:t>();</a:t>
            </a:r>
          </a:p>
          <a:p>
            <a:r>
              <a:rPr lang="en-US" sz="1200" dirty="0" smtClean="0">
                <a:latin typeface="Lucida Console" pitchFamily="49" charset="0"/>
              </a:rPr>
              <a:t>Semaphore* </a:t>
            </a:r>
            <a:r>
              <a:rPr lang="en-US" sz="1200" dirty="0" err="1" smtClean="0">
                <a:latin typeface="Lucida Console" pitchFamily="49" charset="0"/>
              </a:rPr>
              <a:t>helloWorld</a:t>
            </a:r>
            <a:r>
              <a:rPr lang="en-US" sz="1200" dirty="0" smtClean="0">
                <a:latin typeface="Lucida Console" pitchFamily="49" charset="0"/>
              </a:rPr>
              <a:t>(</a:t>
            </a:r>
            <a:r>
              <a:rPr lang="en-US" sz="1200" dirty="0" err="1" smtClean="0">
                <a:latin typeface="Lucida Console" pitchFamily="49" charset="0"/>
              </a:rPr>
              <a:t>int,char</a:t>
            </a:r>
            <a:r>
              <a:rPr lang="en-US" sz="1200" dirty="0" smtClean="0">
                <a:latin typeface="Lucida Console" pitchFamily="49" charset="0"/>
              </a:rPr>
              <a:t>*,Semaphore*);</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killTask</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tid</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createTask</a:t>
            </a:r>
            <a:r>
              <a:rPr lang="en-US" sz="1200" dirty="0" smtClean="0">
                <a:latin typeface="Lucida Console" pitchFamily="49" charset="0"/>
              </a:rPr>
              <a:t>(</a:t>
            </a:r>
            <a:r>
              <a:rPr lang="en-US" sz="1200" dirty="0" err="1" smtClean="0">
                <a:latin typeface="Lucida Console" pitchFamily="49" charset="0"/>
              </a:rPr>
              <a:t>NewTask</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sigKill</a:t>
            </a:r>
            <a:r>
              <a:rPr lang="en-US" sz="1200" dirty="0" smtClean="0">
                <a:latin typeface="Lucida Console" pitchFamily="49" charset="0"/>
              </a:rPr>
              <a:t>(</a:t>
            </a:r>
            <a:r>
              <a:rPr lang="en-US" sz="1200" dirty="0" err="1" smtClean="0">
                <a:latin typeface="Lucida Console" pitchFamily="49" charset="0"/>
              </a:rPr>
              <a:t>tid_t,int</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sigAction</a:t>
            </a:r>
            <a:r>
              <a:rPr lang="en-US" sz="1200" dirty="0" smtClean="0">
                <a:latin typeface="Lucida Console" pitchFamily="49" charset="0"/>
              </a:rPr>
              <a:t>(void (*</a:t>
            </a:r>
            <a:r>
              <a:rPr lang="en-US" sz="1200" dirty="0" err="1" smtClean="0">
                <a:latin typeface="Lucida Console" pitchFamily="49" charset="0"/>
              </a:rPr>
              <a:t>sigHandler</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int</a:t>
            </a:r>
            <a:r>
              <a:rPr lang="en-US" sz="1200" dirty="0" smtClean="0">
                <a:latin typeface="Lucida Console" pitchFamily="49" charset="0"/>
              </a:rPr>
              <a:t> sig);</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sigProcMask</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how, const </a:t>
            </a:r>
            <a:r>
              <a:rPr lang="en-US" sz="1200" dirty="0" err="1" smtClean="0">
                <a:latin typeface="Lucida Console" pitchFamily="49" charset="0"/>
              </a:rPr>
              <a:t>sigmask_t</a:t>
            </a:r>
            <a:r>
              <a:rPr lang="en-US" sz="1200" dirty="0" smtClean="0">
                <a:latin typeface="Lucida Console" pitchFamily="49" charset="0"/>
              </a:rPr>
              <a:t> *</a:t>
            </a:r>
            <a:r>
              <a:rPr lang="en-US" sz="1200" dirty="0" err="1" smtClean="0">
                <a:latin typeface="Lucida Console" pitchFamily="49" charset="0"/>
              </a:rPr>
              <a:t>restrictMask</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createSemaphore</a:t>
            </a:r>
            <a:r>
              <a:rPr lang="en-US" sz="1200" dirty="0" smtClean="0">
                <a:latin typeface="Lucida Console" pitchFamily="49" charset="0"/>
              </a:rPr>
              <a:t>(char* name, </a:t>
            </a:r>
            <a:r>
              <a:rPr lang="en-US" sz="1200" dirty="0" err="1" smtClean="0">
                <a:latin typeface="Lucida Console" pitchFamily="49" charset="0"/>
              </a:rPr>
              <a:t>int</a:t>
            </a:r>
            <a:r>
              <a:rPr lang="en-US" sz="1200" dirty="0" smtClean="0">
                <a:latin typeface="Lucida Console" pitchFamily="49" charset="0"/>
              </a:rPr>
              <a:t> type, </a:t>
            </a:r>
            <a:r>
              <a:rPr lang="en-US" sz="1200" dirty="0" err="1" smtClean="0">
                <a:latin typeface="Lucida Console" pitchFamily="49" charset="0"/>
              </a:rPr>
              <a:t>int</a:t>
            </a:r>
            <a:r>
              <a:rPr lang="en-US" sz="1200" dirty="0" smtClean="0">
                <a:latin typeface="Lucida Console" pitchFamily="49" charset="0"/>
              </a:rPr>
              <a:t> state);</a:t>
            </a:r>
          </a:p>
          <a:p>
            <a:r>
              <a:rPr lang="en-US" sz="1200" dirty="0" err="1" smtClean="0">
                <a:latin typeface="Lucida Console" pitchFamily="49" charset="0"/>
              </a:rPr>
              <a:t>bool</a:t>
            </a:r>
            <a:r>
              <a:rPr lang="en-US" sz="1200" dirty="0" smtClean="0">
                <a:latin typeface="Lucida Console" pitchFamily="49" charset="0"/>
              </a:rPr>
              <a:t> </a:t>
            </a:r>
            <a:r>
              <a:rPr lang="en-US" sz="1200" dirty="0" err="1" smtClean="0">
                <a:latin typeface="Lucida Console" pitchFamily="49" charset="0"/>
              </a:rPr>
              <a:t>deleteSemaphore</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semId</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semTryLock</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insertDeltaClock</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time, </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semId</a:t>
            </a:r>
            <a:r>
              <a:rPr lang="en-US" sz="1200" dirty="0" smtClean="0">
                <a:latin typeface="Lucida Console" pitchFamily="49" charset="0"/>
              </a:rPr>
              <a:t>, </a:t>
            </a:r>
            <a:r>
              <a:rPr lang="en-US" sz="1200" dirty="0" err="1" smtClean="0">
                <a:latin typeface="Lucida Console" pitchFamily="49" charset="0"/>
              </a:rPr>
              <a:t>int</a:t>
            </a:r>
            <a:r>
              <a:rPr lang="en-US" sz="1200" dirty="0" smtClean="0">
                <a:latin typeface="Lucida Console" pitchFamily="49" charset="0"/>
              </a:rPr>
              <a:t> periodic);</a:t>
            </a:r>
          </a:p>
          <a:p>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deleteClockEvent</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semId</a:t>
            </a:r>
            <a:r>
              <a:rPr lang="en-US" sz="1200" dirty="0" smtClean="0">
                <a:latin typeface="Lucida Console" pitchFamily="49" charset="0"/>
              </a:rPr>
              <a:t>);</a:t>
            </a:r>
          </a:p>
          <a:p>
            <a:r>
              <a:rPr lang="en-US" sz="1200" dirty="0" err="1" smtClean="0">
                <a:latin typeface="Lucida Console" pitchFamily="49" charset="0"/>
              </a:rPr>
              <a:t>tid_t</a:t>
            </a:r>
            <a:r>
              <a:rPr lang="en-US" sz="1200" dirty="0" smtClean="0">
                <a:latin typeface="Lucida Console" pitchFamily="49" charset="0"/>
              </a:rPr>
              <a:t> </a:t>
            </a:r>
            <a:r>
              <a:rPr lang="en-US" sz="1200" dirty="0" err="1" smtClean="0">
                <a:latin typeface="Lucida Console" pitchFamily="49" charset="0"/>
              </a:rPr>
              <a:t>waittid</a:t>
            </a:r>
            <a:r>
              <a:rPr lang="en-US" sz="1200" dirty="0" smtClean="0">
                <a:latin typeface="Lucida Console" pitchFamily="49" charset="0"/>
              </a:rPr>
              <a:t>(</a:t>
            </a:r>
            <a:r>
              <a:rPr lang="en-US" sz="1200" dirty="0" err="1" smtClean="0">
                <a:latin typeface="Lucida Console" pitchFamily="49" charset="0"/>
              </a:rPr>
              <a:t>int</a:t>
            </a:r>
            <a:r>
              <a:rPr lang="en-US" sz="1200" dirty="0" smtClean="0">
                <a:latin typeface="Lucida Console" pitchFamily="49" charset="0"/>
              </a:rPr>
              <a:t> task, </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stat_loc</a:t>
            </a:r>
            <a:r>
              <a:rPr lang="en-US" sz="1200" dirty="0" smtClean="0">
                <a:latin typeface="Lucida Console" pitchFamily="49" charset="0"/>
              </a:rPr>
              <a:t>);</a:t>
            </a:r>
            <a:endParaRPr lang="en-US" sz="1200" dirty="0">
              <a:latin typeface="Lucida Console" pitchFamily="49" charset="0"/>
            </a:endParaRPr>
          </a:p>
        </p:txBody>
      </p:sp>
      <p:sp>
        <p:nvSpPr>
          <p:cNvPr id="4" name="Rounded Rectangle 3"/>
          <p:cNvSpPr/>
          <p:nvPr/>
        </p:nvSpPr>
        <p:spPr>
          <a:xfrm>
            <a:off x="1752600" y="5791200"/>
            <a:ext cx="5715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avoid too much assembly, we pass parameters through memory using a pointer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semSignal</a:t>
            </a:r>
            <a:r>
              <a:rPr lang="en-US" dirty="0" smtClean="0"/>
              <a:t> System call</a:t>
            </a:r>
            <a:endParaRPr lang="en-US" dirty="0"/>
          </a:p>
        </p:txBody>
      </p:sp>
      <p:sp>
        <p:nvSpPr>
          <p:cNvPr id="3" name="Rectangle 2"/>
          <p:cNvSpPr/>
          <p:nvPr/>
        </p:nvSpPr>
        <p:spPr>
          <a:xfrm>
            <a:off x="838200" y="1418272"/>
            <a:ext cx="7696200" cy="5211128"/>
          </a:xfrm>
          <a:prstGeom prst="rect">
            <a:avLst/>
          </a:prstGeom>
        </p:spPr>
        <p:txBody>
          <a:bodyPr wrap="square">
            <a:spAutoFit/>
          </a:bodyPr>
          <a:lstStyle/>
          <a:p>
            <a:r>
              <a:rPr lang="en-US" sz="1600" dirty="0" err="1" smtClean="0">
                <a:latin typeface="Lucida Console" pitchFamily="49" charset="0"/>
              </a:rPr>
              <a:t>typedef</a:t>
            </a:r>
            <a:r>
              <a:rPr lang="en-US" sz="1600" dirty="0" smtClean="0">
                <a:latin typeface="Lucida Console" pitchFamily="49" charset="0"/>
              </a:rPr>
              <a:t> </a:t>
            </a:r>
            <a:r>
              <a:rPr lang="en-US" sz="1600" dirty="0" err="1" smtClean="0">
                <a:latin typeface="Lucida Console" pitchFamily="49" charset="0"/>
              </a:rPr>
              <a:t>struct</a:t>
            </a:r>
            <a:r>
              <a:rPr lang="en-US" sz="1600" dirty="0" smtClean="0">
                <a:latin typeface="Lucida Console" pitchFamily="49" charset="0"/>
              </a:rPr>
              <a:t> {</a:t>
            </a:r>
          </a:p>
          <a:p>
            <a:r>
              <a:rPr lang="en-US" sz="1600" dirty="0" smtClean="0">
                <a:latin typeface="Lucida Console" pitchFamily="49" charset="0"/>
              </a:rPr>
              <a:t>	void**	</a:t>
            </a:r>
            <a:r>
              <a:rPr lang="en-US" sz="1600" dirty="0" err="1" smtClean="0">
                <a:latin typeface="Lucida Console" pitchFamily="49" charset="0"/>
              </a:rPr>
              <a:t>params</a:t>
            </a:r>
            <a:r>
              <a:rPr lang="en-US" sz="1600" dirty="0" smtClean="0">
                <a:latin typeface="Lucida Console" pitchFamily="49" charset="0"/>
              </a:rPr>
              <a:t>;</a:t>
            </a:r>
          </a:p>
          <a:p>
            <a:r>
              <a:rPr lang="en-US" sz="1600" dirty="0" smtClean="0">
                <a:latin typeface="Lucida Console" pitchFamily="49" charset="0"/>
              </a:rPr>
              <a:t>	</a:t>
            </a:r>
            <a:r>
              <a:rPr lang="en-US" sz="1600" dirty="0" err="1" smtClean="0">
                <a:latin typeface="Lucida Console" pitchFamily="49" charset="0"/>
              </a:rPr>
              <a:t>return_union</a:t>
            </a:r>
            <a:r>
              <a:rPr lang="en-US" sz="1600" dirty="0" smtClean="0">
                <a:latin typeface="Lucida Console" pitchFamily="49" charset="0"/>
              </a:rPr>
              <a:t> </a:t>
            </a:r>
            <a:r>
              <a:rPr lang="en-US" sz="1600" dirty="0" err="1" smtClean="0">
                <a:latin typeface="Lucida Console" pitchFamily="49" charset="0"/>
              </a:rPr>
              <a:t>return_value</a:t>
            </a:r>
            <a:r>
              <a:rPr lang="en-US" sz="1600" dirty="0" smtClean="0">
                <a:latin typeface="Lucida Console" pitchFamily="49" charset="0"/>
              </a:rPr>
              <a:t>;</a:t>
            </a:r>
          </a:p>
          <a:p>
            <a:r>
              <a:rPr lang="en-US" sz="1600" dirty="0" smtClean="0">
                <a:latin typeface="Lucida Console" pitchFamily="49" charset="0"/>
              </a:rPr>
              <a:t>	void (*</a:t>
            </a:r>
            <a:r>
              <a:rPr lang="en-US" sz="1600" dirty="0" err="1" smtClean="0">
                <a:latin typeface="Lucida Console" pitchFamily="49" charset="0"/>
              </a:rPr>
              <a:t>signal_handler</a:t>
            </a:r>
            <a:r>
              <a:rPr lang="en-US" sz="1600" dirty="0" smtClean="0">
                <a:latin typeface="Lucida Console" pitchFamily="49" charset="0"/>
              </a:rPr>
              <a:t>)(</a:t>
            </a:r>
            <a:r>
              <a:rPr lang="en-US" sz="1600" dirty="0" err="1" smtClean="0">
                <a:latin typeface="Lucida Console" pitchFamily="49" charset="0"/>
              </a:rPr>
              <a:t>int</a:t>
            </a:r>
            <a:r>
              <a:rPr lang="en-US" sz="1600" dirty="0" smtClean="0">
                <a:latin typeface="Lucida Console" pitchFamily="49" charset="0"/>
              </a:rPr>
              <a:t>);</a:t>
            </a:r>
          </a:p>
          <a:p>
            <a:r>
              <a:rPr lang="en-US" sz="1600" dirty="0" smtClean="0">
                <a:latin typeface="Lucida Console" pitchFamily="49" charset="0"/>
              </a:rPr>
              <a:t>} </a:t>
            </a:r>
            <a:r>
              <a:rPr lang="en-US" sz="1600" dirty="0" err="1" smtClean="0">
                <a:latin typeface="Lucida Console" pitchFamily="49" charset="0"/>
              </a:rPr>
              <a:t>trap_struct</a:t>
            </a:r>
            <a:r>
              <a:rPr lang="en-US" sz="1600" dirty="0" smtClean="0">
                <a:latin typeface="Lucida Console" pitchFamily="49" charset="0"/>
              </a:rPr>
              <a:t>;</a:t>
            </a:r>
          </a:p>
          <a:p>
            <a:endParaRPr lang="en-US" sz="1600" dirty="0" smtClean="0">
              <a:latin typeface="Lucida Console" pitchFamily="49" charset="0"/>
            </a:endParaRPr>
          </a:p>
          <a:p>
            <a:r>
              <a:rPr lang="en-US" sz="1600" dirty="0" smtClean="0">
                <a:latin typeface="Lucida Console" pitchFamily="49" charset="0"/>
              </a:rPr>
              <a:t>void </a:t>
            </a:r>
            <a:r>
              <a:rPr lang="en-US" sz="1600" dirty="0" err="1" smtClean="0">
                <a:latin typeface="Lucida Console" pitchFamily="49" charset="0"/>
              </a:rPr>
              <a:t>semSignal</a:t>
            </a:r>
            <a:r>
              <a:rPr lang="en-US" sz="1600" dirty="0" smtClean="0">
                <a:latin typeface="Lucida Console" pitchFamily="49" charset="0"/>
              </a:rPr>
              <a:t>(</a:t>
            </a:r>
            <a:r>
              <a:rPr lang="en-US" sz="1600" dirty="0" err="1" smtClean="0">
                <a:latin typeface="Lucida Console" pitchFamily="49" charset="0"/>
              </a:rPr>
              <a:t>int</a:t>
            </a:r>
            <a:r>
              <a:rPr lang="en-US" sz="1600" dirty="0" smtClean="0">
                <a:latin typeface="Lucida Console" pitchFamily="49" charset="0"/>
              </a:rPr>
              <a:t> </a:t>
            </a:r>
            <a:r>
              <a:rPr lang="en-US" sz="1600" dirty="0" err="1" smtClean="0">
                <a:latin typeface="Lucida Console" pitchFamily="49" charset="0"/>
              </a:rPr>
              <a:t>semId</a:t>
            </a:r>
            <a:r>
              <a:rPr lang="en-US" sz="1600" dirty="0" smtClean="0">
                <a:latin typeface="Lucida Console" pitchFamily="49" charset="0"/>
              </a:rPr>
              <a:t>)</a:t>
            </a:r>
          </a:p>
          <a:p>
            <a:r>
              <a:rPr lang="en-US" sz="1600" dirty="0" smtClean="0">
                <a:latin typeface="Lucida Console" pitchFamily="49" charset="0"/>
              </a:rPr>
              <a:t>{</a:t>
            </a:r>
          </a:p>
          <a:p>
            <a:r>
              <a:rPr lang="en-US" sz="1600" dirty="0">
                <a:latin typeface="Lucida Console" pitchFamily="49" charset="0"/>
              </a:rPr>
              <a:t> </a:t>
            </a:r>
            <a:r>
              <a:rPr lang="en-US" sz="1600" dirty="0" smtClean="0">
                <a:latin typeface="Lucida Console" pitchFamily="49" charset="0"/>
              </a:rPr>
              <a:t>  // Make parameters structure</a:t>
            </a:r>
          </a:p>
          <a:p>
            <a:r>
              <a:rPr lang="en-US" sz="1600" dirty="0">
                <a:latin typeface="Lucida Console" pitchFamily="49" charset="0"/>
              </a:rPr>
              <a:t> </a:t>
            </a:r>
            <a:r>
              <a:rPr lang="en-US" sz="1600" dirty="0" smtClean="0">
                <a:latin typeface="Lucida Console" pitchFamily="49" charset="0"/>
              </a:rPr>
              <a:t>  </a:t>
            </a:r>
            <a:r>
              <a:rPr lang="en-US" sz="1600" dirty="0" err="1" smtClean="0">
                <a:latin typeface="Lucida Console" pitchFamily="49" charset="0"/>
              </a:rPr>
              <a:t>trap_struct</a:t>
            </a:r>
            <a:r>
              <a:rPr lang="en-US" sz="1600" dirty="0" smtClean="0">
                <a:latin typeface="Lucida Console" pitchFamily="49" charset="0"/>
              </a:rPr>
              <a:t> </a:t>
            </a:r>
            <a:r>
              <a:rPr lang="en-US" sz="1600" dirty="0" err="1" smtClean="0">
                <a:latin typeface="Lucida Console" pitchFamily="49" charset="0"/>
              </a:rPr>
              <a:t>semSignalParams</a:t>
            </a:r>
            <a:r>
              <a:rPr lang="en-US" sz="1600" dirty="0" smtClean="0">
                <a:latin typeface="Lucida Console" pitchFamily="49" charset="0"/>
              </a:rPr>
              <a:t>;</a:t>
            </a:r>
          </a:p>
          <a:p>
            <a:r>
              <a:rPr lang="en-US" sz="1600" dirty="0">
                <a:latin typeface="Lucida Console" pitchFamily="49" charset="0"/>
              </a:rPr>
              <a:t> </a:t>
            </a:r>
            <a:r>
              <a:rPr lang="en-US" sz="1600" dirty="0" smtClean="0">
                <a:latin typeface="Lucida Console" pitchFamily="49" charset="0"/>
              </a:rPr>
              <a:t>  </a:t>
            </a:r>
            <a:r>
              <a:rPr lang="en-US" sz="1600" dirty="0" err="1" smtClean="0">
                <a:latin typeface="Lucida Console" pitchFamily="49" charset="0"/>
              </a:rPr>
              <a:t>jmp_buf</a:t>
            </a:r>
            <a:r>
              <a:rPr lang="en-US" sz="1600" dirty="0" smtClean="0">
                <a:latin typeface="Lucida Console" pitchFamily="49" charset="0"/>
              </a:rPr>
              <a:t> </a:t>
            </a:r>
            <a:r>
              <a:rPr lang="en-US" sz="1600" dirty="0" err="1" smtClean="0">
                <a:latin typeface="Lucida Console" pitchFamily="49" charset="0"/>
              </a:rPr>
              <a:t>buf</a:t>
            </a:r>
            <a:r>
              <a:rPr lang="en-US" sz="1600" dirty="0" smtClean="0">
                <a:latin typeface="Lucida Console" pitchFamily="49" charset="0"/>
              </a:rPr>
              <a:t>;</a:t>
            </a:r>
          </a:p>
          <a:p>
            <a:r>
              <a:rPr lang="en-US" sz="1600" dirty="0">
                <a:latin typeface="Lucida Console" pitchFamily="49" charset="0"/>
              </a:rPr>
              <a:t> </a:t>
            </a:r>
            <a:r>
              <a:rPr lang="en-US" sz="1600" dirty="0" smtClean="0">
                <a:latin typeface="Lucida Console" pitchFamily="49" charset="0"/>
              </a:rPr>
              <a:t>  void* </a:t>
            </a:r>
            <a:r>
              <a:rPr lang="en-US" sz="1600" dirty="0" err="1" smtClean="0">
                <a:latin typeface="Lucida Console" pitchFamily="49" charset="0"/>
              </a:rPr>
              <a:t>local_params</a:t>
            </a:r>
            <a:r>
              <a:rPr lang="en-US" sz="1600" dirty="0" smtClean="0">
                <a:latin typeface="Lucida Console" pitchFamily="49" charset="0"/>
              </a:rPr>
              <a:t>[2] = { (void*)&amp;</a:t>
            </a:r>
            <a:r>
              <a:rPr lang="en-US" sz="1600" dirty="0" err="1" smtClean="0">
                <a:latin typeface="Lucida Console" pitchFamily="49" charset="0"/>
              </a:rPr>
              <a:t>buf</a:t>
            </a:r>
            <a:r>
              <a:rPr lang="en-US" sz="1600" dirty="0" smtClean="0">
                <a:latin typeface="Lucida Console" pitchFamily="49" charset="0"/>
              </a:rPr>
              <a:t>, (void*)&amp;</a:t>
            </a:r>
            <a:r>
              <a:rPr lang="en-US" sz="1600" dirty="0" err="1" smtClean="0">
                <a:latin typeface="Lucida Console" pitchFamily="49" charset="0"/>
              </a:rPr>
              <a:t>semId</a:t>
            </a:r>
            <a:r>
              <a:rPr lang="en-US" sz="1600" dirty="0" smtClean="0">
                <a:latin typeface="Lucida Console" pitchFamily="49" charset="0"/>
              </a:rPr>
              <a:t> };</a:t>
            </a:r>
          </a:p>
          <a:p>
            <a:r>
              <a:rPr lang="en-US" sz="1600" dirty="0" smtClean="0">
                <a:latin typeface="Lucida Console" pitchFamily="49" charset="0"/>
              </a:rPr>
              <a:t>	</a:t>
            </a:r>
            <a:r>
              <a:rPr lang="en-US" sz="1600" dirty="0" err="1" smtClean="0">
                <a:latin typeface="Lucida Console" pitchFamily="49" charset="0"/>
              </a:rPr>
              <a:t>semSignalParams.params</a:t>
            </a:r>
            <a:r>
              <a:rPr lang="en-US" sz="1600" dirty="0" smtClean="0">
                <a:latin typeface="Lucida Console" pitchFamily="49" charset="0"/>
              </a:rPr>
              <a:t> = </a:t>
            </a:r>
            <a:r>
              <a:rPr lang="en-US" sz="1600" dirty="0" err="1" smtClean="0">
                <a:latin typeface="Lucida Console" pitchFamily="49" charset="0"/>
              </a:rPr>
              <a:t>local_params</a:t>
            </a:r>
            <a:r>
              <a:rPr lang="en-US" sz="1600" dirty="0" smtClean="0">
                <a:latin typeface="Lucida Console" pitchFamily="49" charset="0"/>
              </a:rPr>
              <a:t>;</a:t>
            </a:r>
          </a:p>
          <a:p>
            <a:endParaRPr lang="en-US" sz="1600" dirty="0" smtClean="0">
              <a:latin typeface="Lucida Console" pitchFamily="49" charset="0"/>
            </a:endParaRPr>
          </a:p>
          <a:p>
            <a:r>
              <a:rPr lang="en-US" sz="1600" dirty="0" smtClean="0">
                <a:latin typeface="Lucida Console" pitchFamily="49" charset="0"/>
              </a:rPr>
              <a:t>	// Call trap</a:t>
            </a:r>
          </a:p>
          <a:p>
            <a:r>
              <a:rPr lang="en-US" sz="1600" dirty="0" smtClean="0">
                <a:latin typeface="Lucida Console" pitchFamily="49" charset="0"/>
              </a:rPr>
              <a:t>	trap(&amp;</a:t>
            </a:r>
            <a:r>
              <a:rPr lang="en-US" sz="1600" dirty="0" err="1" smtClean="0">
                <a:latin typeface="Lucida Console" pitchFamily="49" charset="0"/>
              </a:rPr>
              <a:t>semSignalParams,SEMSIGNALCALL</a:t>
            </a:r>
            <a:r>
              <a:rPr lang="en-US" sz="1600" dirty="0" smtClean="0">
                <a:latin typeface="Lucida Console" pitchFamily="49" charset="0"/>
              </a:rPr>
              <a:t>);</a:t>
            </a:r>
          </a:p>
          <a:p>
            <a:endParaRPr lang="en-US" sz="1600" dirty="0" smtClean="0">
              <a:latin typeface="Lucida Console" pitchFamily="49" charset="0"/>
            </a:endParaRPr>
          </a:p>
          <a:p>
            <a:r>
              <a:rPr lang="en-US" sz="1600" dirty="0" smtClean="0">
                <a:latin typeface="Lucida Console" pitchFamily="49" charset="0"/>
              </a:rPr>
              <a:t>	// Return</a:t>
            </a:r>
          </a:p>
          <a:p>
            <a:r>
              <a:rPr lang="en-US" sz="1600" dirty="0" smtClean="0">
                <a:latin typeface="Lucida Console" pitchFamily="49" charset="0"/>
              </a:rPr>
              <a:t>	return;</a:t>
            </a:r>
          </a:p>
          <a:p>
            <a:r>
              <a:rPr lang="en-US" sz="1600" dirty="0" smtClean="0">
                <a:latin typeface="Lucida Console" pitchFamily="49" charset="0"/>
              </a:rPr>
              <a:t>}</a:t>
            </a:r>
          </a:p>
        </p:txBody>
      </p:sp>
      <p:sp>
        <p:nvSpPr>
          <p:cNvPr id="5" name="Rectangular Callout 4"/>
          <p:cNvSpPr/>
          <p:nvPr/>
        </p:nvSpPr>
        <p:spPr>
          <a:xfrm>
            <a:off x="6324600" y="1447800"/>
            <a:ext cx="2362200" cy="990600"/>
          </a:xfrm>
          <a:prstGeom prst="wedgeRectCallout">
            <a:avLst>
              <a:gd name="adj1" fmla="val -94106"/>
              <a:gd name="adj2" fmla="val 219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Holds the parameters for the systems call and the return value.  </a:t>
            </a:r>
            <a:endParaRPr lang="en-US" dirty="0"/>
          </a:p>
        </p:txBody>
      </p:sp>
      <p:sp>
        <p:nvSpPr>
          <p:cNvPr id="6" name="Rectangular Callout 5"/>
          <p:cNvSpPr/>
          <p:nvPr/>
        </p:nvSpPr>
        <p:spPr>
          <a:xfrm>
            <a:off x="6324600" y="2514600"/>
            <a:ext cx="2362200" cy="990600"/>
          </a:xfrm>
          <a:prstGeom prst="wedgeRectCallout">
            <a:avLst>
              <a:gd name="adj1" fmla="val -174751"/>
              <a:gd name="adj2" fmla="val -57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on this later…</a:t>
            </a:r>
          </a:p>
          <a:p>
            <a:pPr algn="ctr"/>
            <a:r>
              <a:rPr lang="en-US" dirty="0" smtClean="0"/>
              <a:t>Runs signal handlers on user stack!</a:t>
            </a:r>
            <a:endParaRPr lang="en-US" dirty="0"/>
          </a:p>
        </p:txBody>
      </p:sp>
      <p:sp>
        <p:nvSpPr>
          <p:cNvPr id="7" name="Rectangular Callout 6"/>
          <p:cNvSpPr/>
          <p:nvPr/>
        </p:nvSpPr>
        <p:spPr>
          <a:xfrm>
            <a:off x="6477000" y="4648200"/>
            <a:ext cx="2362200" cy="609600"/>
          </a:xfrm>
          <a:prstGeom prst="wedgeRectCallout">
            <a:avLst>
              <a:gd name="adj1" fmla="val -41571"/>
              <a:gd name="adj2" fmla="val -741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and array of local parameters</a:t>
            </a:r>
            <a:endParaRPr lang="en-US" dirty="0"/>
          </a:p>
        </p:txBody>
      </p:sp>
      <p:sp>
        <p:nvSpPr>
          <p:cNvPr id="8" name="Rectangular Callout 7"/>
          <p:cNvSpPr/>
          <p:nvPr/>
        </p:nvSpPr>
        <p:spPr>
          <a:xfrm>
            <a:off x="6477000" y="5638800"/>
            <a:ext cx="2362200" cy="381000"/>
          </a:xfrm>
          <a:prstGeom prst="wedgeRectCallout">
            <a:avLst>
              <a:gd name="adj1" fmla="val -142262"/>
              <a:gd name="adj2" fmla="val -2912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Set value in </a:t>
            </a:r>
            <a:r>
              <a:rPr lang="en-US" dirty="0" err="1" smtClean="0"/>
              <a:t>trap_struct</a:t>
            </a:r>
            <a:endParaRPr lang="en-US" dirty="0"/>
          </a:p>
        </p:txBody>
      </p:sp>
      <p:sp>
        <p:nvSpPr>
          <p:cNvPr id="9" name="Rectangular Callout 8"/>
          <p:cNvSpPr/>
          <p:nvPr/>
        </p:nvSpPr>
        <p:spPr>
          <a:xfrm>
            <a:off x="6553200" y="6248400"/>
            <a:ext cx="2362200" cy="381000"/>
          </a:xfrm>
          <a:prstGeom prst="wedgeRectCallout">
            <a:avLst>
              <a:gd name="adj1" fmla="val -215534"/>
              <a:gd name="adj2" fmla="val -2754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Invoke trap</a:t>
            </a:r>
            <a:endParaRPr lang="en-US" dirty="0"/>
          </a:p>
        </p:txBody>
      </p:sp>
      <p:sp>
        <p:nvSpPr>
          <p:cNvPr id="10" name="Rectangular Callout 9"/>
          <p:cNvSpPr/>
          <p:nvPr/>
        </p:nvSpPr>
        <p:spPr>
          <a:xfrm>
            <a:off x="1905000" y="6096000"/>
            <a:ext cx="4191000" cy="685800"/>
          </a:xfrm>
          <a:prstGeom prst="wedgeRectCallout">
            <a:avLst>
              <a:gd name="adj1" fmla="val -27247"/>
              <a:gd name="adj2" fmla="val -67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void function (no return value), but use union to get return value if needed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7010400" y="2133600"/>
            <a:ext cx="1676400" cy="3733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loud 2"/>
          <p:cNvSpPr/>
          <p:nvPr/>
        </p:nvSpPr>
        <p:spPr>
          <a:xfrm>
            <a:off x="3200400" y="2667000"/>
            <a:ext cx="2438400" cy="1981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US" dirty="0"/>
          </a:p>
        </p:txBody>
      </p:sp>
      <p:sp>
        <p:nvSpPr>
          <p:cNvPr id="4" name="Can 3"/>
          <p:cNvSpPr/>
          <p:nvPr/>
        </p:nvSpPr>
        <p:spPr>
          <a:xfrm>
            <a:off x="7924800" y="2209800"/>
            <a:ext cx="685800" cy="6858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Disk</a:t>
            </a:r>
            <a:endParaRPr lang="en-US" dirty="0"/>
          </a:p>
        </p:txBody>
      </p:sp>
      <p:sp>
        <p:nvSpPr>
          <p:cNvPr id="5" name="Can 4"/>
          <p:cNvSpPr/>
          <p:nvPr/>
        </p:nvSpPr>
        <p:spPr>
          <a:xfrm>
            <a:off x="7086600" y="2209800"/>
            <a:ext cx="685800" cy="6858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Disk</a:t>
            </a:r>
            <a:endParaRPr lang="en-US" dirty="0"/>
          </a:p>
        </p:txBody>
      </p:sp>
      <p:sp>
        <p:nvSpPr>
          <p:cNvPr id="6" name="Cube 5"/>
          <p:cNvSpPr/>
          <p:nvPr/>
        </p:nvSpPr>
        <p:spPr>
          <a:xfrm>
            <a:off x="8153400" y="3048000"/>
            <a:ext cx="381000" cy="1905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8" name="Flowchart: Process 7"/>
          <p:cNvSpPr/>
          <p:nvPr/>
        </p:nvSpPr>
        <p:spPr>
          <a:xfrm>
            <a:off x="7086600" y="3124200"/>
            <a:ext cx="685800" cy="3810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CPU</a:t>
            </a:r>
            <a:r>
              <a:rPr lang="en-US" baseline="-25000" dirty="0" smtClean="0"/>
              <a:t>0</a:t>
            </a:r>
            <a:endParaRPr lang="en-US" baseline="-25000" dirty="0"/>
          </a:p>
        </p:txBody>
      </p:sp>
      <p:sp>
        <p:nvSpPr>
          <p:cNvPr id="9" name="Flowchart: Process 8"/>
          <p:cNvSpPr/>
          <p:nvPr/>
        </p:nvSpPr>
        <p:spPr>
          <a:xfrm>
            <a:off x="7086600" y="3657600"/>
            <a:ext cx="685800" cy="3810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CPU</a:t>
            </a:r>
            <a:r>
              <a:rPr lang="en-US" baseline="-25000" dirty="0"/>
              <a:t>1</a:t>
            </a:r>
          </a:p>
        </p:txBody>
      </p:sp>
      <p:sp>
        <p:nvSpPr>
          <p:cNvPr id="10" name="Flowchart: Process 9"/>
          <p:cNvSpPr/>
          <p:nvPr/>
        </p:nvSpPr>
        <p:spPr>
          <a:xfrm>
            <a:off x="7086600" y="4572000"/>
            <a:ext cx="685800" cy="3810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CPU</a:t>
            </a:r>
            <a:r>
              <a:rPr lang="en-US" baseline="-25000" dirty="0" err="1" smtClean="0"/>
              <a:t>n</a:t>
            </a:r>
            <a:endParaRPr lang="en-US" baseline="-25000" dirty="0"/>
          </a:p>
        </p:txBody>
      </p:sp>
      <p:sp>
        <p:nvSpPr>
          <p:cNvPr id="11" name="TextBox 10"/>
          <p:cNvSpPr txBox="1"/>
          <p:nvPr/>
        </p:nvSpPr>
        <p:spPr>
          <a:xfrm>
            <a:off x="7239000" y="4114800"/>
            <a:ext cx="381000" cy="369332"/>
          </a:xfrm>
          <a:prstGeom prst="rect">
            <a:avLst/>
          </a:prstGeom>
          <a:noFill/>
        </p:spPr>
        <p:txBody>
          <a:bodyPr wrap="square" rtlCol="0">
            <a:spAutoFit/>
          </a:bodyPr>
          <a:lstStyle/>
          <a:p>
            <a:r>
              <a:rPr lang="en-US" dirty="0" smtClean="0"/>
              <a:t>…</a:t>
            </a:r>
          </a:p>
        </p:txBody>
      </p:sp>
      <p:sp>
        <p:nvSpPr>
          <p:cNvPr id="14" name="Flowchart: Process 13"/>
          <p:cNvSpPr/>
          <p:nvPr/>
        </p:nvSpPr>
        <p:spPr>
          <a:xfrm>
            <a:off x="609600" y="2362200"/>
            <a:ext cx="1066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r>
              <a:rPr lang="en-US" baseline="-25000" dirty="0" smtClean="0"/>
              <a:t>0</a:t>
            </a:r>
            <a:endParaRPr lang="en-US" baseline="-25000" dirty="0"/>
          </a:p>
        </p:txBody>
      </p:sp>
      <p:sp>
        <p:nvSpPr>
          <p:cNvPr id="15" name="Flowchart: Process 14"/>
          <p:cNvSpPr/>
          <p:nvPr/>
        </p:nvSpPr>
        <p:spPr>
          <a:xfrm>
            <a:off x="609600" y="3048000"/>
            <a:ext cx="1066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r>
              <a:rPr lang="en-US" baseline="-25000" dirty="0"/>
              <a:t>1</a:t>
            </a:r>
          </a:p>
        </p:txBody>
      </p:sp>
      <p:sp>
        <p:nvSpPr>
          <p:cNvPr id="16" name="Flowchart: Process 15"/>
          <p:cNvSpPr/>
          <p:nvPr/>
        </p:nvSpPr>
        <p:spPr>
          <a:xfrm>
            <a:off x="609600" y="4419600"/>
            <a:ext cx="1066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Process</a:t>
            </a:r>
            <a:r>
              <a:rPr lang="en-US" baseline="-25000" dirty="0" err="1" smtClean="0"/>
              <a:t>m</a:t>
            </a:r>
            <a:endParaRPr lang="en-US" baseline="-25000" dirty="0"/>
          </a:p>
        </p:txBody>
      </p:sp>
      <p:sp>
        <p:nvSpPr>
          <p:cNvPr id="17" name="TextBox 16"/>
          <p:cNvSpPr txBox="1"/>
          <p:nvPr/>
        </p:nvSpPr>
        <p:spPr>
          <a:xfrm>
            <a:off x="990600" y="3733800"/>
            <a:ext cx="381000" cy="369332"/>
          </a:xfrm>
          <a:prstGeom prst="rect">
            <a:avLst/>
          </a:prstGeom>
          <a:noFill/>
        </p:spPr>
        <p:txBody>
          <a:bodyPr wrap="square" rtlCol="0">
            <a:spAutoFit/>
          </a:bodyPr>
          <a:lstStyle/>
          <a:p>
            <a:r>
              <a:rPr lang="en-US" dirty="0" smtClean="0"/>
              <a:t>…</a:t>
            </a:r>
          </a:p>
        </p:txBody>
      </p:sp>
      <p:sp>
        <p:nvSpPr>
          <p:cNvPr id="18" name="Left-Right Arrow 17"/>
          <p:cNvSpPr/>
          <p:nvPr/>
        </p:nvSpPr>
        <p:spPr>
          <a:xfrm>
            <a:off x="1981200" y="3505200"/>
            <a:ext cx="9906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5791200" y="3505200"/>
            <a:ext cx="9906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828800" y="2782669"/>
            <a:ext cx="1981200" cy="646331"/>
          </a:xfrm>
          <a:prstGeom prst="rect">
            <a:avLst/>
          </a:prstGeom>
          <a:noFill/>
        </p:spPr>
        <p:txBody>
          <a:bodyPr wrap="square" rtlCol="0">
            <a:spAutoFit/>
          </a:bodyPr>
          <a:lstStyle/>
          <a:p>
            <a:r>
              <a:rPr lang="en-US" dirty="0" smtClean="0"/>
              <a:t>Provide User-level Abstractions</a:t>
            </a:r>
            <a:endParaRPr lang="en-US" dirty="0"/>
          </a:p>
        </p:txBody>
      </p:sp>
      <p:sp>
        <p:nvSpPr>
          <p:cNvPr id="21" name="TextBox 20"/>
          <p:cNvSpPr txBox="1"/>
          <p:nvPr/>
        </p:nvSpPr>
        <p:spPr>
          <a:xfrm>
            <a:off x="5791200" y="2782669"/>
            <a:ext cx="1371600" cy="646331"/>
          </a:xfrm>
          <a:prstGeom prst="rect">
            <a:avLst/>
          </a:prstGeom>
          <a:noFill/>
        </p:spPr>
        <p:txBody>
          <a:bodyPr wrap="square" rtlCol="0">
            <a:spAutoFit/>
          </a:bodyPr>
          <a:lstStyle/>
          <a:p>
            <a:r>
              <a:rPr lang="en-US" dirty="0" smtClean="0"/>
              <a:t>Manage Resources</a:t>
            </a:r>
            <a:endParaRPr lang="en-US" dirty="0"/>
          </a:p>
        </p:txBody>
      </p:sp>
      <p:sp>
        <p:nvSpPr>
          <p:cNvPr id="22" name="Title 21"/>
          <p:cNvSpPr>
            <a:spLocks noGrp="1"/>
          </p:cNvSpPr>
          <p:nvPr>
            <p:ph type="title"/>
          </p:nvPr>
        </p:nvSpPr>
        <p:spPr/>
        <p:txBody>
          <a:bodyPr/>
          <a:lstStyle/>
          <a:p>
            <a:r>
              <a:rPr lang="en-US" dirty="0" smtClean="0"/>
              <a:t>Two things the OS Must Do</a:t>
            </a:r>
            <a:endParaRPr lang="en-US" dirty="0"/>
          </a:p>
        </p:txBody>
      </p:sp>
      <p:sp>
        <p:nvSpPr>
          <p:cNvPr id="23" name="Rounded Rectangle 22"/>
          <p:cNvSpPr/>
          <p:nvPr/>
        </p:nvSpPr>
        <p:spPr>
          <a:xfrm>
            <a:off x="7239000" y="5181600"/>
            <a:ext cx="12192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Display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Return Value Union</a:t>
            </a:r>
            <a:endParaRPr lang="en-US" dirty="0"/>
          </a:p>
        </p:txBody>
      </p:sp>
      <p:sp>
        <p:nvSpPr>
          <p:cNvPr id="8" name="Rectangle 7"/>
          <p:cNvSpPr/>
          <p:nvPr/>
        </p:nvSpPr>
        <p:spPr>
          <a:xfrm>
            <a:off x="2438400" y="2209800"/>
            <a:ext cx="4572000" cy="1477328"/>
          </a:xfrm>
          <a:prstGeom prst="rect">
            <a:avLst/>
          </a:prstGeom>
        </p:spPr>
        <p:txBody>
          <a:bodyPr>
            <a:spAutoFit/>
          </a:bodyPr>
          <a:lstStyle/>
          <a:p>
            <a:r>
              <a:rPr lang="en-US" dirty="0" err="1" smtClean="0">
                <a:latin typeface="Lucida Console" pitchFamily="49" charset="0"/>
              </a:rPr>
              <a:t>typedef</a:t>
            </a:r>
            <a:r>
              <a:rPr lang="en-US" dirty="0" smtClean="0">
                <a:latin typeface="Lucida Console" pitchFamily="49" charset="0"/>
              </a:rPr>
              <a:t> union {</a:t>
            </a:r>
          </a:p>
          <a:p>
            <a:r>
              <a:rPr lang="en-US" dirty="0">
                <a:latin typeface="Lucida Console" pitchFamily="49" charset="0"/>
              </a:rPr>
              <a:t>	</a:t>
            </a:r>
            <a:r>
              <a:rPr lang="en-US" dirty="0" smtClean="0">
                <a:latin typeface="Lucida Console" pitchFamily="49" charset="0"/>
              </a:rPr>
              <a:t>void*	</a:t>
            </a:r>
            <a:r>
              <a:rPr lang="en-US" dirty="0" err="1" smtClean="0">
                <a:latin typeface="Lucida Console" pitchFamily="49" charset="0"/>
              </a:rPr>
              <a:t>return_pointer</a:t>
            </a:r>
            <a:r>
              <a:rPr lang="en-US" dirty="0" smtClean="0">
                <a:latin typeface="Lucida Console" pitchFamily="49" charset="0"/>
              </a:rPr>
              <a:t>;</a:t>
            </a:r>
          </a:p>
          <a:p>
            <a:r>
              <a:rPr lang="en-US" dirty="0" smtClean="0">
                <a:latin typeface="Lucida Console" pitchFamily="49" charset="0"/>
              </a:rPr>
              <a:t>	</a:t>
            </a:r>
            <a:r>
              <a:rPr lang="en-US" dirty="0" err="1" smtClean="0">
                <a:latin typeface="Lucida Console" pitchFamily="49" charset="0"/>
              </a:rPr>
              <a:t>tid_t</a:t>
            </a:r>
            <a:r>
              <a:rPr lang="en-US" dirty="0" smtClean="0">
                <a:latin typeface="Lucida Console" pitchFamily="49" charset="0"/>
              </a:rPr>
              <a:t>	</a:t>
            </a:r>
            <a:r>
              <a:rPr lang="en-US" dirty="0" err="1" smtClean="0">
                <a:latin typeface="Lucida Console" pitchFamily="49" charset="0"/>
              </a:rPr>
              <a:t>return_tid</a:t>
            </a:r>
            <a:r>
              <a:rPr lang="en-US" dirty="0" smtClean="0">
                <a:latin typeface="Lucida Console" pitchFamily="49" charset="0"/>
              </a:rPr>
              <a:t>;</a:t>
            </a:r>
          </a:p>
          <a:p>
            <a:r>
              <a:rPr lang="en-US" dirty="0" smtClean="0">
                <a:latin typeface="Lucida Console" pitchFamily="49" charset="0"/>
              </a:rPr>
              <a:t>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return_int</a:t>
            </a:r>
            <a:r>
              <a:rPr lang="en-US" dirty="0" smtClean="0">
                <a:latin typeface="Lucida Console" pitchFamily="49" charset="0"/>
              </a:rPr>
              <a:t>;</a:t>
            </a:r>
          </a:p>
          <a:p>
            <a:r>
              <a:rPr lang="en-US" dirty="0" smtClean="0">
                <a:latin typeface="Lucida Console" pitchFamily="49" charset="0"/>
              </a:rPr>
              <a:t>} </a:t>
            </a:r>
            <a:r>
              <a:rPr lang="en-US" dirty="0" err="1" smtClean="0">
                <a:latin typeface="Lucida Console" pitchFamily="49" charset="0"/>
              </a:rPr>
              <a:t>return_union</a:t>
            </a:r>
            <a:r>
              <a:rPr lang="en-US" dirty="0" smtClean="0">
                <a:latin typeface="Lucida Console" pitchFamily="49" charset="0"/>
              </a:rPr>
              <a:t>;</a:t>
            </a:r>
            <a:endParaRPr lang="en-US" dirty="0">
              <a:latin typeface="Lucida Console" pitchFamily="49" charset="0"/>
            </a:endParaRPr>
          </a:p>
        </p:txBody>
      </p:sp>
      <p:sp>
        <p:nvSpPr>
          <p:cNvPr id="9" name="Rounded Rectangle 8"/>
          <p:cNvSpPr/>
          <p:nvPr/>
        </p:nvSpPr>
        <p:spPr>
          <a:xfrm>
            <a:off x="1828800" y="4267200"/>
            <a:ext cx="6019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one in the code depending on the return type:</a:t>
            </a:r>
          </a:p>
          <a:p>
            <a:pPr algn="ctr"/>
            <a:endParaRPr lang="en-US" dirty="0"/>
          </a:p>
          <a:p>
            <a:pPr algn="ctr"/>
            <a:r>
              <a:rPr lang="en-US" dirty="0" smtClean="0"/>
              <a:t>return </a:t>
            </a:r>
            <a:r>
              <a:rPr lang="en-US" dirty="0" err="1" smtClean="0"/>
              <a:t>getTidParams.return_value.return_tid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Trap</a:t>
            </a:r>
            <a:endParaRPr lang="en-US" dirty="0"/>
          </a:p>
        </p:txBody>
      </p:sp>
      <p:sp>
        <p:nvSpPr>
          <p:cNvPr id="3" name="Rectangle 2"/>
          <p:cNvSpPr/>
          <p:nvPr/>
        </p:nvSpPr>
        <p:spPr>
          <a:xfrm>
            <a:off x="76200" y="1410355"/>
            <a:ext cx="7772400" cy="5447645"/>
          </a:xfrm>
          <a:prstGeom prst="rect">
            <a:avLst/>
          </a:prstGeom>
        </p:spPr>
        <p:txBody>
          <a:bodyPr wrap="square">
            <a:spAutoFit/>
          </a:bodyPr>
          <a:lstStyle/>
          <a:p>
            <a:r>
              <a:rPr lang="en-US" sz="1200" dirty="0" smtClean="0">
                <a:latin typeface="Lucida Console" pitchFamily="49" charset="0"/>
              </a:rPr>
              <a:t>void trap(</a:t>
            </a:r>
            <a:r>
              <a:rPr lang="en-US" sz="1200" dirty="0" err="1" smtClean="0">
                <a:latin typeface="Lucida Console" pitchFamily="49" charset="0"/>
              </a:rPr>
              <a:t>trap_struct</a:t>
            </a:r>
            <a:r>
              <a:rPr lang="en-US" sz="1200" dirty="0" smtClean="0">
                <a:latin typeface="Lucida Console" pitchFamily="49" charset="0"/>
              </a:rPr>
              <a:t>* formals, </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call_num</a:t>
            </a:r>
            <a:r>
              <a:rPr lang="en-US" sz="1200" dirty="0" smtClean="0">
                <a:latin typeface="Lucida Console" pitchFamily="49" charset="0"/>
              </a:rPr>
              <a:t>)</a:t>
            </a:r>
          </a:p>
          <a:p>
            <a:r>
              <a:rPr lang="en-US" sz="1200" dirty="0" smtClean="0">
                <a:latin typeface="Lucida Console" pitchFamily="49" charset="0"/>
              </a:rPr>
              <a:t>{</a:t>
            </a: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int</a:t>
            </a:r>
            <a:r>
              <a:rPr lang="en-US" sz="1200" dirty="0" smtClean="0">
                <a:latin typeface="Lucida Console" pitchFamily="49" charset="0"/>
              </a:rPr>
              <a:t> </a:t>
            </a:r>
            <a:r>
              <a:rPr lang="en-US" sz="1200" dirty="0" err="1" smtClean="0">
                <a:latin typeface="Lucida Console" pitchFamily="49" charset="0"/>
              </a:rPr>
              <a:t>context_value</a:t>
            </a:r>
            <a:r>
              <a:rPr lang="en-US" sz="1200" dirty="0" smtClean="0">
                <a:latin typeface="Lucida Console" pitchFamily="49" charset="0"/>
              </a:rPr>
              <a:t>;</a:t>
            </a:r>
          </a:p>
          <a:p>
            <a:r>
              <a:rPr lang="en-US" sz="1200" dirty="0" smtClean="0">
                <a:latin typeface="Lucida Console" pitchFamily="49" charset="0"/>
              </a:rPr>
              <a:t>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Make sure you are not calling trap from kernel mod</a:t>
            </a:r>
            <a:r>
              <a:rPr lang="en-US" sz="1200" i="1" dirty="0" smtClean="0">
                <a:latin typeface="Lucida Console" pitchFamily="49" charset="0"/>
              </a:rPr>
              <a:t>e</a:t>
            </a:r>
          </a:p>
          <a:p>
            <a:r>
              <a:rPr lang="en-US" sz="1200" dirty="0">
                <a:latin typeface="Lucida Console" pitchFamily="49" charset="0"/>
              </a:rPr>
              <a:t> </a:t>
            </a:r>
            <a:r>
              <a:rPr lang="en-US" sz="1200" dirty="0" smtClean="0">
                <a:latin typeface="Lucida Console" pitchFamily="49" charset="0"/>
              </a:rPr>
              <a:t>  assert("Error: Trying to call trap from kernel mode\n" &amp;&amp; !</a:t>
            </a:r>
            <a:r>
              <a:rPr lang="en-US" sz="1200" dirty="0" err="1" smtClean="0">
                <a:latin typeface="Lucida Console" pitchFamily="49" charset="0"/>
              </a:rPr>
              <a:t>superMode</a:t>
            </a:r>
            <a:r>
              <a:rPr lang="en-US" sz="1200" dirty="0" smtClean="0">
                <a:latin typeface="Lucida Console" pitchFamily="49" charset="0"/>
              </a:rPr>
              <a:t>);</a:t>
            </a:r>
          </a:p>
          <a:p>
            <a:r>
              <a:rPr lang="en-US" sz="1200" dirty="0" smtClean="0">
                <a:latin typeface="Lucida Console" pitchFamily="49" charset="0"/>
              </a:rPr>
              <a:t>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Save Context so kernel can return to i</a:t>
            </a:r>
            <a:r>
              <a:rPr lang="en-US" sz="1200" i="1" dirty="0" smtClean="0">
                <a:latin typeface="Lucida Console" pitchFamily="49" charset="0"/>
              </a:rPr>
              <a:t>t</a:t>
            </a: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context_value</a:t>
            </a:r>
            <a:r>
              <a:rPr lang="en-US" sz="1200" dirty="0" smtClean="0">
                <a:latin typeface="Lucida Console" pitchFamily="49" charset="0"/>
              </a:rPr>
              <a:t> = </a:t>
            </a:r>
            <a:r>
              <a:rPr lang="en-US" sz="1200" dirty="0" err="1" smtClean="0">
                <a:latin typeface="Lucida Console" pitchFamily="49" charset="0"/>
              </a:rPr>
              <a:t>setjmp</a:t>
            </a:r>
            <a:r>
              <a:rPr lang="en-US" sz="1200" dirty="0" smtClean="0">
                <a:latin typeface="Lucida Console" pitchFamily="49" charset="0"/>
              </a:rPr>
              <a:t>(*((</a:t>
            </a:r>
            <a:r>
              <a:rPr lang="en-US" sz="1200" dirty="0" err="1" smtClean="0">
                <a:latin typeface="Lucida Console" pitchFamily="49" charset="0"/>
              </a:rPr>
              <a:t>jmp_buf</a:t>
            </a:r>
            <a:r>
              <a:rPr lang="en-US" sz="1200" dirty="0" smtClean="0">
                <a:latin typeface="Lucida Console" pitchFamily="49" charset="0"/>
              </a:rPr>
              <a:t>*)formals-&gt;</a:t>
            </a:r>
            <a:r>
              <a:rPr lang="en-US" sz="1200" dirty="0" err="1" smtClean="0">
                <a:latin typeface="Lucida Console" pitchFamily="49" charset="0"/>
              </a:rPr>
              <a:t>params</a:t>
            </a:r>
            <a:r>
              <a:rPr lang="en-US" sz="1200" dirty="0" smtClean="0">
                <a:latin typeface="Lucida Console" pitchFamily="49" charset="0"/>
              </a:rPr>
              <a:t>[0]));</a:t>
            </a:r>
          </a:p>
          <a:p>
            <a:r>
              <a:rPr lang="en-US" sz="1200" dirty="0">
                <a:latin typeface="Lucida Console" pitchFamily="49" charset="0"/>
              </a:rPr>
              <a:t> </a:t>
            </a:r>
            <a:r>
              <a:rPr lang="en-US" sz="1200" dirty="0" smtClean="0">
                <a:latin typeface="Lucida Console" pitchFamily="49" charset="0"/>
              </a:rPr>
              <a:t>  if (</a:t>
            </a:r>
            <a:r>
              <a:rPr lang="en-US" sz="1200" dirty="0" err="1" smtClean="0">
                <a:latin typeface="Lucida Console" pitchFamily="49" charset="0"/>
              </a:rPr>
              <a:t>context_value</a:t>
            </a:r>
            <a:r>
              <a:rPr lang="en-US" sz="1200" dirty="0" smtClean="0">
                <a:latin typeface="Lucida Console" pitchFamily="49" charset="0"/>
              </a:rPr>
              <a:t> == TRAP_NORMAL) {</a:t>
            </a:r>
          </a:p>
          <a:p>
            <a:r>
              <a:rPr lang="en-US" sz="1200" dirty="0">
                <a:latin typeface="Lucida Console" pitchFamily="49" charset="0"/>
              </a:rPr>
              <a:t> </a:t>
            </a:r>
            <a:r>
              <a:rPr lang="en-US" sz="1200" dirty="0" smtClean="0">
                <a:latin typeface="Lucida Console" pitchFamily="49" charset="0"/>
              </a:rPr>
              <a:t>     return;</a:t>
            </a:r>
          </a:p>
          <a:p>
            <a:r>
              <a:rPr lang="en-US" sz="1200" dirty="0">
                <a:latin typeface="Lucida Console" pitchFamily="49" charset="0"/>
              </a:rPr>
              <a:t> </a:t>
            </a:r>
            <a:r>
              <a:rPr lang="en-US" sz="1200" dirty="0" smtClean="0">
                <a:latin typeface="Lucida Console" pitchFamily="49" charset="0"/>
              </a:rPr>
              <a:t>  } else if (</a:t>
            </a:r>
            <a:r>
              <a:rPr lang="en-US" sz="1200" dirty="0" err="1" smtClean="0">
                <a:latin typeface="Lucida Console" pitchFamily="49" charset="0"/>
              </a:rPr>
              <a:t>context_value</a:t>
            </a:r>
            <a:r>
              <a:rPr lang="en-US" sz="1200" dirty="0" smtClean="0">
                <a:latin typeface="Lucida Console" pitchFamily="49" charset="0"/>
              </a:rPr>
              <a:t> &gt; 0)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Call the signal handler</a:t>
            </a: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system_call_params</a:t>
            </a:r>
            <a:r>
              <a:rPr lang="en-US" sz="1200" dirty="0" smtClean="0">
                <a:latin typeface="Lucida Console" pitchFamily="49" charset="0"/>
              </a:rPr>
              <a:t>-&gt;</a:t>
            </a:r>
            <a:r>
              <a:rPr lang="en-US" sz="1200" dirty="0" err="1" smtClean="0">
                <a:latin typeface="Lucida Console" pitchFamily="49" charset="0"/>
              </a:rPr>
              <a:t>signal_handler</a:t>
            </a:r>
            <a:r>
              <a:rPr lang="en-US" sz="1200" dirty="0" smtClean="0">
                <a:latin typeface="Lucida Console" pitchFamily="49" charset="0"/>
              </a:rPr>
              <a:t>(</a:t>
            </a:r>
            <a:r>
              <a:rPr lang="en-US" sz="1200" dirty="0" err="1" smtClean="0">
                <a:latin typeface="Lucida Console" pitchFamily="49" charset="0"/>
              </a:rPr>
              <a:t>context_value</a:t>
            </a:r>
            <a:r>
              <a:rPr lang="en-US" sz="1200" dirty="0" smtClean="0">
                <a:latin typeface="Lucida Console" pitchFamily="49" charset="0"/>
              </a:rPr>
              <a:t>);</a:t>
            </a:r>
          </a:p>
          <a:p>
            <a:r>
              <a:rPr lang="en-US" sz="1200" dirty="0" smtClean="0">
                <a:latin typeface="Lucida Console" pitchFamily="49" charset="0"/>
              </a:rPr>
              <a:t>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a:t>
            </a:r>
            <a:r>
              <a:rPr lang="en-US" sz="1200" i="1" dirty="0" err="1" smtClean="0">
                <a:solidFill>
                  <a:srgbClr val="FF6600"/>
                </a:solidFill>
                <a:latin typeface="Lucida Console" pitchFamily="49" charset="0"/>
              </a:rPr>
              <a:t>longjmp</a:t>
            </a:r>
            <a:r>
              <a:rPr lang="en-US" sz="1200" i="1" dirty="0" smtClean="0">
                <a:solidFill>
                  <a:srgbClr val="FF6600"/>
                </a:solidFill>
                <a:latin typeface="Lucida Console" pitchFamily="49" charset="0"/>
              </a:rPr>
              <a:t> back to kernel</a:t>
            </a: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longjmp</a:t>
            </a:r>
            <a:r>
              <a:rPr lang="en-US" sz="1200" dirty="0" smtClean="0">
                <a:latin typeface="Lucida Console" pitchFamily="49" charset="0"/>
              </a:rPr>
              <a:t>(</a:t>
            </a:r>
            <a:r>
              <a:rPr lang="en-US" sz="1200" dirty="0" err="1" smtClean="0">
                <a:latin typeface="Lucida Console" pitchFamily="49" charset="0"/>
              </a:rPr>
              <a:t>k_context</a:t>
            </a:r>
            <a:r>
              <a:rPr lang="en-US" sz="1200" dirty="0" smtClean="0">
                <a:latin typeface="Lucida Console" pitchFamily="49" charset="0"/>
              </a:rPr>
              <a:t>, KERNEL_CHECK_SIGNALS);</a:t>
            </a:r>
          </a:p>
          <a:p>
            <a:r>
              <a:rPr lang="en-US" sz="1200" dirty="0">
                <a:latin typeface="Lucida Console" pitchFamily="49" charset="0"/>
              </a:rPr>
              <a:t> </a:t>
            </a:r>
            <a:r>
              <a:rPr lang="en-US" sz="1200" dirty="0" smtClean="0">
                <a:latin typeface="Lucida Console" pitchFamily="49" charset="0"/>
              </a:rPr>
              <a:t>  } else {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Assign values to </a:t>
            </a:r>
            <a:r>
              <a:rPr lang="en-US" sz="1200" i="1" dirty="0" err="1" smtClean="0">
                <a:solidFill>
                  <a:srgbClr val="FF6600"/>
                </a:solidFill>
                <a:latin typeface="Lucida Console" pitchFamily="49" charset="0"/>
              </a:rPr>
              <a:t>globals</a:t>
            </a:r>
            <a:endParaRPr lang="en-US" sz="1200" i="1" dirty="0" smtClean="0">
              <a:solidFill>
                <a:srgbClr val="FF6600"/>
              </a:solidFill>
              <a:latin typeface="Lucida Console" pitchFamily="49" charset="0"/>
            </a:endParaRP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system_call_params</a:t>
            </a:r>
            <a:r>
              <a:rPr lang="en-US" sz="1200" dirty="0" smtClean="0">
                <a:latin typeface="Lucida Console" pitchFamily="49" charset="0"/>
              </a:rPr>
              <a:t> = formals;</a:t>
            </a:r>
          </a:p>
          <a:p>
            <a:r>
              <a:rPr lang="en-US" sz="1200" dirty="0" smtClean="0">
                <a:latin typeface="Lucida Console" pitchFamily="49" charset="0"/>
              </a:rPr>
              <a:t>		</a:t>
            </a:r>
          </a:p>
          <a:p>
            <a:r>
              <a:rPr lang="en-US" sz="1200" i="1" dirty="0">
                <a:latin typeface="Lucida Console" pitchFamily="49" charset="0"/>
              </a:rPr>
              <a:t> </a:t>
            </a:r>
            <a:r>
              <a:rPr lang="en-US" sz="1200" i="1" dirty="0" smtClean="0">
                <a:latin typeface="Lucida Console" pitchFamily="49" charset="0"/>
              </a:rPr>
              <a:t>     </a:t>
            </a:r>
            <a:r>
              <a:rPr lang="en-US" sz="1200" i="1" dirty="0" smtClean="0">
                <a:solidFill>
                  <a:srgbClr val="FF6600"/>
                </a:solidFill>
                <a:latin typeface="Lucida Console" pitchFamily="49" charset="0"/>
              </a:rPr>
              <a:t>// </a:t>
            </a:r>
            <a:r>
              <a:rPr lang="en-US" sz="1200" i="1" dirty="0" err="1" smtClean="0">
                <a:solidFill>
                  <a:srgbClr val="FF6600"/>
                </a:solidFill>
                <a:latin typeface="Lucida Console" pitchFamily="49" charset="0"/>
              </a:rPr>
              <a:t>longjmp</a:t>
            </a:r>
            <a:r>
              <a:rPr lang="en-US" sz="1200" i="1" dirty="0" smtClean="0">
                <a:solidFill>
                  <a:srgbClr val="FF6600"/>
                </a:solidFill>
                <a:latin typeface="Lucida Console" pitchFamily="49" charset="0"/>
              </a:rPr>
              <a:t> to kernel context and return system call value</a:t>
            </a:r>
          </a:p>
          <a:p>
            <a:r>
              <a:rPr lang="en-US" sz="1200" dirty="0">
                <a:latin typeface="Lucida Console" pitchFamily="49" charset="0"/>
              </a:rPr>
              <a:t> </a:t>
            </a:r>
            <a:r>
              <a:rPr lang="en-US" sz="1200" dirty="0" smtClean="0">
                <a:latin typeface="Lucida Console" pitchFamily="49" charset="0"/>
              </a:rPr>
              <a:t>     </a:t>
            </a:r>
            <a:r>
              <a:rPr lang="en-US" sz="1200" dirty="0" err="1" smtClean="0">
                <a:latin typeface="Lucida Console" pitchFamily="49" charset="0"/>
              </a:rPr>
              <a:t>longjmp</a:t>
            </a:r>
            <a:r>
              <a:rPr lang="en-US" sz="1200" dirty="0" smtClean="0">
                <a:latin typeface="Lucida Console" pitchFamily="49" charset="0"/>
              </a:rPr>
              <a:t>(</a:t>
            </a:r>
            <a:r>
              <a:rPr lang="en-US" sz="1200" dirty="0" err="1" smtClean="0">
                <a:latin typeface="Lucida Console" pitchFamily="49" charset="0"/>
              </a:rPr>
              <a:t>k_context</a:t>
            </a:r>
            <a:r>
              <a:rPr lang="en-US" sz="1200" dirty="0" smtClean="0">
                <a:latin typeface="Lucida Console" pitchFamily="49" charset="0"/>
              </a:rPr>
              <a:t>, </a:t>
            </a:r>
            <a:r>
              <a:rPr lang="en-US" sz="1200" dirty="0" err="1" smtClean="0">
                <a:latin typeface="Lucida Console" pitchFamily="49" charset="0"/>
              </a:rPr>
              <a:t>call_num</a:t>
            </a:r>
            <a:r>
              <a:rPr lang="en-US" sz="1200" dirty="0" smtClean="0">
                <a:latin typeface="Lucida Console" pitchFamily="49" charset="0"/>
              </a:rPr>
              <a:t>);</a:t>
            </a:r>
          </a:p>
          <a:p>
            <a:r>
              <a:rPr lang="en-US" sz="1200" dirty="0">
                <a:latin typeface="Lucida Console" pitchFamily="49" charset="0"/>
              </a:rPr>
              <a:t> </a:t>
            </a:r>
            <a:r>
              <a:rPr lang="en-US" sz="1200" dirty="0" smtClean="0">
                <a:latin typeface="Lucida Console" pitchFamily="49" charset="0"/>
              </a:rPr>
              <a:t>  }</a:t>
            </a:r>
          </a:p>
          <a:p>
            <a:r>
              <a:rPr lang="en-US" sz="1200" dirty="0" smtClean="0">
                <a:latin typeface="Lucida Console" pitchFamily="49" charset="0"/>
              </a:rPr>
              <a:t>	</a:t>
            </a:r>
          </a:p>
          <a:p>
            <a:r>
              <a:rPr lang="en-US" sz="1200" dirty="0">
                <a:latin typeface="Lucida Console" pitchFamily="49" charset="0"/>
              </a:rPr>
              <a:t> </a:t>
            </a:r>
            <a:r>
              <a:rPr lang="en-US" sz="1200" dirty="0" smtClean="0">
                <a:latin typeface="Lucida Console" pitchFamily="49" charset="0"/>
              </a:rPr>
              <a:t>  </a:t>
            </a:r>
            <a:r>
              <a:rPr lang="en-US" sz="1200" i="1" dirty="0" smtClean="0">
                <a:solidFill>
                  <a:srgbClr val="FF6600"/>
                </a:solidFill>
                <a:latin typeface="Lucida Console" pitchFamily="49" charset="0"/>
              </a:rPr>
              <a:t>// Never Reaches here</a:t>
            </a:r>
          </a:p>
          <a:p>
            <a:r>
              <a:rPr lang="en-US" sz="1200" dirty="0">
                <a:latin typeface="Lucida Console" pitchFamily="49" charset="0"/>
              </a:rPr>
              <a:t> </a:t>
            </a:r>
            <a:r>
              <a:rPr lang="en-US" sz="1200" dirty="0" smtClean="0">
                <a:latin typeface="Lucida Console" pitchFamily="49" charset="0"/>
              </a:rPr>
              <a:t>  return;</a:t>
            </a:r>
          </a:p>
          <a:p>
            <a:r>
              <a:rPr lang="en-US" sz="1200" dirty="0" smtClean="0">
                <a:latin typeface="Lucida Console" pitchFamily="49" charset="0"/>
              </a:rPr>
              <a:t>	</a:t>
            </a:r>
          </a:p>
          <a:p>
            <a:r>
              <a:rPr lang="en-US" sz="1200" dirty="0" smtClean="0">
                <a:latin typeface="Lucida Console" pitchFamily="49" charset="0"/>
              </a:rPr>
              <a:t>}</a:t>
            </a:r>
            <a:endParaRPr lang="en-US" sz="1200" dirty="0">
              <a:latin typeface="Lucida Console" pitchFamily="49" charset="0"/>
            </a:endParaRPr>
          </a:p>
        </p:txBody>
      </p:sp>
      <p:sp>
        <p:nvSpPr>
          <p:cNvPr id="4" name="Rectangular Callout 3"/>
          <p:cNvSpPr/>
          <p:nvPr/>
        </p:nvSpPr>
        <p:spPr>
          <a:xfrm>
            <a:off x="7162800" y="2971800"/>
            <a:ext cx="1752600" cy="914400"/>
          </a:xfrm>
          <a:prstGeom prst="wedgeRectCallout">
            <a:avLst>
              <a:gd name="adj1" fmla="val -158134"/>
              <a:gd name="adj2" fmla="val -46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the return point for </a:t>
            </a:r>
            <a:r>
              <a:rPr lang="en-US" dirty="0" err="1" smtClean="0"/>
              <a:t>longjmp</a:t>
            </a:r>
            <a:endParaRPr lang="en-US" dirty="0"/>
          </a:p>
        </p:txBody>
      </p:sp>
      <p:sp>
        <p:nvSpPr>
          <p:cNvPr id="5" name="Rectangular Callout 4"/>
          <p:cNvSpPr/>
          <p:nvPr/>
        </p:nvSpPr>
        <p:spPr>
          <a:xfrm>
            <a:off x="7162800" y="4038600"/>
            <a:ext cx="1752600" cy="914400"/>
          </a:xfrm>
          <a:prstGeom prst="wedgeRectCallout">
            <a:avLst>
              <a:gd name="adj1" fmla="val -326785"/>
              <a:gd name="adj2" fmla="val -128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other handlers need to run</a:t>
            </a:r>
            <a:endParaRPr lang="en-US" dirty="0"/>
          </a:p>
        </p:txBody>
      </p:sp>
      <p:sp>
        <p:nvSpPr>
          <p:cNvPr id="6" name="Rectangular Callout 5"/>
          <p:cNvSpPr/>
          <p:nvPr/>
        </p:nvSpPr>
        <p:spPr>
          <a:xfrm>
            <a:off x="7162800" y="5105400"/>
            <a:ext cx="1752600" cy="762000"/>
          </a:xfrm>
          <a:prstGeom prst="wedgeRectCallout">
            <a:avLst>
              <a:gd name="adj1" fmla="val -290311"/>
              <a:gd name="adj2" fmla="val -233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specified signal handler</a:t>
            </a:r>
            <a:endParaRPr lang="en-US" dirty="0"/>
          </a:p>
        </p:txBody>
      </p:sp>
      <p:sp>
        <p:nvSpPr>
          <p:cNvPr id="7" name="Rectangular Callout 6"/>
          <p:cNvSpPr/>
          <p:nvPr/>
        </p:nvSpPr>
        <p:spPr>
          <a:xfrm>
            <a:off x="7162800" y="6019800"/>
            <a:ext cx="1752600" cy="762000"/>
          </a:xfrm>
          <a:prstGeom prst="wedgeRectCallout">
            <a:avLst>
              <a:gd name="adj1" fmla="val -253665"/>
              <a:gd name="adj2" fmla="val -185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Just call the specified trap routine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Kernel</a:t>
            </a:r>
            <a:endParaRPr lang="en-US" dirty="0"/>
          </a:p>
        </p:txBody>
      </p:sp>
      <p:sp>
        <p:nvSpPr>
          <p:cNvPr id="3" name="Rectangle 2"/>
          <p:cNvSpPr/>
          <p:nvPr/>
        </p:nvSpPr>
        <p:spPr>
          <a:xfrm>
            <a:off x="1447800" y="1905001"/>
            <a:ext cx="7010400" cy="5047536"/>
          </a:xfrm>
          <a:prstGeom prst="rect">
            <a:avLst/>
          </a:prstGeom>
        </p:spPr>
        <p:txBody>
          <a:bodyPr wrap="square">
            <a:spAutoFit/>
          </a:bodyPr>
          <a:lstStyle/>
          <a:p>
            <a:r>
              <a:rPr lang="en-US" sz="1400" dirty="0" smtClean="0">
                <a:latin typeface="Lucida Console" pitchFamily="49" charset="0"/>
              </a:rPr>
              <a:t>{ </a:t>
            </a:r>
            <a:r>
              <a:rPr lang="en-US" sz="1400" i="1" dirty="0" smtClean="0">
                <a:solidFill>
                  <a:srgbClr val="FF6600"/>
                </a:solidFill>
                <a:latin typeface="Lucida Console" pitchFamily="49" charset="0"/>
              </a:rPr>
              <a:t>// Dispatcher save kernel context for task SWAP</a:t>
            </a:r>
            <a:r>
              <a:rPr lang="en-US" sz="1400" dirty="0" smtClean="0">
                <a:solidFill>
                  <a:srgbClr val="FF6600"/>
                </a:solidFill>
                <a:latin typeface="Lucida Console" pitchFamily="49" charset="0"/>
              </a:rPr>
              <a:t>'s</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kernelReturnValue</a:t>
            </a:r>
            <a:r>
              <a:rPr lang="en-US" sz="1400" dirty="0" smtClean="0">
                <a:latin typeface="Lucida Console" pitchFamily="49" charset="0"/>
              </a:rPr>
              <a:t> = </a:t>
            </a:r>
            <a:r>
              <a:rPr lang="en-US" sz="1400" dirty="0" err="1" smtClean="0">
                <a:latin typeface="Lucida Console" pitchFamily="49" charset="0"/>
              </a:rPr>
              <a:t>setjmp</a:t>
            </a:r>
            <a:r>
              <a:rPr lang="en-US" sz="1400" dirty="0" smtClean="0">
                <a:latin typeface="Lucida Console" pitchFamily="49" charset="0"/>
              </a:rPr>
              <a:t>(</a:t>
            </a:r>
            <a:r>
              <a:rPr lang="en-US" sz="1400" dirty="0" err="1" smtClean="0">
                <a:latin typeface="Lucida Console" pitchFamily="49" charset="0"/>
              </a:rPr>
              <a:t>k_context</a:t>
            </a:r>
            <a:r>
              <a:rPr lang="en-US" sz="1400" dirty="0" smtClean="0">
                <a:latin typeface="Lucida Console" pitchFamily="49" charset="0"/>
              </a:rPr>
              <a:t>);</a:t>
            </a:r>
          </a:p>
          <a:p>
            <a:r>
              <a:rPr lang="en-US" sz="1400" dirty="0" smtClean="0">
                <a:latin typeface="Lucida Console" pitchFamily="49" charset="0"/>
              </a:rPr>
              <a:t>  …</a:t>
            </a:r>
          </a:p>
          <a:p>
            <a:r>
              <a:rPr lang="en-US" sz="1400" dirty="0">
                <a:latin typeface="Lucida Console" pitchFamily="49" charset="0"/>
              </a:rPr>
              <a:t> </a:t>
            </a:r>
            <a:r>
              <a:rPr lang="en-US" sz="1400" dirty="0" smtClean="0">
                <a:latin typeface="Lucida Console" pitchFamily="49" charset="0"/>
              </a:rPr>
              <a:t> else if (</a:t>
            </a:r>
            <a:r>
              <a:rPr lang="en-US" sz="1400" dirty="0" err="1" smtClean="0">
                <a:latin typeface="Lucida Console" pitchFamily="49" charset="0"/>
              </a:rPr>
              <a:t>kernelReturnValue</a:t>
            </a:r>
            <a:r>
              <a:rPr lang="en-US" sz="1400" dirty="0" smtClean="0">
                <a:latin typeface="Lucida Console" pitchFamily="49" charset="0"/>
              </a:rPr>
              <a:t> &gt; 0) {</a:t>
            </a:r>
          </a:p>
          <a:p>
            <a:r>
              <a:rPr lang="en-US" sz="1400" i="1" dirty="0">
                <a:solidFill>
                  <a:srgbClr val="FF6600"/>
                </a:solidFill>
                <a:latin typeface="Lucida Console" pitchFamily="49" charset="0"/>
              </a:rPr>
              <a:t> </a:t>
            </a:r>
            <a:r>
              <a:rPr lang="en-US" sz="1400" i="1" dirty="0" smtClean="0">
                <a:solidFill>
                  <a:srgbClr val="FF6600"/>
                </a:solidFill>
                <a:latin typeface="Lucida Console" pitchFamily="49" charset="0"/>
              </a:rPr>
              <a:t>    // Assign </a:t>
            </a:r>
            <a:r>
              <a:rPr lang="en-US" sz="1400" i="1" dirty="0" err="1" smtClean="0">
                <a:solidFill>
                  <a:srgbClr val="FF6600"/>
                </a:solidFill>
                <a:latin typeface="Lucida Console" pitchFamily="49" charset="0"/>
              </a:rPr>
              <a:t>superMode</a:t>
            </a:r>
            <a:endParaRPr lang="en-US" sz="1400" i="1" dirty="0" smtClean="0">
              <a:solidFill>
                <a:srgbClr val="FF6600"/>
              </a:solidFill>
              <a:latin typeface="Lucida Console" pitchFamily="49" charset="0"/>
            </a:endParaRP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superMode</a:t>
            </a:r>
            <a:r>
              <a:rPr lang="en-US" sz="1400" dirty="0" smtClean="0">
                <a:latin typeface="Lucida Console" pitchFamily="49" charset="0"/>
              </a:rPr>
              <a:t> = TRUE;</a:t>
            </a:r>
          </a:p>
          <a:p>
            <a:r>
              <a:rPr lang="en-US" sz="1400" dirty="0" smtClean="0">
                <a:latin typeface="Lucida Console" pitchFamily="49" charset="0"/>
              </a:rPr>
              <a:t>     …</a:t>
            </a:r>
          </a:p>
          <a:p>
            <a:r>
              <a:rPr lang="en-US" sz="1400" i="1" dirty="0">
                <a:solidFill>
                  <a:srgbClr val="FF6600"/>
                </a:solidFill>
                <a:latin typeface="Lucida Console" pitchFamily="49" charset="0"/>
              </a:rPr>
              <a:t> </a:t>
            </a:r>
            <a:r>
              <a:rPr lang="en-US" sz="1400" i="1" dirty="0" smtClean="0">
                <a:solidFill>
                  <a:srgbClr val="FF6600"/>
                </a:solidFill>
                <a:latin typeface="Lucida Console" pitchFamily="49" charset="0"/>
              </a:rPr>
              <a:t>    // If I'm handling a signal, don't overwrite context</a:t>
            </a:r>
          </a:p>
          <a:p>
            <a:r>
              <a:rPr lang="en-US" sz="1400" dirty="0">
                <a:latin typeface="Lucida Console" pitchFamily="49" charset="0"/>
              </a:rPr>
              <a:t> </a:t>
            </a:r>
            <a:r>
              <a:rPr lang="en-US" sz="1400" dirty="0" smtClean="0">
                <a:latin typeface="Lucida Console" pitchFamily="49" charset="0"/>
              </a:rPr>
              <a:t>    if (</a:t>
            </a:r>
            <a:r>
              <a:rPr lang="en-US" sz="1400" dirty="0" err="1" smtClean="0">
                <a:latin typeface="Lucida Console" pitchFamily="49" charset="0"/>
              </a:rPr>
              <a:t>tcb</a:t>
            </a:r>
            <a:r>
              <a:rPr lang="en-US" sz="1400" dirty="0" smtClean="0">
                <a:latin typeface="Lucida Console" pitchFamily="49" charset="0"/>
              </a:rPr>
              <a:t>[</a:t>
            </a:r>
            <a:r>
              <a:rPr lang="en-US" sz="1400" dirty="0" err="1" smtClean="0">
                <a:latin typeface="Lucida Console" pitchFamily="49" charset="0"/>
              </a:rPr>
              <a:t>curTask</a:t>
            </a:r>
            <a:r>
              <a:rPr lang="en-US" sz="1400" dirty="0" smtClean="0">
                <a:latin typeface="Lucida Console" pitchFamily="49" charset="0"/>
              </a:rPr>
              <a:t>].</a:t>
            </a:r>
            <a:r>
              <a:rPr lang="en-US" sz="1400" dirty="0" err="1" smtClean="0">
                <a:latin typeface="Lucida Console" pitchFamily="49" charset="0"/>
              </a:rPr>
              <a:t>handlingSignal</a:t>
            </a:r>
            <a:r>
              <a:rPr lang="en-US" sz="1400" dirty="0" smtClean="0">
                <a:latin typeface="Lucida Console" pitchFamily="49" charset="0"/>
              </a:rPr>
              <a:t> == FALSE) {</a:t>
            </a:r>
          </a:p>
          <a:p>
            <a:r>
              <a:rPr lang="en-US" sz="1400" i="1" dirty="0">
                <a:solidFill>
                  <a:srgbClr val="FF6600"/>
                </a:solidFill>
                <a:latin typeface="Lucida Console" pitchFamily="49" charset="0"/>
              </a:rPr>
              <a:t> </a:t>
            </a:r>
            <a:r>
              <a:rPr lang="en-US" sz="1400" i="1" dirty="0" smtClean="0">
                <a:solidFill>
                  <a:srgbClr val="FF6600"/>
                </a:solidFill>
                <a:latin typeface="Lucida Console" pitchFamily="49" charset="0"/>
              </a:rPr>
              <a:t>      // Save the context to the current task</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memcpy</a:t>
            </a:r>
            <a:r>
              <a:rPr lang="en-US" sz="1400" dirty="0" smtClean="0">
                <a:latin typeface="Lucida Console" pitchFamily="49" charset="0"/>
              </a:rPr>
              <a:t>(&amp;(</a:t>
            </a:r>
            <a:r>
              <a:rPr lang="en-US" sz="1400" dirty="0" err="1" smtClean="0">
                <a:latin typeface="Lucida Console" pitchFamily="49" charset="0"/>
              </a:rPr>
              <a:t>tcb</a:t>
            </a:r>
            <a:r>
              <a:rPr lang="en-US" sz="1400" dirty="0" smtClean="0">
                <a:latin typeface="Lucida Console" pitchFamily="49" charset="0"/>
              </a:rPr>
              <a:t>[</a:t>
            </a:r>
            <a:r>
              <a:rPr lang="en-US" sz="1400" dirty="0" err="1" smtClean="0">
                <a:latin typeface="Lucida Console" pitchFamily="49" charset="0"/>
              </a:rPr>
              <a:t>curTask</a:t>
            </a:r>
            <a:r>
              <a:rPr lang="en-US" sz="1400" dirty="0" smtClean="0">
                <a:latin typeface="Lucida Console" pitchFamily="49" charset="0"/>
              </a:rPr>
              <a:t>].context),</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system_call_params</a:t>
            </a:r>
            <a:r>
              <a:rPr lang="en-US" sz="1400" dirty="0" smtClean="0">
                <a:latin typeface="Lucida Console" pitchFamily="49" charset="0"/>
              </a:rPr>
              <a:t>-&gt;</a:t>
            </a:r>
            <a:r>
              <a:rPr lang="en-US" sz="1400" dirty="0" err="1" smtClean="0">
                <a:latin typeface="Lucida Console" pitchFamily="49" charset="0"/>
              </a:rPr>
              <a:t>params</a:t>
            </a:r>
            <a:r>
              <a:rPr lang="en-US" sz="1400" dirty="0" smtClean="0">
                <a:latin typeface="Lucida Console" pitchFamily="49" charset="0"/>
              </a:rPr>
              <a:t>[0], </a:t>
            </a:r>
            <a:r>
              <a:rPr lang="en-US" sz="1400" dirty="0" err="1" smtClean="0">
                <a:latin typeface="Lucida Console" pitchFamily="49" charset="0"/>
              </a:rPr>
              <a:t>sizeof</a:t>
            </a:r>
            <a:r>
              <a:rPr lang="en-US" sz="1400" dirty="0" smtClean="0">
                <a:latin typeface="Lucida Console" pitchFamily="49" charset="0"/>
              </a:rPr>
              <a:t>(</a:t>
            </a:r>
            <a:r>
              <a:rPr lang="en-US" sz="1400" dirty="0" err="1" smtClean="0">
                <a:latin typeface="Lucida Console" pitchFamily="49" charset="0"/>
              </a:rPr>
              <a:t>jmp_buf</a:t>
            </a:r>
            <a:r>
              <a:rPr lang="en-US" sz="1400" dirty="0" smtClean="0">
                <a:latin typeface="Lucida Console" pitchFamily="49" charset="0"/>
              </a:rPr>
              <a:t>));</a:t>
            </a:r>
          </a:p>
          <a:p>
            <a:r>
              <a:rPr lang="en-US" sz="1400" dirty="0">
                <a:latin typeface="Lucida Console" pitchFamily="49" charset="0"/>
              </a:rPr>
              <a:t> </a:t>
            </a:r>
            <a:r>
              <a:rPr lang="en-US" sz="1400" dirty="0" smtClean="0">
                <a:latin typeface="Lucida Console" pitchFamily="49" charset="0"/>
              </a:rPr>
              <a:t>    } 				</a:t>
            </a:r>
          </a:p>
          <a:p>
            <a:r>
              <a:rPr lang="en-US" sz="1400" i="1" dirty="0">
                <a:solidFill>
                  <a:srgbClr val="FF6600"/>
                </a:solidFill>
                <a:latin typeface="Lucida Console" pitchFamily="49" charset="0"/>
              </a:rPr>
              <a:t> </a:t>
            </a:r>
            <a:r>
              <a:rPr lang="en-US" sz="1400" i="1" dirty="0" smtClean="0">
                <a:solidFill>
                  <a:srgbClr val="FF6600"/>
                </a:solidFill>
                <a:latin typeface="Lucida Console" pitchFamily="49" charset="0"/>
              </a:rPr>
              <a:t>    // Run System Call</a:t>
            </a:r>
          </a:p>
          <a:p>
            <a:r>
              <a:rPr lang="en-US" sz="1400" dirty="0">
                <a:latin typeface="Lucida Console" pitchFamily="49" charset="0"/>
              </a:rPr>
              <a:t> </a:t>
            </a:r>
            <a:r>
              <a:rPr lang="en-US" sz="1400" dirty="0" smtClean="0">
                <a:latin typeface="Lucida Console" pitchFamily="49" charset="0"/>
              </a:rPr>
              <a:t>    if ((</a:t>
            </a:r>
            <a:r>
              <a:rPr lang="en-US" sz="1400" dirty="0" err="1" smtClean="0">
                <a:latin typeface="Lucida Console" pitchFamily="49" charset="0"/>
              </a:rPr>
              <a:t>sys_call_table</a:t>
            </a:r>
            <a:r>
              <a:rPr lang="en-US" sz="1400" dirty="0" smtClean="0">
                <a:latin typeface="Lucida Console" pitchFamily="49" charset="0"/>
              </a:rPr>
              <a:t>[kernelReturnValue-1])()) {</a:t>
            </a:r>
          </a:p>
          <a:p>
            <a:r>
              <a:rPr lang="en-US" sz="1400" dirty="0">
                <a:latin typeface="Lucida Console" pitchFamily="49" charset="0"/>
              </a:rPr>
              <a:t> </a:t>
            </a:r>
            <a:r>
              <a:rPr lang="en-US" sz="1400" dirty="0" smtClean="0">
                <a:latin typeface="Lucida Console" pitchFamily="49" charset="0"/>
              </a:rPr>
              <a:t>       …</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superMode</a:t>
            </a:r>
            <a:r>
              <a:rPr lang="en-US" sz="1400" dirty="0" smtClean="0">
                <a:latin typeface="Lucida Console" pitchFamily="49" charset="0"/>
              </a:rPr>
              <a:t> = FALSE;</a:t>
            </a:r>
          </a:p>
          <a:p>
            <a:r>
              <a:rPr lang="en-US" sz="1400" dirty="0">
                <a:latin typeface="Lucida Console" pitchFamily="49" charset="0"/>
              </a:rPr>
              <a:t> </a:t>
            </a:r>
            <a:r>
              <a:rPr lang="en-US" sz="1400" dirty="0" smtClean="0">
                <a:latin typeface="Lucida Console" pitchFamily="49" charset="0"/>
              </a:rPr>
              <a:t>       </a:t>
            </a:r>
            <a:r>
              <a:rPr lang="en-US" sz="1400" dirty="0" err="1" smtClean="0">
                <a:latin typeface="Lucida Console" pitchFamily="49" charset="0"/>
              </a:rPr>
              <a:t>longjmp</a:t>
            </a:r>
            <a:r>
              <a:rPr lang="en-US" sz="1400" dirty="0" smtClean="0">
                <a:latin typeface="Lucida Console" pitchFamily="49" charset="0"/>
              </a:rPr>
              <a:t>(*((</a:t>
            </a:r>
            <a:r>
              <a:rPr lang="en-US" sz="1400" dirty="0" err="1" smtClean="0">
                <a:latin typeface="Lucida Console" pitchFamily="49" charset="0"/>
              </a:rPr>
              <a:t>jmp_buf</a:t>
            </a:r>
            <a:r>
              <a:rPr lang="en-US" sz="1400" dirty="0" smtClean="0">
                <a:latin typeface="Lucida Console" pitchFamily="49" charset="0"/>
              </a:rPr>
              <a:t>*)</a:t>
            </a:r>
            <a:r>
              <a:rPr lang="en-US" sz="1400" dirty="0" err="1" smtClean="0">
                <a:latin typeface="Lucida Console" pitchFamily="49" charset="0"/>
              </a:rPr>
              <a:t>system_call_params</a:t>
            </a:r>
            <a:r>
              <a:rPr lang="en-US" sz="1400" dirty="0" smtClean="0">
                <a:latin typeface="Lucida Console" pitchFamily="49" charset="0"/>
              </a:rPr>
              <a:t>-&gt;</a:t>
            </a:r>
            <a:r>
              <a:rPr lang="en-US" sz="1400" dirty="0" err="1" smtClean="0">
                <a:latin typeface="Lucida Console" pitchFamily="49" charset="0"/>
              </a:rPr>
              <a:t>params</a:t>
            </a:r>
            <a:r>
              <a:rPr lang="en-US" sz="1400" dirty="0" smtClean="0">
                <a:latin typeface="Lucida Console" pitchFamily="49" charset="0"/>
              </a:rPr>
              <a:t>[0]),</a:t>
            </a:r>
          </a:p>
          <a:p>
            <a:r>
              <a:rPr lang="en-US" sz="1400" dirty="0">
                <a:latin typeface="Lucida Console" pitchFamily="49" charset="0"/>
              </a:rPr>
              <a:t> </a:t>
            </a:r>
            <a:r>
              <a:rPr lang="en-US" sz="1400" dirty="0" smtClean="0">
                <a:latin typeface="Lucida Console" pitchFamily="49" charset="0"/>
              </a:rPr>
              <a:t>               TRAP_NORMAL); </a:t>
            </a:r>
          </a:p>
          <a:p>
            <a:endParaRPr lang="en-US" sz="1400" dirty="0" smtClean="0">
              <a:latin typeface="Lucida Console" pitchFamily="49" charset="0"/>
            </a:endParaRPr>
          </a:p>
          <a:p>
            <a:r>
              <a:rPr lang="en-US" sz="1400" dirty="0">
                <a:latin typeface="Lucida Console" pitchFamily="49" charset="0"/>
              </a:rPr>
              <a:t> </a:t>
            </a:r>
            <a:r>
              <a:rPr lang="en-US" sz="1400" dirty="0" smtClean="0">
                <a:latin typeface="Lucida Console" pitchFamily="49" charset="0"/>
              </a:rPr>
              <a:t>    }</a:t>
            </a:r>
          </a:p>
          <a:p>
            <a:r>
              <a:rPr lang="en-US" sz="1400" dirty="0" smtClean="0">
                <a:latin typeface="Lucida Console" pitchFamily="49" charset="0"/>
              </a:rPr>
              <a:t>		</a:t>
            </a:r>
          </a:p>
          <a:p>
            <a:endParaRPr lang="en-US" sz="1400" dirty="0">
              <a:latin typeface="Lucida Console" pitchFamily="49" charset="0"/>
            </a:endParaRPr>
          </a:p>
        </p:txBody>
      </p:sp>
      <p:sp>
        <p:nvSpPr>
          <p:cNvPr id="4" name="Rectangular Callout 3"/>
          <p:cNvSpPr/>
          <p:nvPr/>
        </p:nvSpPr>
        <p:spPr>
          <a:xfrm>
            <a:off x="5257800" y="2667000"/>
            <a:ext cx="3124200" cy="685800"/>
          </a:xfrm>
          <a:prstGeom prst="wedgeRectCallout">
            <a:avLst>
              <a:gd name="adj1" fmla="val -81635"/>
              <a:gd name="adj2" fmla="val -307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Specified a trap numbers when entered kernel from </a:t>
            </a:r>
            <a:r>
              <a:rPr lang="en-US" dirty="0" err="1" smtClean="0"/>
              <a:t>longjmp</a:t>
            </a:r>
            <a:endParaRPr lang="en-US" dirty="0"/>
          </a:p>
        </p:txBody>
      </p:sp>
      <p:sp>
        <p:nvSpPr>
          <p:cNvPr id="5" name="Rectangular Callout 4"/>
          <p:cNvSpPr/>
          <p:nvPr/>
        </p:nvSpPr>
        <p:spPr>
          <a:xfrm>
            <a:off x="6019800" y="5334000"/>
            <a:ext cx="2895600" cy="228600"/>
          </a:xfrm>
          <a:prstGeom prst="wedgeRectCallout">
            <a:avLst>
              <a:gd name="adj1" fmla="val -112980"/>
              <a:gd name="adj2" fmla="val -103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Invoke trap handler</a:t>
            </a:r>
            <a:endParaRPr lang="en-US" dirty="0"/>
          </a:p>
        </p:txBody>
      </p:sp>
      <p:sp>
        <p:nvSpPr>
          <p:cNvPr id="7" name="Rectangular Callout 6"/>
          <p:cNvSpPr/>
          <p:nvPr/>
        </p:nvSpPr>
        <p:spPr>
          <a:xfrm>
            <a:off x="5867400" y="6477000"/>
            <a:ext cx="2895600" cy="228600"/>
          </a:xfrm>
          <a:prstGeom prst="wedgeRectCallout">
            <a:avLst>
              <a:gd name="adj1" fmla="val -85537"/>
              <a:gd name="adj2" fmla="val -2156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Return to trap </a:t>
            </a:r>
            <a:endParaRPr lang="en-US" dirty="0"/>
          </a:p>
        </p:txBody>
      </p:sp>
      <p:sp>
        <p:nvSpPr>
          <p:cNvPr id="8" name="Rectangular Callout 7"/>
          <p:cNvSpPr/>
          <p:nvPr/>
        </p:nvSpPr>
        <p:spPr>
          <a:xfrm>
            <a:off x="6172200" y="4724400"/>
            <a:ext cx="2895600" cy="228600"/>
          </a:xfrm>
          <a:prstGeom prst="wedgeRectCallout">
            <a:avLst>
              <a:gd name="adj1" fmla="val -68431"/>
              <a:gd name="adj2" fmla="val -118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context for return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Handler</a:t>
            </a:r>
            <a:endParaRPr lang="en-US" dirty="0"/>
          </a:p>
        </p:txBody>
      </p:sp>
      <p:sp>
        <p:nvSpPr>
          <p:cNvPr id="3" name="Rectangle 2"/>
          <p:cNvSpPr/>
          <p:nvPr/>
        </p:nvSpPr>
        <p:spPr>
          <a:xfrm>
            <a:off x="838200" y="2362200"/>
            <a:ext cx="7848600" cy="3108543"/>
          </a:xfrm>
          <a:prstGeom prst="rect">
            <a:avLst/>
          </a:prstGeom>
        </p:spPr>
        <p:txBody>
          <a:bodyPr wrap="square">
            <a:spAutoFit/>
          </a:bodyPr>
          <a:lstStyle/>
          <a:p>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U_semWait</a:t>
            </a:r>
            <a:r>
              <a:rPr lang="en-US" sz="1400" dirty="0" smtClean="0">
                <a:latin typeface="Lucida Console" pitchFamily="49" charset="0"/>
              </a:rPr>
              <a:t>()</a:t>
            </a:r>
          </a:p>
          <a:p>
            <a:r>
              <a:rPr lang="en-US" sz="1400" dirty="0" smtClean="0">
                <a:latin typeface="Lucida Console" pitchFamily="49" charset="0"/>
              </a:rPr>
              <a:t>{</a:t>
            </a:r>
          </a:p>
          <a:p>
            <a:r>
              <a:rPr lang="en-US" sz="1400" i="1" dirty="0" smtClean="0">
                <a:solidFill>
                  <a:srgbClr val="FF6600"/>
                </a:solidFill>
                <a:latin typeface="Lucida Console" pitchFamily="49" charset="0"/>
              </a:rPr>
              <a:t>	// Unpack Variables</a:t>
            </a:r>
          </a:p>
          <a:p>
            <a:r>
              <a:rPr lang="en-US" sz="1400" dirty="0" smtClean="0">
                <a:latin typeface="Lucida Console" pitchFamily="49" charset="0"/>
              </a:rPr>
              <a:t>	</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semId</a:t>
            </a:r>
            <a:r>
              <a:rPr lang="en-US" sz="1400" dirty="0" smtClean="0">
                <a:latin typeface="Lucida Console" pitchFamily="49" charset="0"/>
              </a:rPr>
              <a:t> = *((</a:t>
            </a:r>
            <a:r>
              <a:rPr lang="en-US" sz="1400" dirty="0" err="1" smtClean="0">
                <a:latin typeface="Lucida Console" pitchFamily="49" charset="0"/>
              </a:rPr>
              <a:t>int</a:t>
            </a:r>
            <a:r>
              <a:rPr lang="en-US" sz="1400" dirty="0" smtClean="0">
                <a:latin typeface="Lucida Console" pitchFamily="49" charset="0"/>
              </a:rPr>
              <a:t>*)</a:t>
            </a:r>
            <a:r>
              <a:rPr lang="en-US" sz="1400" dirty="0" err="1" smtClean="0">
                <a:latin typeface="Lucida Console" pitchFamily="49" charset="0"/>
              </a:rPr>
              <a:t>system_call_params</a:t>
            </a:r>
            <a:r>
              <a:rPr lang="en-US" sz="1400" dirty="0" smtClean="0">
                <a:latin typeface="Lucida Console" pitchFamily="49" charset="0"/>
              </a:rPr>
              <a:t>-&gt;</a:t>
            </a:r>
            <a:r>
              <a:rPr lang="en-US" sz="1400" dirty="0" err="1" smtClean="0">
                <a:latin typeface="Lucida Console" pitchFamily="49" charset="0"/>
              </a:rPr>
              <a:t>params</a:t>
            </a:r>
            <a:r>
              <a:rPr lang="en-US" sz="1400" dirty="0" smtClean="0">
                <a:latin typeface="Lucida Console" pitchFamily="49" charset="0"/>
              </a:rPr>
              <a:t>[1]);</a:t>
            </a:r>
          </a:p>
          <a:p>
            <a:r>
              <a:rPr lang="en-US" sz="1400" dirty="0" smtClean="0">
                <a:latin typeface="Lucida Console" pitchFamily="49" charset="0"/>
              </a:rPr>
              <a:t>	</a:t>
            </a:r>
          </a:p>
          <a:p>
            <a:r>
              <a:rPr lang="en-US" sz="1400" i="1" dirty="0" smtClean="0">
                <a:solidFill>
                  <a:srgbClr val="FF6600"/>
                </a:solidFill>
                <a:latin typeface="Lucida Console" pitchFamily="49" charset="0"/>
              </a:rPr>
              <a:t>	// Do system call</a:t>
            </a:r>
          </a:p>
          <a:p>
            <a:r>
              <a:rPr lang="en-US" sz="1400" dirty="0" smtClean="0">
                <a:latin typeface="Lucida Console" pitchFamily="49" charset="0"/>
              </a:rPr>
              <a:t>	</a:t>
            </a:r>
            <a:r>
              <a:rPr lang="en-US" sz="1400" dirty="0" err="1" smtClean="0">
                <a:latin typeface="Lucida Console" pitchFamily="49" charset="0"/>
              </a:rPr>
              <a:t>int</a:t>
            </a:r>
            <a:r>
              <a:rPr lang="en-US" sz="1400" dirty="0" smtClean="0">
                <a:latin typeface="Lucida Console" pitchFamily="49" charset="0"/>
              </a:rPr>
              <a:t> </a:t>
            </a:r>
            <a:r>
              <a:rPr lang="en-US" sz="1400" dirty="0" err="1" smtClean="0">
                <a:latin typeface="Lucida Console" pitchFamily="49" charset="0"/>
              </a:rPr>
              <a:t>returnInt</a:t>
            </a:r>
            <a:r>
              <a:rPr lang="en-US" sz="1400" dirty="0" smtClean="0">
                <a:latin typeface="Lucida Console" pitchFamily="49" charset="0"/>
              </a:rPr>
              <a:t> = _</a:t>
            </a:r>
            <a:r>
              <a:rPr lang="en-US" sz="1400" dirty="0" err="1" smtClean="0">
                <a:latin typeface="Lucida Console" pitchFamily="49" charset="0"/>
              </a:rPr>
              <a:t>semWait</a:t>
            </a:r>
            <a:r>
              <a:rPr lang="en-US" sz="1400" dirty="0" smtClean="0">
                <a:latin typeface="Lucida Console" pitchFamily="49" charset="0"/>
              </a:rPr>
              <a:t>(</a:t>
            </a:r>
            <a:r>
              <a:rPr lang="en-US" sz="1400" dirty="0" err="1" smtClean="0">
                <a:latin typeface="Lucida Console" pitchFamily="49" charset="0"/>
              </a:rPr>
              <a:t>semId</a:t>
            </a:r>
            <a:r>
              <a:rPr lang="en-US" sz="1400" dirty="0" smtClean="0">
                <a:latin typeface="Lucida Console" pitchFamily="49" charset="0"/>
              </a:rPr>
              <a:t>);</a:t>
            </a:r>
          </a:p>
          <a:p>
            <a:r>
              <a:rPr lang="en-US" sz="1400" dirty="0" smtClean="0">
                <a:latin typeface="Lucida Console" pitchFamily="49" charset="0"/>
              </a:rPr>
              <a:t>	</a:t>
            </a:r>
          </a:p>
          <a:p>
            <a:r>
              <a:rPr lang="en-US" sz="1400" i="1" dirty="0" smtClean="0">
                <a:solidFill>
                  <a:srgbClr val="FF6600"/>
                </a:solidFill>
                <a:latin typeface="Lucida Console" pitchFamily="49" charset="0"/>
              </a:rPr>
              <a:t>	// Assign return value</a:t>
            </a:r>
          </a:p>
          <a:p>
            <a:r>
              <a:rPr lang="en-US" sz="1400" dirty="0" smtClean="0">
                <a:latin typeface="Lucida Console" pitchFamily="49" charset="0"/>
              </a:rPr>
              <a:t>	</a:t>
            </a:r>
            <a:r>
              <a:rPr lang="en-US" sz="1400" dirty="0" err="1" smtClean="0">
                <a:latin typeface="Lucida Console" pitchFamily="49" charset="0"/>
              </a:rPr>
              <a:t>system_call_params</a:t>
            </a:r>
            <a:r>
              <a:rPr lang="en-US" sz="1400" dirty="0" smtClean="0">
                <a:latin typeface="Lucida Console" pitchFamily="49" charset="0"/>
              </a:rPr>
              <a:t>-&gt;</a:t>
            </a:r>
            <a:r>
              <a:rPr lang="en-US" sz="1400" dirty="0" err="1" smtClean="0">
                <a:latin typeface="Lucida Console" pitchFamily="49" charset="0"/>
              </a:rPr>
              <a:t>return_value.return_int</a:t>
            </a:r>
            <a:r>
              <a:rPr lang="en-US" sz="1400" dirty="0" smtClean="0">
                <a:latin typeface="Lucida Console" pitchFamily="49" charset="0"/>
              </a:rPr>
              <a:t> = </a:t>
            </a:r>
            <a:r>
              <a:rPr lang="en-US" sz="1400" dirty="0" err="1" smtClean="0">
                <a:latin typeface="Lucida Console" pitchFamily="49" charset="0"/>
              </a:rPr>
              <a:t>returnInt</a:t>
            </a:r>
            <a:r>
              <a:rPr lang="en-US" sz="1400" dirty="0" smtClean="0">
                <a:latin typeface="Lucida Console" pitchFamily="49" charset="0"/>
              </a:rPr>
              <a:t>;</a:t>
            </a:r>
          </a:p>
          <a:p>
            <a:r>
              <a:rPr lang="en-US" sz="1400" dirty="0" smtClean="0">
                <a:latin typeface="Lucida Console" pitchFamily="49" charset="0"/>
              </a:rPr>
              <a:t>	</a:t>
            </a:r>
          </a:p>
          <a:p>
            <a:r>
              <a:rPr lang="en-US" sz="1400" i="1" dirty="0" smtClean="0">
                <a:solidFill>
                  <a:srgbClr val="FF6600"/>
                </a:solidFill>
                <a:latin typeface="Lucida Console" pitchFamily="49" charset="0"/>
              </a:rPr>
              <a:t>	// Return</a:t>
            </a:r>
          </a:p>
          <a:p>
            <a:r>
              <a:rPr lang="en-US" sz="1400" dirty="0" smtClean="0">
                <a:latin typeface="Lucida Console" pitchFamily="49" charset="0"/>
              </a:rPr>
              <a:t>	return (!</a:t>
            </a:r>
            <a:r>
              <a:rPr lang="en-US" sz="1400" dirty="0" err="1" smtClean="0">
                <a:latin typeface="Lucida Console" pitchFamily="49" charset="0"/>
              </a:rPr>
              <a:t>returnInt</a:t>
            </a:r>
            <a:r>
              <a:rPr lang="en-US" sz="1400" dirty="0" smtClean="0">
                <a:latin typeface="Lucida Console" pitchFamily="49" charset="0"/>
              </a:rPr>
              <a:t>);</a:t>
            </a:r>
          </a:p>
          <a:p>
            <a:r>
              <a:rPr lang="en-US" sz="1400" dirty="0" smtClean="0">
                <a:latin typeface="Lucida Console" pitchFamily="49" charset="0"/>
              </a:rPr>
              <a:t>}</a:t>
            </a:r>
            <a:endParaRPr lang="en-US" sz="1400" dirty="0">
              <a:latin typeface="Lucida Console"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Illustrated (and simplified)</a:t>
            </a:r>
            <a:endParaRPr lang="en-US" dirty="0"/>
          </a:p>
        </p:txBody>
      </p:sp>
      <p:sp>
        <p:nvSpPr>
          <p:cNvPr id="3" name="TextBox 2"/>
          <p:cNvSpPr txBox="1"/>
          <p:nvPr/>
        </p:nvSpPr>
        <p:spPr>
          <a:xfrm>
            <a:off x="990600" y="1610380"/>
            <a:ext cx="1752600" cy="523220"/>
          </a:xfrm>
          <a:prstGeom prst="rect">
            <a:avLst/>
          </a:prstGeom>
          <a:noFill/>
        </p:spPr>
        <p:txBody>
          <a:bodyPr wrap="square" rtlCol="0">
            <a:spAutoFit/>
          </a:bodyPr>
          <a:lstStyle/>
          <a:p>
            <a:pPr algn="ctr"/>
            <a:r>
              <a:rPr lang="en-US" sz="2800" dirty="0" smtClean="0"/>
              <a:t>User Stack</a:t>
            </a:r>
            <a:endParaRPr lang="en-US" sz="2800" dirty="0"/>
          </a:p>
        </p:txBody>
      </p:sp>
      <p:sp>
        <p:nvSpPr>
          <p:cNvPr id="4" name="TextBox 3"/>
          <p:cNvSpPr txBox="1"/>
          <p:nvPr/>
        </p:nvSpPr>
        <p:spPr>
          <a:xfrm>
            <a:off x="5791200" y="1600200"/>
            <a:ext cx="2438400" cy="523220"/>
          </a:xfrm>
          <a:prstGeom prst="rect">
            <a:avLst/>
          </a:prstGeom>
          <a:noFill/>
        </p:spPr>
        <p:txBody>
          <a:bodyPr wrap="square" rtlCol="0">
            <a:spAutoFit/>
          </a:bodyPr>
          <a:lstStyle/>
          <a:p>
            <a:pPr algn="ctr"/>
            <a:r>
              <a:rPr lang="en-US" sz="2800" dirty="0" smtClean="0"/>
              <a:t>Kernel Stack</a:t>
            </a:r>
            <a:endParaRPr lang="en-US" sz="2800" dirty="0"/>
          </a:p>
        </p:txBody>
      </p:sp>
      <p:sp>
        <p:nvSpPr>
          <p:cNvPr id="5" name="Flowchart: Process 4"/>
          <p:cNvSpPr/>
          <p:nvPr/>
        </p:nvSpPr>
        <p:spPr>
          <a:xfrm>
            <a:off x="381000" y="2362200"/>
            <a:ext cx="2895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initTask</a:t>
            </a:r>
            <a:endParaRPr lang="en-US" dirty="0"/>
          </a:p>
        </p:txBody>
      </p:sp>
      <p:sp>
        <p:nvSpPr>
          <p:cNvPr id="6" name="Flowchart: Process 5"/>
          <p:cNvSpPr/>
          <p:nvPr/>
        </p:nvSpPr>
        <p:spPr>
          <a:xfrm>
            <a:off x="381000" y="2971800"/>
            <a:ext cx="2895600" cy="6096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s1</a:t>
            </a:r>
            <a:endParaRPr lang="en-US" dirty="0"/>
          </a:p>
        </p:txBody>
      </p:sp>
      <p:sp>
        <p:nvSpPr>
          <p:cNvPr id="7" name="Flowchart: Process 6"/>
          <p:cNvSpPr/>
          <p:nvPr/>
        </p:nvSpPr>
        <p:spPr>
          <a:xfrm>
            <a:off x="381000" y="3581400"/>
            <a:ext cx="2895600" cy="6096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semSignal</a:t>
            </a:r>
            <a:endParaRPr lang="en-US" dirty="0"/>
          </a:p>
        </p:txBody>
      </p:sp>
      <p:sp>
        <p:nvSpPr>
          <p:cNvPr id="8" name="Flowchart: Process 7"/>
          <p:cNvSpPr/>
          <p:nvPr/>
        </p:nvSpPr>
        <p:spPr>
          <a:xfrm>
            <a:off x="381000" y="4191000"/>
            <a:ext cx="2895600" cy="60960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trap</a:t>
            </a:r>
            <a:endParaRPr lang="en-US" dirty="0"/>
          </a:p>
        </p:txBody>
      </p:sp>
      <p:sp>
        <p:nvSpPr>
          <p:cNvPr id="9" name="Flowchart: Process 8"/>
          <p:cNvSpPr/>
          <p:nvPr/>
        </p:nvSpPr>
        <p:spPr>
          <a:xfrm>
            <a:off x="5638800" y="2362200"/>
            <a:ext cx="2895600" cy="60960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t>
            </a:r>
            <a:r>
              <a:rPr lang="en-US" dirty="0" smtClean="0"/>
              <a:t>ain</a:t>
            </a:r>
            <a:endParaRPr lang="en-US" dirty="0"/>
          </a:p>
        </p:txBody>
      </p:sp>
      <p:sp>
        <p:nvSpPr>
          <p:cNvPr id="16" name="Flowchart: Process 15"/>
          <p:cNvSpPr/>
          <p:nvPr/>
        </p:nvSpPr>
        <p:spPr>
          <a:xfrm>
            <a:off x="5638800" y="2971800"/>
            <a:ext cx="289560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dispatcher</a:t>
            </a:r>
            <a:endParaRPr lang="en-US" dirty="0"/>
          </a:p>
        </p:txBody>
      </p:sp>
      <p:sp>
        <p:nvSpPr>
          <p:cNvPr id="19" name="Flowchart: Process 18"/>
          <p:cNvSpPr/>
          <p:nvPr/>
        </p:nvSpPr>
        <p:spPr>
          <a:xfrm>
            <a:off x="5638800" y="3581400"/>
            <a:ext cx="28956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U_semSignal</a:t>
            </a:r>
            <a:endParaRPr lang="en-US" dirty="0"/>
          </a:p>
        </p:txBody>
      </p:sp>
      <p:sp>
        <p:nvSpPr>
          <p:cNvPr id="20" name="Flowchart: Process 19"/>
          <p:cNvSpPr/>
          <p:nvPr/>
        </p:nvSpPr>
        <p:spPr>
          <a:xfrm>
            <a:off x="5638800" y="4191000"/>
            <a:ext cx="2895600" cy="6096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_</a:t>
            </a:r>
            <a:r>
              <a:rPr lang="en-US" dirty="0" err="1" smtClean="0"/>
              <a:t>semSignal</a:t>
            </a:r>
            <a:endParaRPr lang="en-US" dirty="0"/>
          </a:p>
        </p:txBody>
      </p:sp>
      <p:cxnSp>
        <p:nvCxnSpPr>
          <p:cNvPr id="22" name="Straight Arrow Connector 21"/>
          <p:cNvCxnSpPr>
            <a:stCxn id="8" idx="3"/>
            <a:endCxn id="16" idx="1"/>
          </p:cNvCxnSpPr>
          <p:nvPr/>
        </p:nvCxnSpPr>
        <p:spPr>
          <a:xfrm flipV="1">
            <a:off x="3276600" y="3276600"/>
            <a:ext cx="2362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29000" y="2819400"/>
            <a:ext cx="1905000" cy="923330"/>
          </a:xfrm>
          <a:prstGeom prst="rect">
            <a:avLst/>
          </a:prstGeom>
          <a:noFill/>
        </p:spPr>
        <p:txBody>
          <a:bodyPr wrap="square" rtlCol="0">
            <a:spAutoFit/>
          </a:bodyPr>
          <a:lstStyle/>
          <a:p>
            <a:r>
              <a:rPr lang="en-US" dirty="0" err="1" smtClean="0"/>
              <a:t>longjmp</a:t>
            </a:r>
            <a:r>
              <a:rPr lang="en-US" dirty="0" smtClean="0"/>
              <a:t> (</a:t>
            </a:r>
            <a:r>
              <a:rPr lang="en-US" dirty="0" err="1" smtClean="0"/>
              <a:t>k_context</a:t>
            </a:r>
            <a:r>
              <a:rPr lang="en-US" dirty="0" smtClean="0"/>
              <a:t>, SEMSIGNALCALL)</a:t>
            </a:r>
            <a:endParaRPr lang="en-US" dirty="0"/>
          </a:p>
        </p:txBody>
      </p:sp>
      <p:cxnSp>
        <p:nvCxnSpPr>
          <p:cNvPr id="29" name="Straight Arrow Connector 28"/>
          <p:cNvCxnSpPr>
            <a:stCxn id="16" idx="1"/>
            <a:endCxn id="8" idx="3"/>
          </p:cNvCxnSpPr>
          <p:nvPr/>
        </p:nvCxnSpPr>
        <p:spPr>
          <a:xfrm rot="10800000" flipV="1">
            <a:off x="3276600" y="3276600"/>
            <a:ext cx="2362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10000" y="4191000"/>
            <a:ext cx="2590800" cy="923330"/>
          </a:xfrm>
          <a:prstGeom prst="rect">
            <a:avLst/>
          </a:prstGeom>
          <a:noFill/>
        </p:spPr>
        <p:txBody>
          <a:bodyPr wrap="square" rtlCol="0">
            <a:spAutoFit/>
          </a:bodyPr>
          <a:lstStyle/>
          <a:p>
            <a:r>
              <a:rPr lang="en-US" dirty="0" err="1" smtClean="0"/>
              <a:t>lonjmp</a:t>
            </a:r>
            <a:r>
              <a:rPr lang="en-US" dirty="0" smtClean="0"/>
              <a:t>(</a:t>
            </a:r>
            <a:r>
              <a:rPr lang="en-US" dirty="0" err="1" smtClean="0"/>
              <a:t>tcb</a:t>
            </a:r>
            <a:r>
              <a:rPr lang="en-US" dirty="0" smtClean="0"/>
              <a:t>[</a:t>
            </a:r>
            <a:r>
              <a:rPr lang="en-US" dirty="0" err="1" smtClean="0"/>
              <a:t>curTask</a:t>
            </a:r>
            <a:r>
              <a:rPr lang="en-US" dirty="0" smtClean="0"/>
              <a:t>]</a:t>
            </a:r>
          </a:p>
          <a:p>
            <a:r>
              <a:rPr lang="en-US" dirty="0" smtClean="0"/>
              <a:t>.context, </a:t>
            </a:r>
          </a:p>
          <a:p>
            <a:r>
              <a:rPr lang="en-US" dirty="0" smtClean="0"/>
              <a:t>TRAP_NORMAL</a:t>
            </a:r>
            <a:endParaRPr lang="en-US" dirty="0"/>
          </a:p>
        </p:txBody>
      </p:sp>
      <p:sp>
        <p:nvSpPr>
          <p:cNvPr id="31" name="Rounded Rectangle 30"/>
          <p:cNvSpPr/>
          <p:nvPr/>
        </p:nvSpPr>
        <p:spPr>
          <a:xfrm>
            <a:off x="1752600" y="5638800"/>
            <a:ext cx="51816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Many details are omitted!</a:t>
            </a:r>
          </a:p>
          <a:p>
            <a:pPr algn="ctr"/>
            <a:r>
              <a:rPr lang="en-US" dirty="0" smtClean="0"/>
              <a:t>Reading the code is recommended.</a:t>
            </a:r>
          </a:p>
          <a:p>
            <a:pPr algn="ctr"/>
            <a:r>
              <a:rPr lang="en-US" dirty="0" smtClean="0"/>
              <a:t>Also, calls do not always return immediately.  Why?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19" grpId="0" animBg="1"/>
      <p:bldP spid="19" grpId="1" animBg="1"/>
      <p:bldP spid="20" grpId="0" animBg="1"/>
      <p:bldP spid="20" grpId="1" animBg="1"/>
      <p:bldP spid="23" grpId="0"/>
      <p:bldP spid="23" grpId="1"/>
      <p:bldP spid="30" grpId="0"/>
      <p:bldP spid="30" grpId="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 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a:t>
            </a:r>
            <a:r>
              <a:rPr lang="en-US" dirty="0" smtClean="0"/>
              <a:t>ransfer between user mode and kernel mode</a:t>
            </a:r>
          </a:p>
          <a:p>
            <a:r>
              <a:rPr lang="en-US" dirty="0" smtClean="0"/>
              <a:t>Hardware for mode and the trap instruction</a:t>
            </a:r>
          </a:p>
          <a:p>
            <a:r>
              <a:rPr lang="en-US" dirty="0" smtClean="0"/>
              <a:t>Run services on behalf of user in kernel mode</a:t>
            </a:r>
          </a:p>
          <a:p>
            <a:r>
              <a:rPr lang="en-US" dirty="0" smtClean="0"/>
              <a:t>OS must define the trap table and trap code</a:t>
            </a:r>
          </a:p>
          <a:p>
            <a:r>
              <a:rPr lang="en-US" dirty="0" smtClean="0"/>
              <a:t>Kernel and User separated in memory</a:t>
            </a:r>
          </a:p>
          <a:p>
            <a:r>
              <a:rPr lang="en-US" dirty="0" smtClean="0"/>
              <a:t>Each has its own stack</a:t>
            </a:r>
          </a:p>
          <a:p>
            <a:r>
              <a:rPr lang="en-US" dirty="0" smtClean="0"/>
              <a:t>Return passed through registers</a:t>
            </a:r>
          </a:p>
          <a:p>
            <a:r>
              <a:rPr lang="en-US" dirty="0" smtClean="0"/>
              <a:t>Parameters passed in several ways</a:t>
            </a:r>
          </a:p>
          <a:p>
            <a:r>
              <a:rPr lang="en-US" dirty="0" smtClean="0"/>
              <a:t>Gets complex very quickly with signals and other kernel details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Emphasize memory division (give a basic layout of memory and its different regions)</a:t>
            </a:r>
          </a:p>
          <a:p>
            <a:r>
              <a:rPr lang="en-US" dirty="0" smtClean="0"/>
              <a:t>Explain the trap instruction on most hardware (called by user mode)</a:t>
            </a:r>
          </a:p>
          <a:p>
            <a:r>
              <a:rPr lang="en-US" dirty="0" smtClean="0"/>
              <a:t>Explain the trap vector configured by the OS</a:t>
            </a:r>
          </a:p>
          <a:p>
            <a:r>
              <a:rPr lang="en-US" dirty="0" smtClean="0"/>
              <a:t>Demonstrate a system call using a trap show the parameter passing through the trap call and the return value (follow the wiki and book)</a:t>
            </a:r>
          </a:p>
          <a:p>
            <a:r>
              <a:rPr lang="en-US" dirty="0" smtClean="0"/>
              <a:t>Give examples of system calls in UNIX</a:t>
            </a:r>
          </a:p>
          <a:p>
            <a:r>
              <a:rPr lang="en-US" dirty="0" smtClean="0"/>
              <a:t>Talk about the win32 conundrum</a:t>
            </a:r>
          </a:p>
          <a:p>
            <a:r>
              <a:rPr lang="en-US" dirty="0" smtClean="0"/>
              <a:t>Explain what it means to have a multi-threaded kernel (many systems calls at once rather than one at a time).</a:t>
            </a:r>
          </a:p>
          <a:p>
            <a:r>
              <a:rPr lang="en-US" dirty="0" smtClean="0"/>
              <a:t>Walk through the process in our implementation including the data structures that we use</a:t>
            </a:r>
          </a:p>
          <a:p>
            <a:r>
              <a:rPr lang="en-US" dirty="0" smtClean="0"/>
              <a:t>Summarize</a:t>
            </a:r>
          </a:p>
          <a:p>
            <a:pPr>
              <a:buNone/>
            </a:pPr>
            <a:endParaRPr lang="en-US" dirty="0" smtClean="0"/>
          </a:p>
          <a:p>
            <a:pPr>
              <a:buNone/>
            </a:pPr>
            <a:r>
              <a:rPr lang="en-US" dirty="0" smtClean="0"/>
              <a:t>If time allows, start the next lecture on processes.</a:t>
            </a:r>
          </a:p>
          <a:p>
            <a:pPr>
              <a:buNone/>
            </a:pPr>
            <a:r>
              <a:rPr lang="en-US" dirty="0" smtClean="0"/>
              <a:t>Write system call lab: add a system call of your own (must have several parameters)</a:t>
            </a:r>
          </a:p>
          <a:p>
            <a:pPr>
              <a:buNone/>
            </a:pPr>
            <a:r>
              <a:rPr lang="en-US" dirty="0" smtClean="0"/>
              <a:t>Trace through a system call in the kernel</a:t>
            </a:r>
          </a:p>
          <a:p>
            <a:pPr>
              <a:buNone/>
            </a:pPr>
            <a:r>
              <a:rPr lang="en-US" dirty="0" smtClean="0"/>
              <a:t>Trace through a system call with a signal in the kernel</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keep things simple…</a:t>
            </a:r>
            <a:endParaRPr lang="en-US" dirty="0"/>
          </a:p>
        </p:txBody>
      </p:sp>
      <p:sp>
        <p:nvSpPr>
          <p:cNvPr id="3" name="Flowchart: Process 2"/>
          <p:cNvSpPr/>
          <p:nvPr/>
        </p:nvSpPr>
        <p:spPr>
          <a:xfrm>
            <a:off x="6934200" y="2133600"/>
            <a:ext cx="1752600" cy="3733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p:cNvSpPr/>
          <p:nvPr/>
        </p:nvSpPr>
        <p:spPr>
          <a:xfrm>
            <a:off x="3200400" y="2667000"/>
            <a:ext cx="2438400" cy="1981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US" dirty="0"/>
          </a:p>
        </p:txBody>
      </p:sp>
      <p:sp>
        <p:nvSpPr>
          <p:cNvPr id="6" name="Can 5"/>
          <p:cNvSpPr/>
          <p:nvPr/>
        </p:nvSpPr>
        <p:spPr>
          <a:xfrm>
            <a:off x="7086600" y="2209800"/>
            <a:ext cx="685800" cy="68580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Disk</a:t>
            </a:r>
            <a:endParaRPr lang="en-US" dirty="0"/>
          </a:p>
        </p:txBody>
      </p:sp>
      <p:sp>
        <p:nvSpPr>
          <p:cNvPr id="7" name="Cube 6"/>
          <p:cNvSpPr/>
          <p:nvPr/>
        </p:nvSpPr>
        <p:spPr>
          <a:xfrm>
            <a:off x="7924800" y="2895600"/>
            <a:ext cx="381000" cy="1905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8" name="Flowchart: Process 7"/>
          <p:cNvSpPr/>
          <p:nvPr/>
        </p:nvSpPr>
        <p:spPr>
          <a:xfrm>
            <a:off x="7010400" y="3581400"/>
            <a:ext cx="685800" cy="38100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CPU</a:t>
            </a:r>
            <a:r>
              <a:rPr lang="en-US" baseline="-25000" dirty="0" smtClean="0"/>
              <a:t>0</a:t>
            </a:r>
            <a:endParaRPr lang="en-US" baseline="-25000" dirty="0"/>
          </a:p>
        </p:txBody>
      </p:sp>
      <p:sp>
        <p:nvSpPr>
          <p:cNvPr id="12" name="Flowchart: Process 11"/>
          <p:cNvSpPr/>
          <p:nvPr/>
        </p:nvSpPr>
        <p:spPr>
          <a:xfrm>
            <a:off x="762000" y="3505200"/>
            <a:ext cx="1066800" cy="533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a:t>
            </a:r>
            <a:r>
              <a:rPr lang="en-US" baseline="-25000" dirty="0" smtClean="0"/>
              <a:t>0</a:t>
            </a:r>
            <a:endParaRPr lang="en-US" baseline="-25000" dirty="0"/>
          </a:p>
        </p:txBody>
      </p:sp>
      <p:sp>
        <p:nvSpPr>
          <p:cNvPr id="16" name="Left-Right Arrow 15"/>
          <p:cNvSpPr/>
          <p:nvPr/>
        </p:nvSpPr>
        <p:spPr>
          <a:xfrm>
            <a:off x="1981200" y="3505200"/>
            <a:ext cx="9906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Right Arrow 16"/>
          <p:cNvSpPr/>
          <p:nvPr/>
        </p:nvSpPr>
        <p:spPr>
          <a:xfrm>
            <a:off x="5791200" y="3505200"/>
            <a:ext cx="9906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239000" y="5181600"/>
            <a:ext cx="1219200" cy="533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Display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smtClean="0"/>
              <a:t>Sequential Execution </a:t>
            </a:r>
            <a:endParaRPr lang="en-US" dirty="0"/>
          </a:p>
        </p:txBody>
      </p:sp>
      <p:pic>
        <p:nvPicPr>
          <p:cNvPr id="566276" name="Picture 4"/>
          <p:cNvPicPr>
            <a:picLocks noChangeAspect="1" noChangeArrowheads="1"/>
          </p:cNvPicPr>
          <p:nvPr/>
        </p:nvPicPr>
        <p:blipFill>
          <a:blip r:embed="rId3" cstate="print"/>
          <a:srcRect/>
          <a:stretch>
            <a:fillRect/>
          </a:stretch>
        </p:blipFill>
        <p:spPr bwMode="auto">
          <a:xfrm>
            <a:off x="2667000" y="1981200"/>
            <a:ext cx="3468687" cy="3775075"/>
          </a:xfrm>
          <a:prstGeom prst="rect">
            <a:avLst/>
          </a:prstGeom>
          <a:noFill/>
          <a:ln w="9525">
            <a:noFill/>
            <a:miter lim="800000"/>
            <a:headEnd/>
            <a:tailEnd/>
          </a:ln>
          <a:effectLst/>
        </p:spPr>
      </p:pic>
      <p:sp>
        <p:nvSpPr>
          <p:cNvPr id="9" name="TextBox 8"/>
          <p:cNvSpPr txBox="1"/>
          <p:nvPr/>
        </p:nvSpPr>
        <p:spPr>
          <a:xfrm>
            <a:off x="1600200" y="6019800"/>
            <a:ext cx="5943600" cy="584775"/>
          </a:xfrm>
          <a:prstGeom prst="rect">
            <a:avLst/>
          </a:prstGeom>
          <a:noFill/>
        </p:spPr>
        <p:txBody>
          <a:bodyPr wrap="square" rtlCol="0">
            <a:spAutoFit/>
          </a:bodyPr>
          <a:lstStyle/>
          <a:p>
            <a:pPr algn="ctr"/>
            <a:r>
              <a:rPr lang="en-US" sz="3200" dirty="0" smtClean="0">
                <a:solidFill>
                  <a:schemeClr val="accent3"/>
                </a:solidFill>
              </a:rPr>
              <a:t>One instruction at a time…</a:t>
            </a:r>
            <a:endParaRPr lang="en-US" sz="3200" dirty="0">
              <a:solidFill>
                <a:schemeClr val="accent3"/>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3733800" cy="4708981"/>
          </a:xfrm>
          <a:prstGeom prst="rect">
            <a:avLst/>
          </a:prstGeom>
        </p:spPr>
        <p:txBody>
          <a:bodyPr wrap="square">
            <a:spAutoFit/>
          </a:bodyPr>
          <a:lstStyle/>
          <a:p>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myint</a:t>
            </a:r>
            <a:r>
              <a:rPr lang="en-US" sz="1000" dirty="0" smtClean="0">
                <a:latin typeface="Lucida Console" pitchFamily="49" charset="0"/>
              </a:rPr>
              <a:t>(</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argc</a:t>
            </a:r>
            <a:r>
              <a:rPr lang="en-US" sz="1000" dirty="0" smtClean="0">
                <a:latin typeface="Lucida Console" pitchFamily="49" charset="0"/>
              </a:rPr>
              <a:t>, char* </a:t>
            </a:r>
            <a:r>
              <a:rPr lang="en-US" sz="1000" dirty="0" err="1" smtClean="0">
                <a:latin typeface="Lucida Console" pitchFamily="49" charset="0"/>
              </a:rPr>
              <a:t>argv</a:t>
            </a:r>
            <a:r>
              <a:rPr lang="en-US" sz="1000" dirty="0" smtClean="0">
                <a:latin typeface="Lucida Console" pitchFamily="49" charset="0"/>
              </a:rPr>
              <a:t>[]) </a:t>
            </a:r>
          </a:p>
          <a:p>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tid_t</a:t>
            </a:r>
            <a:r>
              <a:rPr lang="en-US" sz="1000" dirty="0" smtClean="0">
                <a:latin typeface="Lucida Console" pitchFamily="49" charset="0"/>
              </a:rPr>
              <a:t> </a:t>
            </a:r>
            <a:r>
              <a:rPr lang="en-US" sz="1000" dirty="0" err="1" smtClean="0">
                <a:latin typeface="Lucida Console" pitchFamily="49" charset="0"/>
              </a:rPr>
              <a:t>tid</a:t>
            </a:r>
            <a:r>
              <a:rPr lang="en-US" sz="1000" dirty="0" smtClean="0">
                <a:latin typeface="Lucida Console" pitchFamily="49" charset="0"/>
              </a:rPr>
              <a:t> = </a:t>
            </a:r>
            <a:r>
              <a:rPr lang="en-US" sz="1000" dirty="0" err="1" smtClean="0">
                <a:latin typeface="Lucida Console" pitchFamily="49" charset="0"/>
              </a:rPr>
              <a:t>gettid</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char name[128];</a:t>
            </a:r>
          </a:p>
          <a:p>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secs</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s = NULL_SEMAPHORE;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a:t>
            </a:r>
          </a:p>
          <a:p>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secs</a:t>
            </a:r>
            <a:r>
              <a:rPr lang="en-US" sz="1000" dirty="0" smtClean="0">
                <a:latin typeface="Lucida Console" pitchFamily="49" charset="0"/>
              </a:rPr>
              <a:t> = </a:t>
            </a:r>
            <a:r>
              <a:rPr lang="en-US" sz="1000" dirty="0" err="1" smtClean="0">
                <a:latin typeface="Lucida Console" pitchFamily="49" charset="0"/>
              </a:rPr>
              <a:t>atoi</a:t>
            </a:r>
            <a:r>
              <a:rPr lang="en-US" sz="1000" dirty="0" smtClean="0">
                <a:latin typeface="Lucida Console" pitchFamily="49" charset="0"/>
              </a:rPr>
              <a:t>(</a:t>
            </a:r>
            <a:r>
              <a:rPr lang="en-US" sz="1000" dirty="0" err="1" smtClean="0">
                <a:latin typeface="Lucida Console" pitchFamily="49" charset="0"/>
              </a:rPr>
              <a:t>argv</a:t>
            </a:r>
            <a:r>
              <a:rPr lang="en-US" sz="1000" dirty="0" smtClean="0">
                <a:latin typeface="Lucida Console" pitchFamily="49" charset="0"/>
              </a:rPr>
              <a:t>[1]);</a:t>
            </a:r>
          </a:p>
          <a:p>
            <a:r>
              <a:rPr lang="en-US" sz="1000" dirty="0" smtClean="0">
                <a:latin typeface="Lucida Console" pitchFamily="49" charset="0"/>
              </a:rPr>
              <a:t>   </a:t>
            </a:r>
            <a:r>
              <a:rPr lang="en-US" sz="1000" dirty="0" err="1" smtClean="0">
                <a:latin typeface="Lucida Console" pitchFamily="49" charset="0"/>
              </a:rPr>
              <a:t>sprintf</a:t>
            </a:r>
            <a:r>
              <a:rPr lang="en-US" sz="1000" dirty="0" smtClean="0">
                <a:latin typeface="Lucida Console" pitchFamily="49" charset="0"/>
              </a:rPr>
              <a:t>(name, "P1_myint %d", </a:t>
            </a:r>
            <a:r>
              <a:rPr lang="en-US" sz="1000" dirty="0" err="1" smtClean="0">
                <a:latin typeface="Lucida Console" pitchFamily="49" charset="0"/>
              </a:rPr>
              <a:t>secs</a:t>
            </a:r>
            <a:r>
              <a:rPr lang="en-US" sz="1000" dirty="0" smtClean="0">
                <a:latin typeface="Lucida Console" pitchFamily="49" charset="0"/>
              </a:rPr>
              <a:t>, </a:t>
            </a:r>
            <a:r>
              <a:rPr lang="en-US" sz="1000" dirty="0" err="1" smtClean="0">
                <a:latin typeface="Lucida Console" pitchFamily="49" charset="0"/>
              </a:rPr>
              <a:t>tid</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s = </a:t>
            </a:r>
            <a:r>
              <a:rPr lang="en-US" sz="1000" dirty="0" err="1" smtClean="0">
                <a:latin typeface="Lucida Console" pitchFamily="49" charset="0"/>
              </a:rPr>
              <a:t>createSemaphore</a:t>
            </a:r>
            <a:r>
              <a:rPr lang="en-US" sz="1000" dirty="0" smtClean="0">
                <a:latin typeface="Lucida Console" pitchFamily="49" charset="0"/>
              </a:rPr>
              <a:t>(name, BINARY, 0);</a:t>
            </a:r>
          </a:p>
          <a:p>
            <a:r>
              <a:rPr lang="en-US" sz="1000" dirty="0">
                <a:latin typeface="Lucida Console" pitchFamily="49" charset="0"/>
              </a:rPr>
              <a:t> </a:t>
            </a:r>
            <a:r>
              <a:rPr lang="en-US" sz="1000" dirty="0" smtClean="0">
                <a:latin typeface="Lucida Console" pitchFamily="49" charset="0"/>
              </a:rPr>
              <a:t>  assert(s != NULL_SEMAPHORE);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insertDeltaClock</a:t>
            </a:r>
            <a:r>
              <a:rPr lang="en-US" sz="1000" dirty="0" smtClean="0">
                <a:latin typeface="Lucida Console" pitchFamily="49" charset="0"/>
              </a:rPr>
              <a:t>(10,s,1);</a:t>
            </a:r>
          </a:p>
          <a:p>
            <a:r>
              <a:rPr lang="en-US" sz="1000" dirty="0" smtClean="0">
                <a:latin typeface="Lucida Console" pitchFamily="49" charset="0"/>
              </a:rPr>
              <a:t>	</a:t>
            </a:r>
          </a:p>
          <a:p>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 = 0; </a:t>
            </a:r>
            <a:r>
              <a:rPr lang="en-US" sz="1000" dirty="0" err="1" smtClean="0">
                <a:latin typeface="Lucida Console" pitchFamily="49" charset="0"/>
              </a:rPr>
              <a:t>i</a:t>
            </a:r>
            <a:r>
              <a:rPr lang="en-US" sz="1000" dirty="0" smtClean="0">
                <a:latin typeface="Lucida Console" pitchFamily="49" charset="0"/>
              </a:rPr>
              <a:t> &lt; </a:t>
            </a:r>
            <a:r>
              <a:rPr lang="en-US" sz="1000" dirty="0" err="1" smtClean="0">
                <a:latin typeface="Lucida Console" pitchFamily="49" charset="0"/>
              </a:rPr>
              <a:t>secs</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semWait</a:t>
            </a:r>
            <a:r>
              <a:rPr lang="en-US" sz="1000" dirty="0" smtClean="0">
                <a:latin typeface="Lucida Console" pitchFamily="49" charset="0"/>
              </a:rPr>
              <a:t>(s);</a:t>
            </a:r>
          </a:p>
          <a:p>
            <a:r>
              <a:rPr lang="en-US" sz="1000" dirty="0">
                <a:latin typeface="Lucida Console" pitchFamily="49" charset="0"/>
              </a:rPr>
              <a:t> </a:t>
            </a:r>
            <a:r>
              <a:rPr lang="en-US" sz="1000" dirty="0" smtClean="0">
                <a:latin typeface="Lucida Console" pitchFamily="49" charset="0"/>
              </a:rPr>
              <a:t>  }</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deleteClockEvent</a:t>
            </a:r>
            <a:r>
              <a:rPr lang="en-US" sz="1000" dirty="0" smtClean="0">
                <a:latin typeface="Lucida Console" pitchFamily="49" charset="0"/>
              </a:rPr>
              <a:t>(s);</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deleteSemaphore</a:t>
            </a:r>
            <a:r>
              <a:rPr lang="en-US" sz="1000" dirty="0" smtClean="0">
                <a:latin typeface="Lucida Console" pitchFamily="49" charset="0"/>
              </a:rPr>
              <a:t>(s);</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sigKill</a:t>
            </a:r>
            <a:r>
              <a:rPr lang="en-US" sz="1000" dirty="0" smtClean="0">
                <a:latin typeface="Lucida Console" pitchFamily="49" charset="0"/>
              </a:rPr>
              <a:t>(</a:t>
            </a:r>
            <a:r>
              <a:rPr lang="en-US" sz="1000" dirty="0" err="1" smtClean="0">
                <a:latin typeface="Lucida Console" pitchFamily="49" charset="0"/>
              </a:rPr>
              <a:t>tid</a:t>
            </a:r>
            <a:r>
              <a:rPr lang="en-US" sz="1000" dirty="0" smtClean="0">
                <a:latin typeface="Lucida Console" pitchFamily="49" charset="0"/>
              </a:rPr>
              <a:t>, KSIGINT) &lt; 0)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fprintf</a:t>
            </a:r>
            <a:r>
              <a:rPr lang="en-US" sz="1000" dirty="0" smtClean="0">
                <a:latin typeface="Lucida Console" pitchFamily="49" charset="0"/>
              </a:rPr>
              <a:t>(</a:t>
            </a:r>
            <a:r>
              <a:rPr lang="en-US" sz="1000" dirty="0" err="1" smtClean="0">
                <a:latin typeface="Lucida Console" pitchFamily="49" charset="0"/>
              </a:rPr>
              <a:t>stderr</a:t>
            </a:r>
            <a:r>
              <a:rPr lang="en-US" sz="1000" dirty="0" smtClean="0">
                <a:latin typeface="Lucida Console" pitchFamily="49" charset="0"/>
              </a:rPr>
              <a:t>, "</a:t>
            </a:r>
            <a:r>
              <a:rPr lang="en-US" sz="1000" dirty="0" err="1" smtClean="0">
                <a:latin typeface="Lucida Console" pitchFamily="49" charset="0"/>
              </a:rPr>
              <a:t>sigKill</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error");</a:t>
            </a:r>
          </a:p>
          <a:p>
            <a:r>
              <a:rPr lang="en-US" sz="1000" dirty="0">
                <a:latin typeface="Lucida Console" pitchFamily="49" charset="0"/>
              </a:rPr>
              <a:t> </a:t>
            </a:r>
            <a:r>
              <a:rPr lang="en-US" sz="1000" dirty="0" smtClean="0">
                <a:latin typeface="Lucida Console" pitchFamily="49" charset="0"/>
              </a:rPr>
              <a:t>  }</a:t>
            </a:r>
          </a:p>
          <a:p>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printf</a:t>
            </a:r>
            <a:r>
              <a:rPr lang="en-US" sz="1000" dirty="0" smtClean="0">
                <a:latin typeface="Lucida Console" pitchFamily="49" charset="0"/>
              </a:rPr>
              <a:t>("Shouldn't reach here in </a:t>
            </a:r>
            <a:r>
              <a:rPr lang="en-US" sz="1000" dirty="0" err="1" smtClean="0">
                <a:latin typeface="Lucida Console" pitchFamily="49" charset="0"/>
              </a:rPr>
              <a:t>myint</a:t>
            </a:r>
            <a:r>
              <a:rPr lang="en-US" sz="1000" dirty="0" smtClean="0">
                <a:latin typeface="Lucida Console" pitchFamily="49" charset="0"/>
              </a:rPr>
              <a:t>\n");</a:t>
            </a:r>
          </a:p>
          <a:p>
            <a:r>
              <a:rPr lang="en-US" sz="1000" dirty="0">
                <a:latin typeface="Lucida Console" pitchFamily="49" charset="0"/>
              </a:rPr>
              <a:t> </a:t>
            </a:r>
            <a:r>
              <a:rPr lang="en-US" sz="1000" dirty="0" smtClean="0">
                <a:latin typeface="Lucida Console" pitchFamily="49" charset="0"/>
              </a:rPr>
              <a:t>  return 0;</a:t>
            </a:r>
          </a:p>
          <a:p>
            <a:r>
              <a:rPr lang="en-US" sz="1000" dirty="0" smtClean="0">
                <a:latin typeface="Lucida Console" pitchFamily="49" charset="0"/>
              </a:rPr>
              <a:t>}</a:t>
            </a:r>
          </a:p>
          <a:p>
            <a:endParaRPr lang="en-US" sz="1000" dirty="0">
              <a:latin typeface="Lucida Console" pitchFamily="49" charset="0"/>
            </a:endParaRPr>
          </a:p>
        </p:txBody>
      </p:sp>
      <p:sp>
        <p:nvSpPr>
          <p:cNvPr id="3" name="Rectangle 2"/>
          <p:cNvSpPr/>
          <p:nvPr/>
        </p:nvSpPr>
        <p:spPr>
          <a:xfrm>
            <a:off x="4724400" y="777419"/>
            <a:ext cx="4343400" cy="4708981"/>
          </a:xfrm>
          <a:prstGeom prst="rect">
            <a:avLst/>
          </a:prstGeom>
        </p:spPr>
        <p:txBody>
          <a:bodyPr wrap="square">
            <a:spAutoFit/>
          </a:bodyPr>
          <a:lstStyle/>
          <a:p>
            <a:r>
              <a:rPr lang="en-US" sz="1000" dirty="0" err="1" smtClean="0">
                <a:latin typeface="Lucida Console" pitchFamily="49" charset="0"/>
              </a:rPr>
              <a:t>tid_t</a:t>
            </a:r>
            <a:r>
              <a:rPr lang="en-US" sz="1000" dirty="0" smtClean="0">
                <a:latin typeface="Lucida Console" pitchFamily="49" charset="0"/>
              </a:rPr>
              <a:t> _</a:t>
            </a:r>
            <a:r>
              <a:rPr lang="en-US" sz="1000" dirty="0" err="1" smtClean="0">
                <a:latin typeface="Lucida Console" pitchFamily="49" charset="0"/>
              </a:rPr>
              <a:t>waittid</a:t>
            </a:r>
            <a:r>
              <a:rPr lang="en-US" sz="1000" dirty="0" smtClean="0">
                <a:latin typeface="Lucida Console" pitchFamily="49" charset="0"/>
              </a:rPr>
              <a:t>(</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taskId</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stat_loc</a:t>
            </a:r>
            <a:r>
              <a:rPr lang="en-US" sz="1000" dirty="0" smtClean="0">
                <a:latin typeface="Lucida Console" pitchFamily="49" charset="0"/>
              </a:rPr>
              <a:t>) </a:t>
            </a:r>
          </a:p>
          <a:p>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hasChild</a:t>
            </a:r>
            <a:r>
              <a:rPr lang="en-US" sz="1000" dirty="0" smtClean="0">
                <a:latin typeface="Lucida Console" pitchFamily="49" charset="0"/>
              </a:rPr>
              <a:t> = 0;</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 = 0;</a:t>
            </a:r>
          </a:p>
          <a:p>
            <a:r>
              <a:rPr lang="en-US" sz="1000" dirty="0">
                <a:latin typeface="Lucida Console" pitchFamily="49" charset="0"/>
              </a:rPr>
              <a:t> </a:t>
            </a:r>
            <a:r>
              <a:rPr lang="en-US" sz="1000" dirty="0" smtClean="0">
                <a:latin typeface="Lucida Console" pitchFamily="49" charset="0"/>
              </a:rPr>
              <a:t>  TCB* </a:t>
            </a:r>
            <a:r>
              <a:rPr lang="en-US" sz="1000" dirty="0" err="1" smtClean="0">
                <a:latin typeface="Lucida Console" pitchFamily="49" charset="0"/>
              </a:rPr>
              <a:t>tcb</a:t>
            </a:r>
            <a:r>
              <a:rPr lang="en-US" sz="1000" dirty="0" smtClean="0">
                <a:latin typeface="Lucida Console" pitchFamily="49" charset="0"/>
              </a:rPr>
              <a:t> = </a:t>
            </a:r>
            <a:r>
              <a:rPr lang="en-US" sz="1000" dirty="0" err="1" smtClean="0">
                <a:latin typeface="Lucida Console" pitchFamily="49" charset="0"/>
              </a:rPr>
              <a:t>getTCB</a:t>
            </a:r>
            <a:r>
              <a:rPr lang="en-US" sz="1000" dirty="0" smtClean="0">
                <a:latin typeface="Lucida Console" pitchFamily="49" charset="0"/>
              </a:rPr>
              <a:t>();</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 = 0 ; </a:t>
            </a:r>
            <a:r>
              <a:rPr lang="en-US" sz="1000" dirty="0" err="1" smtClean="0">
                <a:latin typeface="Lucida Console" pitchFamily="49" charset="0"/>
              </a:rPr>
              <a:t>i</a:t>
            </a:r>
            <a:r>
              <a:rPr lang="en-US" sz="1000" dirty="0" smtClean="0">
                <a:latin typeface="Lucida Console" pitchFamily="49" charset="0"/>
              </a:rPr>
              <a:t> &lt; MAX_TASKS ; ++</a:t>
            </a:r>
            <a:r>
              <a:rPr lang="en-US" sz="1000" dirty="0" err="1" smtClean="0">
                <a:latin typeface="Lucida Console" pitchFamily="49" charset="0"/>
              </a:rPr>
              <a:t>i</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].name == NULL) { continue; }</a:t>
            </a:r>
          </a:p>
          <a:p>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].parent == NO_PARENT &amp;&amp;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S_ZOMBIE) {</a:t>
            </a:r>
          </a:p>
          <a:p>
            <a:r>
              <a:rPr lang="en-US" sz="1000" dirty="0">
                <a:latin typeface="Lucida Console" pitchFamily="49" charset="0"/>
              </a:rPr>
              <a:t> </a:t>
            </a:r>
            <a:r>
              <a:rPr lang="en-US" sz="1000" dirty="0" smtClean="0">
                <a:latin typeface="Lucida Console" pitchFamily="49" charset="0"/>
              </a:rPr>
              <a:t>        _</a:t>
            </a:r>
            <a:r>
              <a:rPr lang="en-US" sz="1000" dirty="0" err="1" smtClean="0">
                <a:latin typeface="Lucida Console" pitchFamily="49" charset="0"/>
              </a:rPr>
              <a:t>killTask</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continue;</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].parent != </a:t>
            </a:r>
            <a:r>
              <a:rPr lang="en-US" sz="1000" dirty="0" err="1" smtClean="0">
                <a:latin typeface="Lucida Console" pitchFamily="49" charset="0"/>
              </a:rPr>
              <a:t>taskId</a:t>
            </a:r>
            <a:r>
              <a:rPr lang="en-US" sz="1000" dirty="0" smtClean="0">
                <a:latin typeface="Lucida Console" pitchFamily="49" charset="0"/>
              </a:rPr>
              <a:t>) {continue;}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hasChild</a:t>
            </a:r>
            <a:r>
              <a:rPr lang="en-US" sz="1000" dirty="0" smtClean="0">
                <a:latin typeface="Lucida Console" pitchFamily="49" charset="0"/>
              </a:rPr>
              <a:t> = TRUE;</a:t>
            </a:r>
          </a:p>
          <a:p>
            <a:r>
              <a:rPr lang="en-US" sz="1000" dirty="0">
                <a:latin typeface="Lucida Console" pitchFamily="49" charset="0"/>
              </a:rPr>
              <a:t> </a:t>
            </a:r>
            <a:r>
              <a:rPr lang="en-US" sz="1000" dirty="0" smtClean="0">
                <a:latin typeface="Lucida Console" pitchFamily="49" charset="0"/>
              </a:rPr>
              <a:t>     if (_</a:t>
            </a:r>
            <a:r>
              <a:rPr lang="en-US" sz="1000" dirty="0" err="1" smtClean="0">
                <a:latin typeface="Lucida Console" pitchFamily="49" charset="0"/>
              </a:rPr>
              <a:t>semTryLock</a:t>
            </a:r>
            <a:r>
              <a:rPr lang="en-US" sz="1000" dirty="0" smtClean="0">
                <a:latin typeface="Lucida Console" pitchFamily="49" charset="0"/>
              </a:rPr>
              <a:t>(</a:t>
            </a:r>
            <a:r>
              <a:rPr lang="en-US" sz="1000" dirty="0" err="1" smtClean="0">
                <a:latin typeface="Lucida Console" pitchFamily="49" charset="0"/>
              </a:rPr>
              <a:t>taskSemIds</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 == 0) {continue;}</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stat_loc</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stat_loc</a:t>
            </a:r>
            <a:r>
              <a:rPr lang="en-US" sz="1000" dirty="0" smtClean="0">
                <a:latin typeface="Lucida Console" pitchFamily="49" charset="0"/>
              </a:rPr>
              <a:t> =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].result;</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S_ZOMBIE) {</a:t>
            </a:r>
          </a:p>
          <a:p>
            <a:r>
              <a:rPr lang="en-US" sz="1000" dirty="0">
                <a:latin typeface="Lucida Console" pitchFamily="49" charset="0"/>
              </a:rPr>
              <a:t> </a:t>
            </a:r>
            <a:r>
              <a:rPr lang="en-US" sz="1000" dirty="0" smtClean="0">
                <a:latin typeface="Lucida Console" pitchFamily="49" charset="0"/>
              </a:rPr>
              <a:t>        _</a:t>
            </a:r>
            <a:r>
              <a:rPr lang="en-US" sz="1000" dirty="0" err="1" smtClean="0">
                <a:latin typeface="Lucida Console" pitchFamily="49" charset="0"/>
              </a:rPr>
              <a:t>killTask</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return </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S_STOPPED) {</a:t>
            </a:r>
          </a:p>
          <a:p>
            <a:r>
              <a:rPr lang="en-US" sz="1000" dirty="0">
                <a:latin typeface="Lucida Console" pitchFamily="49" charset="0"/>
              </a:rPr>
              <a:t> </a:t>
            </a:r>
            <a:r>
              <a:rPr lang="en-US" sz="1000" dirty="0" smtClean="0">
                <a:latin typeface="Lucida Console" pitchFamily="49" charset="0"/>
              </a:rPr>
              <a:t>        return </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return(</a:t>
            </a:r>
            <a:r>
              <a:rPr lang="en-US" sz="1000" dirty="0" err="1" smtClean="0">
                <a:latin typeface="Lucida Console" pitchFamily="49" charset="0"/>
              </a:rPr>
              <a:t>hasChild</a:t>
            </a:r>
            <a:r>
              <a:rPr lang="en-US" sz="1000" dirty="0" smtClean="0">
                <a:latin typeface="Lucida Console" pitchFamily="49" charset="0"/>
              </a:rPr>
              <a:t> ? 0 : -1);</a:t>
            </a:r>
          </a:p>
          <a:p>
            <a:r>
              <a:rPr lang="en-US" sz="1000" dirty="0" smtClean="0">
                <a:latin typeface="Lucida Console" pitchFamily="49" charset="0"/>
              </a:rPr>
              <a:t>}</a:t>
            </a:r>
          </a:p>
          <a:p>
            <a:endParaRPr lang="en-US" sz="1000" dirty="0">
              <a:latin typeface="Lucida Console" pitchFamily="49" charset="0"/>
            </a:endParaRPr>
          </a:p>
        </p:txBody>
      </p:sp>
      <p:sp>
        <p:nvSpPr>
          <p:cNvPr id="4" name="TextBox 3"/>
          <p:cNvSpPr txBox="1"/>
          <p:nvPr/>
        </p:nvSpPr>
        <p:spPr>
          <a:xfrm>
            <a:off x="609600" y="381000"/>
            <a:ext cx="2057400" cy="369332"/>
          </a:xfrm>
          <a:prstGeom prst="rect">
            <a:avLst/>
          </a:prstGeom>
          <a:noFill/>
        </p:spPr>
        <p:txBody>
          <a:bodyPr wrap="square" rtlCol="0">
            <a:spAutoFit/>
          </a:bodyPr>
          <a:lstStyle/>
          <a:p>
            <a:pPr algn="ctr"/>
            <a:r>
              <a:rPr lang="en-US" dirty="0" smtClean="0">
                <a:solidFill>
                  <a:schemeClr val="accent1"/>
                </a:solidFill>
              </a:rPr>
              <a:t>User Program</a:t>
            </a:r>
            <a:endParaRPr lang="en-US" dirty="0">
              <a:solidFill>
                <a:schemeClr val="accent1"/>
              </a:solidFill>
            </a:endParaRPr>
          </a:p>
        </p:txBody>
      </p:sp>
      <p:sp>
        <p:nvSpPr>
          <p:cNvPr id="5" name="TextBox 4"/>
          <p:cNvSpPr txBox="1"/>
          <p:nvPr/>
        </p:nvSpPr>
        <p:spPr>
          <a:xfrm>
            <a:off x="5715000" y="381000"/>
            <a:ext cx="2057400" cy="369332"/>
          </a:xfrm>
          <a:prstGeom prst="rect">
            <a:avLst/>
          </a:prstGeom>
          <a:noFill/>
        </p:spPr>
        <p:txBody>
          <a:bodyPr wrap="square" rtlCol="0">
            <a:spAutoFit/>
          </a:bodyPr>
          <a:lstStyle/>
          <a:p>
            <a:pPr algn="ctr"/>
            <a:r>
              <a:rPr lang="en-US" dirty="0" smtClean="0">
                <a:solidFill>
                  <a:schemeClr val="accent4"/>
                </a:solidFill>
              </a:rPr>
              <a:t>Kernel Service</a:t>
            </a:r>
            <a:endParaRPr lang="en-US" dirty="0">
              <a:solidFill>
                <a:schemeClr val="accent4"/>
              </a:solidFill>
            </a:endParaRPr>
          </a:p>
        </p:txBody>
      </p:sp>
      <p:sp>
        <p:nvSpPr>
          <p:cNvPr id="6" name="Rounded Rectangle 5"/>
          <p:cNvSpPr/>
          <p:nvPr/>
        </p:nvSpPr>
        <p:spPr>
          <a:xfrm>
            <a:off x="1143000" y="5638800"/>
            <a:ext cx="7010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smtClean="0"/>
              <a:t>Only one of these runs at any given time.</a:t>
            </a:r>
          </a:p>
          <a:p>
            <a:pPr algn="ctr"/>
            <a:r>
              <a:rPr lang="en-US" dirty="0" smtClean="0"/>
              <a:t>The kernel needs to be able to do </a:t>
            </a:r>
            <a:r>
              <a:rPr lang="en-US" i="1" dirty="0" smtClean="0"/>
              <a:t>special </a:t>
            </a:r>
            <a:r>
              <a:rPr lang="en-US" dirty="0" smtClean="0"/>
              <a:t>things to manage hardware.</a:t>
            </a:r>
          </a:p>
          <a:p>
            <a:pPr algn="ctr"/>
            <a:r>
              <a:rPr lang="en-US" dirty="0" smtClean="0"/>
              <a:t>The user needs access to the hardware but needs supervision…</a:t>
            </a:r>
          </a:p>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3733800" cy="470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myint</a:t>
            </a:r>
            <a:r>
              <a:rPr lang="en-US" sz="1000" dirty="0" smtClean="0">
                <a:latin typeface="Lucida Console" pitchFamily="49" charset="0"/>
              </a:rPr>
              <a:t>(</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argc</a:t>
            </a:r>
            <a:r>
              <a:rPr lang="en-US" sz="1000" dirty="0" smtClean="0">
                <a:latin typeface="Lucida Console" pitchFamily="49" charset="0"/>
              </a:rPr>
              <a:t>, char* </a:t>
            </a:r>
            <a:r>
              <a:rPr lang="en-US" sz="1000" dirty="0" err="1" smtClean="0">
                <a:latin typeface="Lucida Console" pitchFamily="49" charset="0"/>
              </a:rPr>
              <a:t>argv</a:t>
            </a:r>
            <a:r>
              <a:rPr lang="en-US" sz="1000" dirty="0" smtClean="0">
                <a:latin typeface="Lucida Console" pitchFamily="49" charset="0"/>
              </a:rPr>
              <a:t>[]) </a:t>
            </a:r>
          </a:p>
          <a:p>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tid_t</a:t>
            </a:r>
            <a:r>
              <a:rPr lang="en-US" sz="1000" dirty="0" smtClean="0">
                <a:latin typeface="Lucida Console" pitchFamily="49" charset="0"/>
              </a:rPr>
              <a:t> </a:t>
            </a:r>
            <a:r>
              <a:rPr lang="en-US" sz="1000" dirty="0" err="1" smtClean="0">
                <a:latin typeface="Lucida Console" pitchFamily="49" charset="0"/>
              </a:rPr>
              <a:t>tid</a:t>
            </a:r>
            <a:r>
              <a:rPr lang="en-US" sz="1000" dirty="0" smtClean="0">
                <a:latin typeface="Lucida Console" pitchFamily="49" charset="0"/>
              </a:rPr>
              <a:t> = </a:t>
            </a:r>
            <a:r>
              <a:rPr lang="en-US" sz="1000" dirty="0" err="1" smtClean="0">
                <a:latin typeface="Lucida Console" pitchFamily="49" charset="0"/>
              </a:rPr>
              <a:t>gettid</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char name[128];</a:t>
            </a:r>
          </a:p>
          <a:p>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secs</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s = NULL_SEMAPHORE;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a:t>
            </a:r>
          </a:p>
          <a:p>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secs</a:t>
            </a:r>
            <a:r>
              <a:rPr lang="en-US" sz="1000" dirty="0" smtClean="0">
                <a:latin typeface="Lucida Console" pitchFamily="49" charset="0"/>
              </a:rPr>
              <a:t> = </a:t>
            </a:r>
            <a:r>
              <a:rPr lang="en-US" sz="1000" dirty="0" err="1" smtClean="0">
                <a:latin typeface="Lucida Console" pitchFamily="49" charset="0"/>
              </a:rPr>
              <a:t>atoi</a:t>
            </a:r>
            <a:r>
              <a:rPr lang="en-US" sz="1000" dirty="0" smtClean="0">
                <a:latin typeface="Lucida Console" pitchFamily="49" charset="0"/>
              </a:rPr>
              <a:t>(</a:t>
            </a:r>
            <a:r>
              <a:rPr lang="en-US" sz="1000" dirty="0" err="1" smtClean="0">
                <a:latin typeface="Lucida Console" pitchFamily="49" charset="0"/>
              </a:rPr>
              <a:t>argv</a:t>
            </a:r>
            <a:r>
              <a:rPr lang="en-US" sz="1000" dirty="0" smtClean="0">
                <a:latin typeface="Lucida Console" pitchFamily="49" charset="0"/>
              </a:rPr>
              <a:t>[1]);</a:t>
            </a:r>
          </a:p>
          <a:p>
            <a:r>
              <a:rPr lang="en-US" sz="1000" dirty="0" smtClean="0">
                <a:latin typeface="Lucida Console" pitchFamily="49" charset="0"/>
              </a:rPr>
              <a:t>   </a:t>
            </a:r>
            <a:r>
              <a:rPr lang="en-US" sz="1000" dirty="0" err="1" smtClean="0">
                <a:latin typeface="Lucida Console" pitchFamily="49" charset="0"/>
              </a:rPr>
              <a:t>sprintf</a:t>
            </a:r>
            <a:r>
              <a:rPr lang="en-US" sz="1000" dirty="0" smtClean="0">
                <a:latin typeface="Lucida Console" pitchFamily="49" charset="0"/>
              </a:rPr>
              <a:t>(name, "P1_myint %d", </a:t>
            </a:r>
            <a:r>
              <a:rPr lang="en-US" sz="1000" dirty="0" err="1" smtClean="0">
                <a:latin typeface="Lucida Console" pitchFamily="49" charset="0"/>
              </a:rPr>
              <a:t>secs</a:t>
            </a:r>
            <a:r>
              <a:rPr lang="en-US" sz="1000" dirty="0" smtClean="0">
                <a:latin typeface="Lucida Console" pitchFamily="49" charset="0"/>
              </a:rPr>
              <a:t>, </a:t>
            </a:r>
            <a:r>
              <a:rPr lang="en-US" sz="1000" dirty="0" err="1" smtClean="0">
                <a:latin typeface="Lucida Console" pitchFamily="49" charset="0"/>
              </a:rPr>
              <a:t>tid</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s = </a:t>
            </a:r>
            <a:r>
              <a:rPr lang="en-US" sz="1000" dirty="0" err="1" smtClean="0">
                <a:latin typeface="Lucida Console" pitchFamily="49" charset="0"/>
              </a:rPr>
              <a:t>createSemaphore</a:t>
            </a:r>
            <a:r>
              <a:rPr lang="en-US" sz="1000" dirty="0" smtClean="0">
                <a:latin typeface="Lucida Console" pitchFamily="49" charset="0"/>
              </a:rPr>
              <a:t>(name, BINARY, 0);</a:t>
            </a:r>
          </a:p>
          <a:p>
            <a:r>
              <a:rPr lang="en-US" sz="1000" dirty="0">
                <a:latin typeface="Lucida Console" pitchFamily="49" charset="0"/>
              </a:rPr>
              <a:t> </a:t>
            </a:r>
            <a:r>
              <a:rPr lang="en-US" sz="1000" dirty="0" smtClean="0">
                <a:latin typeface="Lucida Console" pitchFamily="49" charset="0"/>
              </a:rPr>
              <a:t>  assert(s != NULL_SEMAPHORE);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insertDeltaClock</a:t>
            </a:r>
            <a:r>
              <a:rPr lang="en-US" sz="1000" dirty="0" smtClean="0">
                <a:latin typeface="Lucida Console" pitchFamily="49" charset="0"/>
              </a:rPr>
              <a:t>(10,s,1);</a:t>
            </a:r>
          </a:p>
          <a:p>
            <a:r>
              <a:rPr lang="en-US" sz="1000" dirty="0" smtClean="0">
                <a:latin typeface="Lucida Console" pitchFamily="49" charset="0"/>
              </a:rPr>
              <a:t>	</a:t>
            </a:r>
          </a:p>
          <a:p>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 = 0; </a:t>
            </a:r>
            <a:r>
              <a:rPr lang="en-US" sz="1000" dirty="0" err="1" smtClean="0">
                <a:latin typeface="Lucida Console" pitchFamily="49" charset="0"/>
              </a:rPr>
              <a:t>i</a:t>
            </a:r>
            <a:r>
              <a:rPr lang="en-US" sz="1000" dirty="0" smtClean="0">
                <a:latin typeface="Lucida Console" pitchFamily="49" charset="0"/>
              </a:rPr>
              <a:t> &lt; </a:t>
            </a:r>
            <a:r>
              <a:rPr lang="en-US" sz="1000" dirty="0" err="1" smtClean="0">
                <a:latin typeface="Lucida Console" pitchFamily="49" charset="0"/>
              </a:rPr>
              <a:t>secs</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semWait</a:t>
            </a:r>
            <a:r>
              <a:rPr lang="en-US" sz="1000" dirty="0" smtClean="0">
                <a:latin typeface="Lucida Console" pitchFamily="49" charset="0"/>
              </a:rPr>
              <a:t>(s);</a:t>
            </a:r>
          </a:p>
          <a:p>
            <a:r>
              <a:rPr lang="en-US" sz="1000" dirty="0">
                <a:latin typeface="Lucida Console" pitchFamily="49" charset="0"/>
              </a:rPr>
              <a:t> </a:t>
            </a:r>
            <a:r>
              <a:rPr lang="en-US" sz="1000" dirty="0" smtClean="0">
                <a:latin typeface="Lucida Console" pitchFamily="49" charset="0"/>
              </a:rPr>
              <a:t>  }</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deleteClockEvent</a:t>
            </a:r>
            <a:r>
              <a:rPr lang="en-US" sz="1000" dirty="0" smtClean="0">
                <a:latin typeface="Lucida Console" pitchFamily="49" charset="0"/>
              </a:rPr>
              <a:t>(s);</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deleteSemaphore</a:t>
            </a:r>
            <a:r>
              <a:rPr lang="en-US" sz="1000" dirty="0" smtClean="0">
                <a:latin typeface="Lucida Console" pitchFamily="49" charset="0"/>
              </a:rPr>
              <a:t>(s);</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sigKill</a:t>
            </a:r>
            <a:r>
              <a:rPr lang="en-US" sz="1000" dirty="0" smtClean="0">
                <a:latin typeface="Lucida Console" pitchFamily="49" charset="0"/>
              </a:rPr>
              <a:t>(</a:t>
            </a:r>
            <a:r>
              <a:rPr lang="en-US" sz="1000" dirty="0" err="1" smtClean="0">
                <a:latin typeface="Lucida Console" pitchFamily="49" charset="0"/>
              </a:rPr>
              <a:t>tid</a:t>
            </a:r>
            <a:r>
              <a:rPr lang="en-US" sz="1000" dirty="0" smtClean="0">
                <a:latin typeface="Lucida Console" pitchFamily="49" charset="0"/>
              </a:rPr>
              <a:t>, KSIGINT) &lt; 0)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fprintf</a:t>
            </a:r>
            <a:r>
              <a:rPr lang="en-US" sz="1000" dirty="0" smtClean="0">
                <a:latin typeface="Lucida Console" pitchFamily="49" charset="0"/>
              </a:rPr>
              <a:t>(</a:t>
            </a:r>
            <a:r>
              <a:rPr lang="en-US" sz="1000" dirty="0" err="1" smtClean="0">
                <a:latin typeface="Lucida Console" pitchFamily="49" charset="0"/>
              </a:rPr>
              <a:t>stderr</a:t>
            </a:r>
            <a:r>
              <a:rPr lang="en-US" sz="1000" dirty="0" smtClean="0">
                <a:latin typeface="Lucida Console" pitchFamily="49" charset="0"/>
              </a:rPr>
              <a:t>, "</a:t>
            </a:r>
            <a:r>
              <a:rPr lang="en-US" sz="1000" dirty="0" err="1" smtClean="0">
                <a:latin typeface="Lucida Console" pitchFamily="49" charset="0"/>
              </a:rPr>
              <a:t>sigKill</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error");</a:t>
            </a:r>
          </a:p>
          <a:p>
            <a:r>
              <a:rPr lang="en-US" sz="1000" dirty="0">
                <a:latin typeface="Lucida Console" pitchFamily="49" charset="0"/>
              </a:rPr>
              <a:t> </a:t>
            </a:r>
            <a:r>
              <a:rPr lang="en-US" sz="1000" dirty="0" smtClean="0">
                <a:latin typeface="Lucida Console" pitchFamily="49" charset="0"/>
              </a:rPr>
              <a:t>  }</a:t>
            </a:r>
          </a:p>
          <a:p>
            <a:r>
              <a:rPr lang="en-US" sz="1000" dirty="0" smtClean="0">
                <a:latin typeface="Lucida Console" pitchFamily="49" charset="0"/>
              </a:rPr>
              <a:t>	</a:t>
            </a:r>
          </a:p>
          <a:p>
            <a:r>
              <a:rPr lang="en-US" sz="1000" dirty="0" smtClean="0">
                <a:latin typeface="Lucida Console" pitchFamily="49" charset="0"/>
              </a:rPr>
              <a:t>   </a:t>
            </a:r>
            <a:r>
              <a:rPr lang="en-US" sz="1000" dirty="0" err="1" smtClean="0">
                <a:latin typeface="Lucida Console" pitchFamily="49" charset="0"/>
              </a:rPr>
              <a:t>printf</a:t>
            </a:r>
            <a:r>
              <a:rPr lang="en-US" sz="1000" dirty="0" smtClean="0">
                <a:latin typeface="Lucida Console" pitchFamily="49" charset="0"/>
              </a:rPr>
              <a:t>("Shouldn't reach here in </a:t>
            </a:r>
            <a:r>
              <a:rPr lang="en-US" sz="1000" dirty="0" err="1" smtClean="0">
                <a:latin typeface="Lucida Console" pitchFamily="49" charset="0"/>
              </a:rPr>
              <a:t>myint</a:t>
            </a:r>
            <a:r>
              <a:rPr lang="en-US" sz="1000" dirty="0" smtClean="0">
                <a:latin typeface="Lucida Console" pitchFamily="49" charset="0"/>
              </a:rPr>
              <a:t>\n");</a:t>
            </a:r>
          </a:p>
          <a:p>
            <a:r>
              <a:rPr lang="en-US" sz="1000" dirty="0">
                <a:latin typeface="Lucida Console" pitchFamily="49" charset="0"/>
              </a:rPr>
              <a:t> </a:t>
            </a:r>
            <a:r>
              <a:rPr lang="en-US" sz="1000" dirty="0" smtClean="0">
                <a:latin typeface="Lucida Console" pitchFamily="49" charset="0"/>
              </a:rPr>
              <a:t>  return 0;</a:t>
            </a:r>
          </a:p>
          <a:p>
            <a:r>
              <a:rPr lang="en-US" sz="1000" dirty="0" smtClean="0">
                <a:latin typeface="Lucida Console" pitchFamily="49" charset="0"/>
              </a:rPr>
              <a:t>}</a:t>
            </a:r>
          </a:p>
          <a:p>
            <a:endParaRPr lang="en-US" sz="1000" dirty="0">
              <a:latin typeface="Lucida Console" pitchFamily="49" charset="0"/>
            </a:endParaRPr>
          </a:p>
        </p:txBody>
      </p:sp>
      <p:sp>
        <p:nvSpPr>
          <p:cNvPr id="3" name="Rectangle 2"/>
          <p:cNvSpPr/>
          <p:nvPr/>
        </p:nvSpPr>
        <p:spPr>
          <a:xfrm>
            <a:off x="4724400" y="777419"/>
            <a:ext cx="4343400" cy="47089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US" sz="1000" dirty="0" err="1" smtClean="0">
                <a:latin typeface="Lucida Console" pitchFamily="49" charset="0"/>
              </a:rPr>
              <a:t>tid_t</a:t>
            </a:r>
            <a:r>
              <a:rPr lang="en-US" sz="1000" dirty="0" smtClean="0">
                <a:latin typeface="Lucida Console" pitchFamily="49" charset="0"/>
              </a:rPr>
              <a:t> _</a:t>
            </a:r>
            <a:r>
              <a:rPr lang="en-US" sz="1000" dirty="0" err="1" smtClean="0">
                <a:latin typeface="Lucida Console" pitchFamily="49" charset="0"/>
              </a:rPr>
              <a:t>waittid</a:t>
            </a:r>
            <a:r>
              <a:rPr lang="en-US" sz="1000" dirty="0" smtClean="0">
                <a:latin typeface="Lucida Console" pitchFamily="49" charset="0"/>
              </a:rPr>
              <a:t>(</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taskId</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stat_loc</a:t>
            </a:r>
            <a:r>
              <a:rPr lang="en-US" sz="1000" dirty="0" smtClean="0">
                <a:latin typeface="Lucida Console" pitchFamily="49" charset="0"/>
              </a:rPr>
              <a:t>) </a:t>
            </a:r>
          </a:p>
          <a:p>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hasChild</a:t>
            </a:r>
            <a:r>
              <a:rPr lang="en-US" sz="1000" dirty="0" smtClean="0">
                <a:latin typeface="Lucida Console" pitchFamily="49" charset="0"/>
              </a:rPr>
              <a:t> = 0;</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int</a:t>
            </a:r>
            <a:r>
              <a:rPr lang="en-US" sz="1000" dirty="0" smtClean="0">
                <a:latin typeface="Lucida Console" pitchFamily="49" charset="0"/>
              </a:rPr>
              <a:t> </a:t>
            </a:r>
            <a:r>
              <a:rPr lang="en-US" sz="1000" dirty="0" err="1" smtClean="0">
                <a:latin typeface="Lucida Console" pitchFamily="49" charset="0"/>
              </a:rPr>
              <a:t>i</a:t>
            </a:r>
            <a:r>
              <a:rPr lang="en-US" sz="1000" dirty="0" smtClean="0">
                <a:latin typeface="Lucida Console" pitchFamily="49" charset="0"/>
              </a:rPr>
              <a:t> = 0;</a:t>
            </a:r>
          </a:p>
          <a:p>
            <a:r>
              <a:rPr lang="en-US" sz="1000" dirty="0">
                <a:latin typeface="Lucida Console" pitchFamily="49" charset="0"/>
              </a:rPr>
              <a:t> </a:t>
            </a:r>
            <a:r>
              <a:rPr lang="en-US" sz="1000" dirty="0" smtClean="0">
                <a:latin typeface="Lucida Console" pitchFamily="49" charset="0"/>
              </a:rPr>
              <a:t>  TCB* </a:t>
            </a:r>
            <a:r>
              <a:rPr lang="en-US" sz="1000" dirty="0" err="1" smtClean="0">
                <a:latin typeface="Lucida Console" pitchFamily="49" charset="0"/>
              </a:rPr>
              <a:t>tcb</a:t>
            </a:r>
            <a:r>
              <a:rPr lang="en-US" sz="1000" dirty="0" smtClean="0">
                <a:latin typeface="Lucida Console" pitchFamily="49" charset="0"/>
              </a:rPr>
              <a:t> = </a:t>
            </a:r>
            <a:r>
              <a:rPr lang="en-US" sz="1000" dirty="0" err="1" smtClean="0">
                <a:latin typeface="Lucida Console" pitchFamily="49" charset="0"/>
              </a:rPr>
              <a:t>getTCB</a:t>
            </a:r>
            <a:r>
              <a:rPr lang="en-US" sz="1000" dirty="0" smtClean="0">
                <a:latin typeface="Lucida Console" pitchFamily="49" charset="0"/>
              </a:rPr>
              <a:t>();</a:t>
            </a:r>
          </a:p>
          <a:p>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for (</a:t>
            </a:r>
            <a:r>
              <a:rPr lang="en-US" sz="1000" dirty="0" err="1" smtClean="0">
                <a:latin typeface="Lucida Console" pitchFamily="49" charset="0"/>
              </a:rPr>
              <a:t>i</a:t>
            </a:r>
            <a:r>
              <a:rPr lang="en-US" sz="1000" dirty="0" smtClean="0">
                <a:latin typeface="Lucida Console" pitchFamily="49" charset="0"/>
              </a:rPr>
              <a:t> = 0 ; </a:t>
            </a:r>
            <a:r>
              <a:rPr lang="en-US" sz="1000" dirty="0" err="1" smtClean="0">
                <a:latin typeface="Lucida Console" pitchFamily="49" charset="0"/>
              </a:rPr>
              <a:t>i</a:t>
            </a:r>
            <a:r>
              <a:rPr lang="en-US" sz="1000" dirty="0" smtClean="0">
                <a:latin typeface="Lucida Console" pitchFamily="49" charset="0"/>
              </a:rPr>
              <a:t> &lt; MAX_TASKS ; ++</a:t>
            </a:r>
            <a:r>
              <a:rPr lang="en-US" sz="1000" dirty="0" err="1" smtClean="0">
                <a:latin typeface="Lucida Console" pitchFamily="49" charset="0"/>
              </a:rPr>
              <a:t>i</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].name == NULL) { continue; }</a:t>
            </a:r>
          </a:p>
          <a:p>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].parent == NO_PARENT &amp;&amp;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S_ZOMBIE) {</a:t>
            </a:r>
          </a:p>
          <a:p>
            <a:r>
              <a:rPr lang="en-US" sz="1000" dirty="0">
                <a:latin typeface="Lucida Console" pitchFamily="49" charset="0"/>
              </a:rPr>
              <a:t> </a:t>
            </a:r>
            <a:r>
              <a:rPr lang="en-US" sz="1000" dirty="0" smtClean="0">
                <a:latin typeface="Lucida Console" pitchFamily="49" charset="0"/>
              </a:rPr>
              <a:t>        _</a:t>
            </a:r>
            <a:r>
              <a:rPr lang="en-US" sz="1000" dirty="0" err="1" smtClean="0">
                <a:latin typeface="Lucida Console" pitchFamily="49" charset="0"/>
              </a:rPr>
              <a:t>killTask</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continue;</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].parent != </a:t>
            </a:r>
            <a:r>
              <a:rPr lang="en-US" sz="1000" dirty="0" err="1" smtClean="0">
                <a:latin typeface="Lucida Console" pitchFamily="49" charset="0"/>
              </a:rPr>
              <a:t>taskId</a:t>
            </a:r>
            <a:r>
              <a:rPr lang="en-US" sz="1000" dirty="0" smtClean="0">
                <a:latin typeface="Lucida Console" pitchFamily="49" charset="0"/>
              </a:rPr>
              <a:t>) {continue;}</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hasChild</a:t>
            </a:r>
            <a:r>
              <a:rPr lang="en-US" sz="1000" dirty="0" smtClean="0">
                <a:latin typeface="Lucida Console" pitchFamily="49" charset="0"/>
              </a:rPr>
              <a:t> = TRUE;</a:t>
            </a:r>
          </a:p>
          <a:p>
            <a:r>
              <a:rPr lang="en-US" sz="1000" dirty="0">
                <a:latin typeface="Lucida Console" pitchFamily="49" charset="0"/>
              </a:rPr>
              <a:t> </a:t>
            </a:r>
            <a:r>
              <a:rPr lang="en-US" sz="1000" dirty="0" smtClean="0">
                <a:latin typeface="Lucida Console" pitchFamily="49" charset="0"/>
              </a:rPr>
              <a:t>     if (_</a:t>
            </a:r>
            <a:r>
              <a:rPr lang="en-US" sz="1000" dirty="0" err="1" smtClean="0">
                <a:latin typeface="Lucida Console" pitchFamily="49" charset="0"/>
              </a:rPr>
              <a:t>semTryLock</a:t>
            </a:r>
            <a:r>
              <a:rPr lang="en-US" sz="1000" dirty="0" smtClean="0">
                <a:latin typeface="Lucida Console" pitchFamily="49" charset="0"/>
              </a:rPr>
              <a:t>(</a:t>
            </a:r>
            <a:r>
              <a:rPr lang="en-US" sz="1000" dirty="0" err="1" smtClean="0">
                <a:latin typeface="Lucida Console" pitchFamily="49" charset="0"/>
              </a:rPr>
              <a:t>taskSemIds</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 == 0) {continue;}</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stat_loc</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r>
              <a:rPr lang="en-US" sz="1000" dirty="0" err="1" smtClean="0">
                <a:latin typeface="Lucida Console" pitchFamily="49" charset="0"/>
              </a:rPr>
              <a:t>stat_loc</a:t>
            </a:r>
            <a:r>
              <a:rPr lang="en-US" sz="1000" dirty="0" smtClean="0">
                <a:latin typeface="Lucida Console" pitchFamily="49" charset="0"/>
              </a:rPr>
              <a:t> =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].result;</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S_ZOMBIE) {</a:t>
            </a:r>
          </a:p>
          <a:p>
            <a:r>
              <a:rPr lang="en-US" sz="1000" dirty="0">
                <a:latin typeface="Lucida Console" pitchFamily="49" charset="0"/>
              </a:rPr>
              <a:t> </a:t>
            </a:r>
            <a:r>
              <a:rPr lang="en-US" sz="1000" dirty="0" smtClean="0">
                <a:latin typeface="Lucida Console" pitchFamily="49" charset="0"/>
              </a:rPr>
              <a:t>        _</a:t>
            </a:r>
            <a:r>
              <a:rPr lang="en-US" sz="1000" dirty="0" err="1" smtClean="0">
                <a:latin typeface="Lucida Console" pitchFamily="49" charset="0"/>
              </a:rPr>
              <a:t>killTask</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return </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	</a:t>
            </a:r>
          </a:p>
          <a:p>
            <a:r>
              <a:rPr lang="en-US" sz="1000" dirty="0">
                <a:latin typeface="Lucida Console" pitchFamily="49" charset="0"/>
              </a:rPr>
              <a:t> </a:t>
            </a:r>
            <a:r>
              <a:rPr lang="en-US" sz="1000" dirty="0" smtClean="0">
                <a:latin typeface="Lucida Console" pitchFamily="49" charset="0"/>
              </a:rPr>
              <a:t>     if (</a:t>
            </a:r>
            <a:r>
              <a:rPr lang="en-US" sz="1000" dirty="0" err="1" smtClean="0">
                <a:latin typeface="Lucida Console" pitchFamily="49" charset="0"/>
              </a:rPr>
              <a:t>tcb</a:t>
            </a:r>
            <a:r>
              <a:rPr lang="en-US" sz="1000" dirty="0" smtClean="0">
                <a:latin typeface="Lucida Console" pitchFamily="49" charset="0"/>
              </a:rPr>
              <a:t>[</a:t>
            </a:r>
            <a:r>
              <a:rPr lang="en-US" sz="1000" dirty="0" err="1" smtClean="0">
                <a:latin typeface="Lucida Console" pitchFamily="49" charset="0"/>
              </a:rPr>
              <a:t>i</a:t>
            </a:r>
            <a:r>
              <a:rPr lang="en-US" sz="1000" dirty="0" smtClean="0">
                <a:latin typeface="Lucida Console" pitchFamily="49" charset="0"/>
              </a:rPr>
              <a:t>].state == S_STOPPED) {</a:t>
            </a:r>
          </a:p>
          <a:p>
            <a:r>
              <a:rPr lang="en-US" sz="1000" dirty="0">
                <a:latin typeface="Lucida Console" pitchFamily="49" charset="0"/>
              </a:rPr>
              <a:t> </a:t>
            </a:r>
            <a:r>
              <a:rPr lang="en-US" sz="1000" dirty="0" smtClean="0">
                <a:latin typeface="Lucida Console" pitchFamily="49" charset="0"/>
              </a:rPr>
              <a:t>        return </a:t>
            </a:r>
            <a:r>
              <a:rPr lang="en-US" sz="1000" dirty="0" err="1" smtClean="0">
                <a:latin typeface="Lucida Console" pitchFamily="49" charset="0"/>
              </a:rPr>
              <a:t>i</a:t>
            </a:r>
            <a:r>
              <a:rPr lang="en-US" sz="1000" dirty="0" smtClean="0">
                <a:latin typeface="Lucida Console" pitchFamily="49" charset="0"/>
              </a:rPr>
              <a:t>;</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a:t>
            </a:r>
          </a:p>
          <a:p>
            <a:r>
              <a:rPr lang="en-US" sz="1000" dirty="0">
                <a:latin typeface="Lucida Console" pitchFamily="49" charset="0"/>
              </a:rPr>
              <a:t> </a:t>
            </a:r>
            <a:r>
              <a:rPr lang="en-US" sz="1000" dirty="0" smtClean="0">
                <a:latin typeface="Lucida Console" pitchFamily="49" charset="0"/>
              </a:rPr>
              <a:t>  return(</a:t>
            </a:r>
            <a:r>
              <a:rPr lang="en-US" sz="1000" dirty="0" err="1" smtClean="0">
                <a:latin typeface="Lucida Console" pitchFamily="49" charset="0"/>
              </a:rPr>
              <a:t>hasChild</a:t>
            </a:r>
            <a:r>
              <a:rPr lang="en-US" sz="1000" dirty="0" smtClean="0">
                <a:latin typeface="Lucida Console" pitchFamily="49" charset="0"/>
              </a:rPr>
              <a:t> ? 0 : -1);</a:t>
            </a:r>
          </a:p>
          <a:p>
            <a:r>
              <a:rPr lang="en-US" sz="1000" dirty="0" smtClean="0">
                <a:latin typeface="Lucida Console" pitchFamily="49" charset="0"/>
              </a:rPr>
              <a:t>}</a:t>
            </a:r>
          </a:p>
          <a:p>
            <a:endParaRPr lang="en-US" sz="1000" dirty="0">
              <a:latin typeface="Lucida Console" pitchFamily="49" charset="0"/>
            </a:endParaRPr>
          </a:p>
        </p:txBody>
      </p:sp>
      <p:sp>
        <p:nvSpPr>
          <p:cNvPr id="4" name="TextBox 3"/>
          <p:cNvSpPr txBox="1"/>
          <p:nvPr/>
        </p:nvSpPr>
        <p:spPr>
          <a:xfrm>
            <a:off x="609600" y="381000"/>
            <a:ext cx="2057400" cy="369332"/>
          </a:xfrm>
          <a:prstGeom prst="rect">
            <a:avLst/>
          </a:prstGeom>
          <a:noFill/>
        </p:spPr>
        <p:txBody>
          <a:bodyPr wrap="square" rtlCol="0">
            <a:spAutoFit/>
          </a:bodyPr>
          <a:lstStyle/>
          <a:p>
            <a:pPr algn="ctr"/>
            <a:r>
              <a:rPr lang="en-US" dirty="0" smtClean="0">
                <a:solidFill>
                  <a:schemeClr val="accent1"/>
                </a:solidFill>
              </a:rPr>
              <a:t>User Program</a:t>
            </a:r>
            <a:endParaRPr lang="en-US" dirty="0">
              <a:solidFill>
                <a:schemeClr val="accent1"/>
              </a:solidFill>
            </a:endParaRPr>
          </a:p>
        </p:txBody>
      </p:sp>
      <p:sp>
        <p:nvSpPr>
          <p:cNvPr id="5" name="TextBox 4"/>
          <p:cNvSpPr txBox="1"/>
          <p:nvPr/>
        </p:nvSpPr>
        <p:spPr>
          <a:xfrm>
            <a:off x="5715000" y="381000"/>
            <a:ext cx="2057400" cy="369332"/>
          </a:xfrm>
          <a:prstGeom prst="rect">
            <a:avLst/>
          </a:prstGeom>
          <a:noFill/>
        </p:spPr>
        <p:txBody>
          <a:bodyPr wrap="square" rtlCol="0">
            <a:spAutoFit/>
          </a:bodyPr>
          <a:lstStyle/>
          <a:p>
            <a:pPr algn="ctr"/>
            <a:r>
              <a:rPr lang="en-US" dirty="0" smtClean="0">
                <a:solidFill>
                  <a:schemeClr val="accent4"/>
                </a:solidFill>
              </a:rPr>
              <a:t>Kernel Service</a:t>
            </a:r>
            <a:endParaRPr lang="en-US" dirty="0">
              <a:solidFill>
                <a:schemeClr val="accent4"/>
              </a:solidFill>
            </a:endParaRPr>
          </a:p>
        </p:txBody>
      </p:sp>
      <p:sp>
        <p:nvSpPr>
          <p:cNvPr id="8" name="TextBox 7"/>
          <p:cNvSpPr txBox="1"/>
          <p:nvPr/>
        </p:nvSpPr>
        <p:spPr>
          <a:xfrm>
            <a:off x="1143000" y="5638800"/>
            <a:ext cx="1524000" cy="369332"/>
          </a:xfrm>
          <a:prstGeom prst="rect">
            <a:avLst/>
          </a:prstGeom>
          <a:noFill/>
        </p:spPr>
        <p:txBody>
          <a:bodyPr wrap="square" rtlCol="0">
            <a:spAutoFit/>
          </a:bodyPr>
          <a:lstStyle/>
          <a:p>
            <a:pPr algn="ctr"/>
            <a:r>
              <a:rPr lang="en-US" dirty="0" smtClean="0"/>
              <a:t>USER MODE</a:t>
            </a:r>
            <a:endParaRPr lang="en-US" dirty="0"/>
          </a:p>
        </p:txBody>
      </p:sp>
      <p:sp>
        <p:nvSpPr>
          <p:cNvPr id="9" name="TextBox 8"/>
          <p:cNvSpPr txBox="1"/>
          <p:nvPr/>
        </p:nvSpPr>
        <p:spPr>
          <a:xfrm>
            <a:off x="6248400" y="5638800"/>
            <a:ext cx="1828800" cy="369332"/>
          </a:xfrm>
          <a:prstGeom prst="rect">
            <a:avLst/>
          </a:prstGeom>
          <a:noFill/>
        </p:spPr>
        <p:txBody>
          <a:bodyPr wrap="square" rtlCol="0">
            <a:spAutoFit/>
          </a:bodyPr>
          <a:lstStyle/>
          <a:p>
            <a:pPr algn="ctr"/>
            <a:r>
              <a:rPr lang="en-US" dirty="0" smtClean="0"/>
              <a:t>KERNEL MODE</a:t>
            </a:r>
            <a:endParaRPr lang="en-US" dirty="0"/>
          </a:p>
        </p:txBody>
      </p:sp>
      <p:sp>
        <p:nvSpPr>
          <p:cNvPr id="10" name="Rounded Rectangle 9"/>
          <p:cNvSpPr/>
          <p:nvPr/>
        </p:nvSpPr>
        <p:spPr>
          <a:xfrm>
            <a:off x="1371600" y="6324600"/>
            <a:ext cx="6705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hardware mode that allows kernel to do the </a:t>
            </a:r>
            <a:r>
              <a:rPr lang="en-US" i="1" dirty="0" smtClean="0"/>
              <a:t>special </a:t>
            </a:r>
            <a:r>
              <a:rPr lang="en-US" dirty="0" smtClean="0"/>
              <a:t>things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1524000" y="4343400"/>
            <a:ext cx="1524000" cy="1828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Mode</a:t>
            </a:r>
          </a:p>
          <a:p>
            <a:pPr algn="ctr"/>
            <a:endParaRPr lang="en-US" dirty="0"/>
          </a:p>
          <a:p>
            <a:r>
              <a:rPr lang="en-US" dirty="0" smtClean="0"/>
              <a:t>open file…</a:t>
            </a:r>
          </a:p>
          <a:p>
            <a:pPr algn="ctr"/>
            <a:endParaRPr lang="en-US" dirty="0"/>
          </a:p>
          <a:p>
            <a:pPr algn="ctr"/>
            <a:endParaRPr lang="en-US" dirty="0" smtClean="0"/>
          </a:p>
          <a:p>
            <a:pPr algn="ctr"/>
            <a:endParaRPr lang="en-US" dirty="0"/>
          </a:p>
        </p:txBody>
      </p:sp>
      <p:sp>
        <p:nvSpPr>
          <p:cNvPr id="3" name="Flowchart: Process 2"/>
          <p:cNvSpPr/>
          <p:nvPr/>
        </p:nvSpPr>
        <p:spPr>
          <a:xfrm>
            <a:off x="5791200" y="4343400"/>
            <a:ext cx="1524000" cy="182880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Kernel Mode</a:t>
            </a:r>
            <a:endParaRPr lang="en-US" dirty="0"/>
          </a:p>
          <a:p>
            <a:pPr algn="ctr"/>
            <a:endParaRPr lang="en-US" dirty="0"/>
          </a:p>
          <a:p>
            <a:pPr algn="ctr"/>
            <a:r>
              <a:rPr lang="en-US" dirty="0" smtClean="0"/>
              <a:t>talk to disk to open file</a:t>
            </a:r>
          </a:p>
          <a:p>
            <a:pPr algn="ctr"/>
            <a:endParaRPr lang="en-US" dirty="0" smtClean="0"/>
          </a:p>
          <a:p>
            <a:pPr algn="ctr"/>
            <a:endParaRPr lang="en-US" dirty="0"/>
          </a:p>
        </p:txBody>
      </p:sp>
      <p:sp>
        <p:nvSpPr>
          <p:cNvPr id="4" name="Left-Right Arrow 3"/>
          <p:cNvSpPr/>
          <p:nvPr/>
        </p:nvSpPr>
        <p:spPr>
          <a:xfrm>
            <a:off x="3200400" y="5105400"/>
            <a:ext cx="2438400" cy="5334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System call</a:t>
            </a:r>
            <a:endParaRPr lang="en-US" dirty="0"/>
          </a:p>
        </p:txBody>
      </p:sp>
      <p:sp>
        <p:nvSpPr>
          <p:cNvPr id="6" name="Title 5"/>
          <p:cNvSpPr>
            <a:spLocks noGrp="1"/>
          </p:cNvSpPr>
          <p:nvPr>
            <p:ph type="title"/>
          </p:nvPr>
        </p:nvSpPr>
        <p:spPr/>
        <p:txBody>
          <a:bodyPr/>
          <a:lstStyle/>
          <a:p>
            <a:r>
              <a:rPr lang="en-US" dirty="0" smtClean="0"/>
              <a:t>System Calls</a:t>
            </a:r>
            <a:endParaRPr lang="en-US" dirty="0"/>
          </a:p>
        </p:txBody>
      </p:sp>
      <p:sp>
        <p:nvSpPr>
          <p:cNvPr id="7" name="Content Placeholder 6"/>
          <p:cNvSpPr>
            <a:spLocks noGrp="1"/>
          </p:cNvSpPr>
          <p:nvPr>
            <p:ph idx="1"/>
          </p:nvPr>
        </p:nvSpPr>
        <p:spPr/>
        <p:txBody>
          <a:bodyPr/>
          <a:lstStyle/>
          <a:p>
            <a:r>
              <a:rPr lang="en-US" dirty="0" smtClean="0"/>
              <a:t>Switches from user mode to kernel mode</a:t>
            </a:r>
          </a:p>
          <a:p>
            <a:r>
              <a:rPr lang="en-US" dirty="0" smtClean="0"/>
              <a:t>Runs service in kernel mode for user program</a:t>
            </a:r>
          </a:p>
          <a:p>
            <a:r>
              <a:rPr lang="en-US" dirty="0" smtClean="0"/>
              <a:t>Mechanism used in all operating system</a:t>
            </a:r>
          </a:p>
          <a:p>
            <a:r>
              <a:rPr lang="en-US" dirty="0" smtClean="0"/>
              <a:t>Hardware supported!</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POSIX (*NIX) Calls</a:t>
            </a:r>
            <a:endParaRPr lang="en-US" dirty="0"/>
          </a:p>
        </p:txBody>
      </p:sp>
      <p:sp>
        <p:nvSpPr>
          <p:cNvPr id="4" name="Content Placeholder 3"/>
          <p:cNvSpPr>
            <a:spLocks noGrp="1"/>
          </p:cNvSpPr>
          <p:nvPr>
            <p:ph idx="1"/>
          </p:nvPr>
        </p:nvSpPr>
        <p:spPr>
          <a:xfrm>
            <a:off x="457200" y="1524000"/>
            <a:ext cx="8229600" cy="4525963"/>
          </a:xfrm>
        </p:spPr>
        <p:txBody>
          <a:bodyPr/>
          <a:lstStyle/>
          <a:p>
            <a:r>
              <a:rPr lang="en-US" dirty="0" smtClean="0"/>
              <a:t>Most every OS has some form of system calls</a:t>
            </a:r>
          </a:p>
          <a:p>
            <a:r>
              <a:rPr lang="en-US" dirty="0" smtClean="0"/>
              <a:t>We are looking more particularly at POSIX</a:t>
            </a:r>
          </a:p>
          <a:p>
            <a:r>
              <a:rPr lang="en-US" dirty="0" smtClean="0"/>
              <a:t>The ASM is different for each implementation</a:t>
            </a:r>
          </a:p>
          <a:p>
            <a:r>
              <a:rPr lang="en-US" dirty="0" smtClean="0"/>
              <a:t>The interface is the same</a:t>
            </a:r>
          </a:p>
          <a:p>
            <a:r>
              <a:rPr lang="en-US" dirty="0" smtClean="0"/>
              <a:t>Let’s focus on Linux for now</a:t>
            </a:r>
          </a:p>
          <a:p>
            <a:endParaRPr lang="en-US" dirty="0"/>
          </a:p>
          <a:p>
            <a:r>
              <a:rPr lang="en-US" dirty="0" smtClean="0"/>
              <a:t>Windows does not implement POSIX</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6781800" y="5029200"/>
            <a:ext cx="1447800" cy="1600200"/>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4" name="Rectangle 8"/>
          <p:cNvSpPr>
            <a:spLocks noChangeArrowheads="1"/>
          </p:cNvSpPr>
          <p:nvPr/>
        </p:nvSpPr>
        <p:spPr bwMode="auto">
          <a:xfrm>
            <a:off x="6781800" y="3429000"/>
            <a:ext cx="1447800" cy="1600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5" name="Rectangle 9"/>
          <p:cNvSpPr>
            <a:spLocks noChangeArrowheads="1"/>
          </p:cNvSpPr>
          <p:nvPr/>
        </p:nvSpPr>
        <p:spPr bwMode="auto">
          <a:xfrm>
            <a:off x="6781800" y="1828800"/>
            <a:ext cx="1447800" cy="1600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 name="Rectangle 10"/>
          <p:cNvSpPr>
            <a:spLocks noChangeArrowheads="1"/>
          </p:cNvSpPr>
          <p:nvPr/>
        </p:nvSpPr>
        <p:spPr bwMode="auto">
          <a:xfrm>
            <a:off x="6781800" y="228600"/>
            <a:ext cx="1447800" cy="16002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 name="Text Box 11"/>
          <p:cNvSpPr txBox="1">
            <a:spLocks noChangeArrowheads="1"/>
          </p:cNvSpPr>
          <p:nvPr/>
        </p:nvSpPr>
        <p:spPr bwMode="auto">
          <a:xfrm>
            <a:off x="6248400" y="1524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FF</a:t>
            </a:r>
          </a:p>
        </p:txBody>
      </p:sp>
      <p:sp>
        <p:nvSpPr>
          <p:cNvPr id="8" name="Text Box 12"/>
          <p:cNvSpPr txBox="1">
            <a:spLocks noChangeArrowheads="1"/>
          </p:cNvSpPr>
          <p:nvPr/>
        </p:nvSpPr>
        <p:spPr bwMode="auto">
          <a:xfrm>
            <a:off x="6248400" y="1766888"/>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BF</a:t>
            </a:r>
          </a:p>
        </p:txBody>
      </p:sp>
      <p:sp>
        <p:nvSpPr>
          <p:cNvPr id="9" name="Text Box 13"/>
          <p:cNvSpPr txBox="1">
            <a:spLocks noChangeArrowheads="1"/>
          </p:cNvSpPr>
          <p:nvPr/>
        </p:nvSpPr>
        <p:spPr bwMode="auto">
          <a:xfrm>
            <a:off x="6248400" y="3381375"/>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7F</a:t>
            </a:r>
          </a:p>
        </p:txBody>
      </p:sp>
      <p:sp>
        <p:nvSpPr>
          <p:cNvPr id="10" name="Text Box 14"/>
          <p:cNvSpPr txBox="1">
            <a:spLocks noChangeArrowheads="1"/>
          </p:cNvSpPr>
          <p:nvPr/>
        </p:nvSpPr>
        <p:spPr bwMode="auto">
          <a:xfrm>
            <a:off x="6248400" y="4995863"/>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3F</a:t>
            </a:r>
          </a:p>
        </p:txBody>
      </p:sp>
      <p:sp>
        <p:nvSpPr>
          <p:cNvPr id="11" name="Text Box 15"/>
          <p:cNvSpPr txBox="1">
            <a:spLocks noChangeArrowheads="1"/>
          </p:cNvSpPr>
          <p:nvPr/>
        </p:nvSpPr>
        <p:spPr bwMode="auto">
          <a:xfrm>
            <a:off x="6248400" y="15240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C0</a:t>
            </a:r>
          </a:p>
        </p:txBody>
      </p:sp>
      <p:sp>
        <p:nvSpPr>
          <p:cNvPr id="12" name="Text Box 16"/>
          <p:cNvSpPr txBox="1">
            <a:spLocks noChangeArrowheads="1"/>
          </p:cNvSpPr>
          <p:nvPr/>
        </p:nvSpPr>
        <p:spPr bwMode="auto">
          <a:xfrm>
            <a:off x="6248400" y="31242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80</a:t>
            </a:r>
          </a:p>
        </p:txBody>
      </p:sp>
      <p:sp>
        <p:nvSpPr>
          <p:cNvPr id="13" name="Text Box 17"/>
          <p:cNvSpPr txBox="1">
            <a:spLocks noChangeArrowheads="1"/>
          </p:cNvSpPr>
          <p:nvPr/>
        </p:nvSpPr>
        <p:spPr bwMode="auto">
          <a:xfrm>
            <a:off x="6248400" y="47244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40</a:t>
            </a:r>
          </a:p>
        </p:txBody>
      </p:sp>
      <p:sp>
        <p:nvSpPr>
          <p:cNvPr id="14" name="Text Box 18"/>
          <p:cNvSpPr txBox="1">
            <a:spLocks noChangeArrowheads="1"/>
          </p:cNvSpPr>
          <p:nvPr/>
        </p:nvSpPr>
        <p:spPr bwMode="auto">
          <a:xfrm>
            <a:off x="6248400" y="63246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00</a:t>
            </a:r>
          </a:p>
        </p:txBody>
      </p:sp>
      <p:sp>
        <p:nvSpPr>
          <p:cNvPr id="15" name="Rectangle 19"/>
          <p:cNvSpPr>
            <a:spLocks noChangeArrowheads="1"/>
          </p:cNvSpPr>
          <p:nvPr/>
        </p:nvSpPr>
        <p:spPr bwMode="auto">
          <a:xfrm>
            <a:off x="6781800" y="228600"/>
            <a:ext cx="1447800" cy="6400800"/>
          </a:xfrm>
          <a:prstGeom prst="rect">
            <a:avLst/>
          </a:prstGeom>
          <a:noFill/>
          <a:ln w="25400">
            <a:solidFill>
              <a:schemeClr val="tx1"/>
            </a:solidFill>
            <a:miter lim="800000"/>
            <a:headEnd/>
            <a:tailEnd/>
          </a:ln>
          <a:effectLst/>
        </p:spPr>
        <p:txBody>
          <a:bodyPr wrap="none" anchor="ctr"/>
          <a:lstStyle/>
          <a:p>
            <a:endParaRPr lang="en-US" dirty="0"/>
          </a:p>
        </p:txBody>
      </p:sp>
      <p:sp>
        <p:nvSpPr>
          <p:cNvPr id="16" name="Rectangle 20"/>
          <p:cNvSpPr>
            <a:spLocks noChangeArrowheads="1"/>
          </p:cNvSpPr>
          <p:nvPr/>
        </p:nvSpPr>
        <p:spPr bwMode="auto">
          <a:xfrm>
            <a:off x="6781800" y="1828800"/>
            <a:ext cx="1447800" cy="381000"/>
          </a:xfrm>
          <a:prstGeom prst="rect">
            <a:avLst/>
          </a:prstGeom>
          <a:solidFill>
            <a:schemeClr val="bg2"/>
          </a:solidFill>
          <a:ln w="25400">
            <a:solidFill>
              <a:schemeClr val="tx1"/>
            </a:solidFill>
            <a:miter lim="800000"/>
            <a:headEnd/>
            <a:tailEnd/>
          </a:ln>
          <a:effectLst/>
        </p:spPr>
        <p:txBody>
          <a:bodyPr wrap="none" anchor="ctr"/>
          <a:lstStyle/>
          <a:p>
            <a:pPr>
              <a:lnSpc>
                <a:spcPct val="100000"/>
              </a:lnSpc>
            </a:pPr>
            <a:r>
              <a:rPr lang="en-US" sz="2000"/>
              <a:t>Stack</a:t>
            </a:r>
          </a:p>
        </p:txBody>
      </p:sp>
      <p:sp>
        <p:nvSpPr>
          <p:cNvPr id="17" name="Rectangle 21"/>
          <p:cNvSpPr>
            <a:spLocks noChangeArrowheads="1"/>
          </p:cNvSpPr>
          <p:nvPr/>
        </p:nvSpPr>
        <p:spPr bwMode="auto">
          <a:xfrm>
            <a:off x="6781800" y="4724400"/>
            <a:ext cx="1447800" cy="304800"/>
          </a:xfrm>
          <a:prstGeom prst="rect">
            <a:avLst/>
          </a:prstGeom>
          <a:solidFill>
            <a:schemeClr val="bg2"/>
          </a:solidFill>
          <a:ln w="25400">
            <a:solidFill>
              <a:schemeClr val="tx1"/>
            </a:solidFill>
            <a:miter lim="800000"/>
            <a:headEnd/>
            <a:tailEnd/>
          </a:ln>
          <a:effectLst/>
        </p:spPr>
        <p:txBody>
          <a:bodyPr wrap="none" anchor="ctr"/>
          <a:lstStyle/>
          <a:p>
            <a:pPr>
              <a:lnSpc>
                <a:spcPct val="100000"/>
              </a:lnSpc>
            </a:pPr>
            <a:r>
              <a:rPr lang="en-US" sz="2000"/>
              <a:t>DLLs</a:t>
            </a:r>
          </a:p>
        </p:txBody>
      </p:sp>
      <p:sp>
        <p:nvSpPr>
          <p:cNvPr id="18" name="Rectangle 22"/>
          <p:cNvSpPr>
            <a:spLocks noChangeArrowheads="1"/>
          </p:cNvSpPr>
          <p:nvPr/>
        </p:nvSpPr>
        <p:spPr bwMode="auto">
          <a:xfrm>
            <a:off x="6781800" y="6019800"/>
            <a:ext cx="1447800" cy="304800"/>
          </a:xfrm>
          <a:prstGeom prst="rect">
            <a:avLst/>
          </a:prstGeom>
          <a:solidFill>
            <a:schemeClr val="bg2"/>
          </a:solidFill>
          <a:ln w="25400">
            <a:solidFill>
              <a:schemeClr val="tx1"/>
            </a:solidFill>
            <a:miter lim="800000"/>
            <a:headEnd/>
            <a:tailEnd/>
          </a:ln>
          <a:effectLst/>
        </p:spPr>
        <p:txBody>
          <a:bodyPr wrap="none" anchor="ctr"/>
          <a:lstStyle/>
          <a:p>
            <a:pPr>
              <a:lnSpc>
                <a:spcPct val="100000"/>
              </a:lnSpc>
            </a:pPr>
            <a:r>
              <a:rPr lang="en-US" sz="2000"/>
              <a:t>Text</a:t>
            </a:r>
          </a:p>
        </p:txBody>
      </p:sp>
      <p:sp>
        <p:nvSpPr>
          <p:cNvPr id="19" name="Rectangle 23"/>
          <p:cNvSpPr>
            <a:spLocks noChangeArrowheads="1"/>
          </p:cNvSpPr>
          <p:nvPr/>
        </p:nvSpPr>
        <p:spPr bwMode="auto">
          <a:xfrm>
            <a:off x="6781800" y="5715000"/>
            <a:ext cx="1447800" cy="304800"/>
          </a:xfrm>
          <a:prstGeom prst="rect">
            <a:avLst/>
          </a:prstGeom>
          <a:solidFill>
            <a:schemeClr val="bg2"/>
          </a:solidFill>
          <a:ln w="25400">
            <a:solidFill>
              <a:schemeClr val="tx1"/>
            </a:solidFill>
            <a:miter lim="800000"/>
            <a:headEnd/>
            <a:tailEnd/>
          </a:ln>
          <a:effectLst/>
        </p:spPr>
        <p:txBody>
          <a:bodyPr wrap="none" anchor="ctr"/>
          <a:lstStyle/>
          <a:p>
            <a:pPr>
              <a:lnSpc>
                <a:spcPct val="100000"/>
              </a:lnSpc>
            </a:pPr>
            <a:r>
              <a:rPr lang="en-US" sz="2000"/>
              <a:t>Data</a:t>
            </a:r>
          </a:p>
        </p:txBody>
      </p:sp>
      <p:sp>
        <p:nvSpPr>
          <p:cNvPr id="20" name="Rectangle 24"/>
          <p:cNvSpPr>
            <a:spLocks noChangeArrowheads="1"/>
          </p:cNvSpPr>
          <p:nvPr/>
        </p:nvSpPr>
        <p:spPr bwMode="auto">
          <a:xfrm>
            <a:off x="6781800" y="5029200"/>
            <a:ext cx="1447800" cy="685800"/>
          </a:xfrm>
          <a:prstGeom prst="rect">
            <a:avLst/>
          </a:prstGeom>
          <a:solidFill>
            <a:schemeClr val="accent1"/>
          </a:solidFill>
          <a:ln w="25400">
            <a:solidFill>
              <a:schemeClr val="tx1"/>
            </a:solidFill>
            <a:miter lim="800000"/>
            <a:headEnd/>
            <a:tailEnd/>
          </a:ln>
          <a:effectLst/>
        </p:spPr>
        <p:txBody>
          <a:bodyPr wrap="none" anchor="ctr"/>
          <a:lstStyle/>
          <a:p>
            <a:pPr>
              <a:lnSpc>
                <a:spcPct val="100000"/>
              </a:lnSpc>
            </a:pPr>
            <a:r>
              <a:rPr lang="en-US" sz="2000">
                <a:solidFill>
                  <a:schemeClr val="bg1"/>
                </a:solidFill>
              </a:rPr>
              <a:t>Heap</a:t>
            </a:r>
          </a:p>
        </p:txBody>
      </p:sp>
      <p:sp>
        <p:nvSpPr>
          <p:cNvPr id="21" name="Rectangle 25"/>
          <p:cNvSpPr>
            <a:spLocks noChangeArrowheads="1"/>
          </p:cNvSpPr>
          <p:nvPr/>
        </p:nvSpPr>
        <p:spPr bwMode="auto">
          <a:xfrm>
            <a:off x="6781800" y="3200400"/>
            <a:ext cx="1447800" cy="1524000"/>
          </a:xfrm>
          <a:prstGeom prst="rect">
            <a:avLst/>
          </a:prstGeom>
          <a:solidFill>
            <a:schemeClr val="accent1"/>
          </a:solidFill>
          <a:ln w="25400">
            <a:solidFill>
              <a:schemeClr val="tx1"/>
            </a:solidFill>
            <a:miter lim="800000"/>
            <a:headEnd/>
            <a:tailEnd/>
          </a:ln>
          <a:effectLst/>
        </p:spPr>
        <p:txBody>
          <a:bodyPr wrap="none" anchor="ctr"/>
          <a:lstStyle/>
          <a:p>
            <a:pPr>
              <a:lnSpc>
                <a:spcPct val="100000"/>
              </a:lnSpc>
            </a:pPr>
            <a:r>
              <a:rPr lang="en-US" sz="2000" dirty="0">
                <a:solidFill>
                  <a:schemeClr val="bg1"/>
                </a:solidFill>
              </a:rPr>
              <a:t>Heap</a:t>
            </a:r>
          </a:p>
        </p:txBody>
      </p:sp>
      <p:sp>
        <p:nvSpPr>
          <p:cNvPr id="22" name="Text Box 26"/>
          <p:cNvSpPr txBox="1">
            <a:spLocks noChangeArrowheads="1"/>
          </p:cNvSpPr>
          <p:nvPr/>
        </p:nvSpPr>
        <p:spPr bwMode="auto">
          <a:xfrm>
            <a:off x="6248400" y="6019800"/>
            <a:ext cx="458788" cy="366713"/>
          </a:xfrm>
          <a:prstGeom prst="rect">
            <a:avLst/>
          </a:prstGeom>
          <a:noFill/>
          <a:ln w="25400">
            <a:noFill/>
            <a:miter lim="800000"/>
            <a:headEnd/>
            <a:tailEnd/>
          </a:ln>
          <a:effectLst/>
        </p:spPr>
        <p:txBody>
          <a:bodyPr wrap="none">
            <a:spAutoFit/>
          </a:bodyPr>
          <a:lstStyle/>
          <a:p>
            <a:pPr algn="l">
              <a:lnSpc>
                <a:spcPct val="100000"/>
              </a:lnSpc>
            </a:pPr>
            <a:r>
              <a:rPr lang="en-US" b="0">
                <a:latin typeface="Courier New" pitchFamily="1" charset="0"/>
              </a:rPr>
              <a:t>08</a:t>
            </a:r>
          </a:p>
        </p:txBody>
      </p:sp>
      <p:sp>
        <p:nvSpPr>
          <p:cNvPr id="23" name="Down Arrow 22"/>
          <p:cNvSpPr/>
          <p:nvPr/>
        </p:nvSpPr>
        <p:spPr bwMode="auto">
          <a:xfrm>
            <a:off x="7315200" y="2209800"/>
            <a:ext cx="304800" cy="381000"/>
          </a:xfrm>
          <a:prstGeom prst="downArrow">
            <a:avLst/>
          </a:prstGeom>
          <a:noFill/>
          <a:ln w="19050" cap="flat" cmpd="sng" algn="ctr">
            <a:solidFill>
              <a:schemeClr val="tx2"/>
            </a:solidFill>
            <a:prstDash val="solid"/>
            <a:round/>
            <a:headEnd type="none" w="med" len="med"/>
            <a:tailEnd type="non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Helvetica" pitchFamily="1" charset="0"/>
            </a:endParaRPr>
          </a:p>
        </p:txBody>
      </p:sp>
      <p:sp>
        <p:nvSpPr>
          <p:cNvPr id="24" name="Down Arrow 23"/>
          <p:cNvSpPr/>
          <p:nvPr/>
        </p:nvSpPr>
        <p:spPr bwMode="auto">
          <a:xfrm rot="10800000">
            <a:off x="7315201" y="2819399"/>
            <a:ext cx="304800" cy="381000"/>
          </a:xfrm>
          <a:prstGeom prst="downArrow">
            <a:avLst/>
          </a:prstGeom>
          <a:noFill/>
          <a:ln w="19050" cap="flat" cmpd="sng" algn="ctr">
            <a:solidFill>
              <a:schemeClr val="tx2"/>
            </a:solidFill>
            <a:prstDash val="solid"/>
            <a:round/>
            <a:headEnd type="none" w="med" len="med"/>
            <a:tailEnd type="none" w="sm" len="sm"/>
          </a:ln>
          <a:effectLst/>
        </p:spPr>
        <p:txBody>
          <a:bodyPr vert="horz" wrap="non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Helvetica" pitchFamily="1" charset="0"/>
            </a:endParaRPr>
          </a:p>
        </p:txBody>
      </p:sp>
      <p:sp>
        <p:nvSpPr>
          <p:cNvPr id="25" name="Rectangle 22"/>
          <p:cNvSpPr>
            <a:spLocks noChangeArrowheads="1"/>
          </p:cNvSpPr>
          <p:nvPr/>
        </p:nvSpPr>
        <p:spPr bwMode="auto">
          <a:xfrm>
            <a:off x="6781800" y="6324600"/>
            <a:ext cx="1447800" cy="3048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p>
            <a:pPr>
              <a:lnSpc>
                <a:spcPct val="100000"/>
              </a:lnSpc>
            </a:pPr>
            <a:r>
              <a:rPr lang="en-US" sz="2000" dirty="0" smtClean="0"/>
              <a:t>Kernel</a:t>
            </a:r>
            <a:endParaRPr lang="en-US" sz="2000" dirty="0"/>
          </a:p>
        </p:txBody>
      </p:sp>
      <p:sp>
        <p:nvSpPr>
          <p:cNvPr id="26" name="Title 25"/>
          <p:cNvSpPr>
            <a:spLocks noGrp="1"/>
          </p:cNvSpPr>
          <p:nvPr>
            <p:ph type="title"/>
          </p:nvPr>
        </p:nvSpPr>
        <p:spPr/>
        <p:txBody>
          <a:bodyPr/>
          <a:lstStyle/>
          <a:p>
            <a:r>
              <a:rPr lang="en-US" dirty="0" smtClean="0"/>
              <a:t>Memory</a:t>
            </a:r>
            <a:endParaRPr lang="en-US" dirty="0"/>
          </a:p>
        </p:txBody>
      </p:sp>
      <p:sp>
        <p:nvSpPr>
          <p:cNvPr id="29" name="Content Placeholder 28"/>
          <p:cNvSpPr>
            <a:spLocks noGrp="1"/>
          </p:cNvSpPr>
          <p:nvPr>
            <p:ph sz="half" idx="1"/>
          </p:nvPr>
        </p:nvSpPr>
        <p:spPr>
          <a:xfrm>
            <a:off x="457200" y="1600200"/>
            <a:ext cx="5562600" cy="4525963"/>
          </a:xfrm>
        </p:spPr>
        <p:txBody>
          <a:bodyPr>
            <a:normAutofit/>
          </a:bodyPr>
          <a:lstStyle/>
          <a:p>
            <a:r>
              <a:rPr lang="en-US" dirty="0" smtClean="0"/>
              <a:t>Kernel memory is down low</a:t>
            </a:r>
          </a:p>
          <a:p>
            <a:r>
              <a:rPr lang="en-US" dirty="0" smtClean="0"/>
              <a:t>Includes kernel data structures, runtime stack, etc.</a:t>
            </a:r>
          </a:p>
          <a:p>
            <a:r>
              <a:rPr lang="en-US" dirty="0" smtClean="0"/>
              <a:t>Requires </a:t>
            </a:r>
            <a:r>
              <a:rPr lang="en-US" i="1" dirty="0" smtClean="0"/>
              <a:t>kernel</a:t>
            </a:r>
            <a:r>
              <a:rPr lang="en-US" dirty="0" smtClean="0"/>
              <a:t> (super) mode to access otherwise </a:t>
            </a:r>
            <a:r>
              <a:rPr lang="en-US" dirty="0" err="1" smtClean="0"/>
              <a:t>seg</a:t>
            </a:r>
            <a:r>
              <a:rPr lang="en-US" dirty="0" smtClean="0"/>
              <a:t>-fault</a:t>
            </a:r>
          </a:p>
          <a:p>
            <a:r>
              <a:rPr lang="en-US" dirty="0" smtClean="0"/>
              <a:t>Kernel mode hardware bit</a:t>
            </a:r>
          </a:p>
          <a:p>
            <a:r>
              <a:rPr lang="en-US" dirty="0" smtClean="0"/>
              <a:t>User memory is most everything above the kernel memory</a:t>
            </a:r>
          </a:p>
          <a:p>
            <a:r>
              <a:rPr lang="en-US" dirty="0" smtClean="0"/>
              <a:t>System calls bridge the two worlds</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1816</TotalTime>
  <Words>2396</Words>
  <Application>Microsoft Macintosh PowerPoint</Application>
  <PresentationFormat>On-screen Show (4:3)</PresentationFormat>
  <Paragraphs>561</Paragraphs>
  <Slides>26</Slides>
  <Notes>11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System Calls</vt:lpstr>
      <vt:lpstr>Two things the OS Must Do</vt:lpstr>
      <vt:lpstr>To keep things simple…</vt:lpstr>
      <vt:lpstr>Sequential Execution </vt:lpstr>
      <vt:lpstr>PowerPoint Presentation</vt:lpstr>
      <vt:lpstr>PowerPoint Presentation</vt:lpstr>
      <vt:lpstr>System Calls</vt:lpstr>
      <vt:lpstr>POSIX (*NIX) Calls</vt:lpstr>
      <vt:lpstr>Memory</vt:lpstr>
      <vt:lpstr>Trap Instruction</vt:lpstr>
      <vt:lpstr>Trap Table</vt:lpstr>
      <vt:lpstr>PowerPoint Presentation</vt:lpstr>
      <vt:lpstr>Slightly Different view</vt:lpstr>
      <vt:lpstr>Parameters and Return Values</vt:lpstr>
      <vt:lpstr>POSIX System Call examples (*NIX)</vt:lpstr>
      <vt:lpstr>Windows</vt:lpstr>
      <vt:lpstr>Multi-threaded Kernel</vt:lpstr>
      <vt:lpstr>System Calls in our Kernel</vt:lpstr>
      <vt:lpstr>semSignal System call</vt:lpstr>
      <vt:lpstr>Return Value Union</vt:lpstr>
      <vt:lpstr>Trap</vt:lpstr>
      <vt:lpstr>In the Kernel</vt:lpstr>
      <vt:lpstr>Internal Handler</vt:lpstr>
      <vt:lpstr>Illustrated (and simplified)</vt:lpstr>
      <vt:lpstr>System Call Conclusion</vt:lpstr>
      <vt:lpstr>PowerPoint Presentation</vt:lpstr>
    </vt:vector>
  </TitlesOfParts>
  <Company>Brigham Young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Calls</dc:title>
  <dc:creator>Eric Mercer</dc:creator>
  <cp:lastModifiedBy>Eric Mercer</cp:lastModifiedBy>
  <cp:revision>19</cp:revision>
  <dcterms:created xsi:type="dcterms:W3CDTF">2010-01-13T22:53:12Z</dcterms:created>
  <dcterms:modified xsi:type="dcterms:W3CDTF">2011-01-20T16:54:12Z</dcterms:modified>
</cp:coreProperties>
</file>