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embeddings/oleObject1.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embeddings/oleObject2.bin" ContentType="application/vnd.openxmlformats-officedocument.oleObject"/>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59" r:id="rId5"/>
    <p:sldId id="277" r:id="rId6"/>
    <p:sldId id="260" r:id="rId7"/>
    <p:sldId id="261" r:id="rId8"/>
    <p:sldId id="264" r:id="rId9"/>
    <p:sldId id="262" r:id="rId10"/>
    <p:sldId id="266" r:id="rId11"/>
    <p:sldId id="263" r:id="rId12"/>
    <p:sldId id="265" r:id="rId13"/>
    <p:sldId id="267" r:id="rId14"/>
    <p:sldId id="268" r:id="rId15"/>
    <p:sldId id="269" r:id="rId16"/>
    <p:sldId id="270" r:id="rId17"/>
    <p:sldId id="271" r:id="rId18"/>
    <p:sldId id="272" r:id="rId19"/>
    <p:sldId id="273" r:id="rId20"/>
    <p:sldId id="274" r:id="rId21"/>
    <p:sldId id="275"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693" autoAdjust="0"/>
  </p:normalViewPr>
  <p:slideViewPr>
    <p:cSldViewPr>
      <p:cViewPr varScale="1">
        <p:scale>
          <a:sx n="135" d="100"/>
          <a:sy n="135" d="100"/>
        </p:scale>
        <p:origin x="-72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A83336-0834-4BF4-A5C2-AC486DA2F455}" type="datetimeFigureOut">
              <a:rPr lang="en-US" smtClean="0"/>
              <a:t>1/27/11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5CF92F-8992-4909-A69F-8DB5C280136F}" type="slidenum">
              <a:rPr lang="en-US" smtClean="0"/>
              <a:t>‹#›</a:t>
            </a:fld>
            <a:endParaRPr lang="en-US"/>
          </a:p>
        </p:txBody>
      </p:sp>
    </p:spTree>
    <p:extLst>
      <p:ext uri="{BB962C8B-B14F-4D97-AF65-F5344CB8AC3E}">
        <p14:creationId xmlns:p14="http://schemas.microsoft.com/office/powerpoint/2010/main" val="1660133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Scenario:</a:t>
            </a:r>
          </a:p>
          <a:p>
            <a:endParaRPr lang="en-US" dirty="0" smtClean="0"/>
          </a:p>
          <a:p>
            <a:r>
              <a:rPr lang="en-US" dirty="0" smtClean="0"/>
              <a:t>Word</a:t>
            </a:r>
            <a:r>
              <a:rPr lang="en-US" baseline="0" dirty="0" smtClean="0"/>
              <a:t> processor that is taking keyboard input, formatting text for display, and saving backups to the disk.  Processes would not work because they share nothing (meaning they will all see separate copies of the document).  Threads are ideal because they share a common memory and all have access to the document.</a:t>
            </a:r>
          </a:p>
          <a:p>
            <a:endParaRPr lang="en-US" dirty="0"/>
          </a:p>
        </p:txBody>
      </p:sp>
      <p:sp>
        <p:nvSpPr>
          <p:cNvPr id="4" name="Slide Number Placeholder 3"/>
          <p:cNvSpPr>
            <a:spLocks noGrp="1"/>
          </p:cNvSpPr>
          <p:nvPr>
            <p:ph type="sldNum" sz="quarter" idx="10"/>
          </p:nvPr>
        </p:nvSpPr>
        <p:spPr/>
        <p:txBody>
          <a:bodyPr/>
          <a:lstStyle/>
          <a:p>
            <a:fld id="{555CF92F-8992-4909-A69F-8DB5C280136F}" type="slidenum">
              <a:rPr lang="en-US" smtClean="0"/>
              <a:t>2</a:t>
            </a:fld>
            <a:endParaRPr lang="en-US"/>
          </a:p>
        </p:txBody>
      </p:sp>
    </p:spTree>
    <p:extLst>
      <p:ext uri="{BB962C8B-B14F-4D97-AF65-F5344CB8AC3E}">
        <p14:creationId xmlns:p14="http://schemas.microsoft.com/office/powerpoint/2010/main" val="383047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trap required</a:t>
            </a:r>
          </a:p>
          <a:p>
            <a:r>
              <a:rPr lang="en-US" dirty="0" smtClean="0"/>
              <a:t>Nice guy scheduling</a:t>
            </a:r>
          </a:p>
          <a:p>
            <a:endParaRPr lang="en-US" dirty="0" smtClean="0"/>
          </a:p>
          <a:p>
            <a:r>
              <a:rPr lang="en-US" dirty="0" smtClean="0"/>
              <a:t>Our kernel</a:t>
            </a:r>
            <a:r>
              <a:rPr lang="en-US" baseline="0" dirty="0" smtClean="0"/>
              <a:t> resembles very much user level threads.</a:t>
            </a:r>
          </a:p>
          <a:p>
            <a:r>
              <a:rPr lang="en-US" baseline="0" dirty="0" smtClean="0"/>
              <a:t>The kernel itself knows nothing about the threads.  The kernel schedules a process, and the thread runtime in the process schedules the threads.  The runtime manages the thread table etc.   The runtime schedules within the process time slice.  Probably relies on nice-guy scheduling (yield) to make scheduling choices.</a:t>
            </a:r>
            <a:endParaRPr lang="en-US" dirty="0"/>
          </a:p>
        </p:txBody>
      </p:sp>
      <p:sp>
        <p:nvSpPr>
          <p:cNvPr id="4" name="Slide Number Placeholder 3"/>
          <p:cNvSpPr>
            <a:spLocks noGrp="1"/>
          </p:cNvSpPr>
          <p:nvPr>
            <p:ph type="sldNum" sz="quarter" idx="10"/>
          </p:nvPr>
        </p:nvSpPr>
        <p:spPr/>
        <p:txBody>
          <a:bodyPr/>
          <a:lstStyle/>
          <a:p>
            <a:fld id="{555CF92F-8992-4909-A69F-8DB5C280136F}" type="slidenum">
              <a:rPr lang="en-US" smtClean="0"/>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put</a:t>
            </a:r>
            <a:r>
              <a:rPr lang="en-US" baseline="0" dirty="0" smtClean="0"/>
              <a:t> “jackets” or “wrappers” around the system calls to probe if the call will block.  You can also rewrite to be asynchronous calls too.  As threads are expected to block often, such an approach is not practical.  Traps are death for user level threads because once the OS is involved, the process may be popped of the CPU even though other threads are ready to run.</a:t>
            </a:r>
            <a:endParaRPr lang="en-US" dirty="0"/>
          </a:p>
        </p:txBody>
      </p:sp>
      <p:sp>
        <p:nvSpPr>
          <p:cNvPr id="4" name="Slide Number Placeholder 3"/>
          <p:cNvSpPr>
            <a:spLocks noGrp="1"/>
          </p:cNvSpPr>
          <p:nvPr>
            <p:ph type="sldNum" sz="quarter" idx="10"/>
          </p:nvPr>
        </p:nvSpPr>
        <p:spPr/>
        <p:txBody>
          <a:bodyPr/>
          <a:lstStyle/>
          <a:p>
            <a:fld id="{555CF92F-8992-4909-A69F-8DB5C280136F}" type="slidenum">
              <a:rPr lang="en-US" smtClean="0"/>
              <a:t>15</a:t>
            </a:fld>
            <a:endParaRPr lang="en-US"/>
          </a:p>
        </p:txBody>
      </p:sp>
    </p:spTree>
    <p:extLst>
      <p:ext uri="{BB962C8B-B14F-4D97-AF65-F5344CB8AC3E}">
        <p14:creationId xmlns:p14="http://schemas.microsoft.com/office/powerpoint/2010/main" val="1520738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Kernel</a:t>
            </a:r>
            <a:r>
              <a:rPr lang="en-US" baseline="0" dirty="0" smtClean="0"/>
              <a:t> knows about and manages threads.  They are scheduled by the kernel itself (in a variety of ways too).</a:t>
            </a:r>
            <a:endParaRPr lang="en-US" dirty="0"/>
          </a:p>
        </p:txBody>
      </p:sp>
      <p:sp>
        <p:nvSpPr>
          <p:cNvPr id="4" name="Slide Number Placeholder 3"/>
          <p:cNvSpPr>
            <a:spLocks noGrp="1"/>
          </p:cNvSpPr>
          <p:nvPr>
            <p:ph type="sldNum" sz="quarter" idx="10"/>
          </p:nvPr>
        </p:nvSpPr>
        <p:spPr/>
        <p:txBody>
          <a:bodyPr/>
          <a:lstStyle/>
          <a:p>
            <a:fld id="{555CF92F-8992-4909-A69F-8DB5C280136F}" type="slidenum">
              <a:rPr lang="en-US" smtClean="0"/>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fork a multi-threaded process, do you copy all of the</a:t>
            </a:r>
            <a:r>
              <a:rPr lang="en-US" baseline="0" dirty="0" smtClean="0"/>
              <a:t> threads?  What does the fork then mean in that context?  (I honestly do not know for Linux).</a:t>
            </a:r>
            <a:endParaRPr lang="en-US" dirty="0"/>
          </a:p>
        </p:txBody>
      </p:sp>
      <p:sp>
        <p:nvSpPr>
          <p:cNvPr id="4" name="Slide Number Placeholder 3"/>
          <p:cNvSpPr>
            <a:spLocks noGrp="1"/>
          </p:cNvSpPr>
          <p:nvPr>
            <p:ph type="sldNum" sz="quarter" idx="10"/>
          </p:nvPr>
        </p:nvSpPr>
        <p:spPr/>
        <p:txBody>
          <a:bodyPr/>
          <a:lstStyle/>
          <a:p>
            <a:fld id="{555CF92F-8992-4909-A69F-8DB5C280136F}" type="slidenum">
              <a:rPr lang="en-US" smtClean="0"/>
              <a:t>17</a:t>
            </a:fld>
            <a:endParaRPr lang="en-US"/>
          </a:p>
        </p:txBody>
      </p:sp>
    </p:spTree>
    <p:extLst>
      <p:ext uri="{BB962C8B-B14F-4D97-AF65-F5344CB8AC3E}">
        <p14:creationId xmlns:p14="http://schemas.microsoft.com/office/powerpoint/2010/main" val="2006592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Kernel</a:t>
            </a:r>
            <a:r>
              <a:rPr lang="en-US" baseline="0" dirty="0" smtClean="0"/>
              <a:t> threads are indisputably slower than user level threads—there is a price to pay in moving through the kernel.  In a sense, the thread run-time becomes a virtual machine and the kernel is the hardware itself.  The hardware notifies the VM on blocking calls etc.  As such, the kernel creates a number of virtual processors (virtual machines) on which the thread run-time can schedule threads.  The kernel communicates with the thread run-time when a thread is blocked in a system call, and the run-time reschedules.</a:t>
            </a:r>
            <a:endParaRPr lang="en-US" dirty="0"/>
          </a:p>
        </p:txBody>
      </p:sp>
      <p:sp>
        <p:nvSpPr>
          <p:cNvPr id="4" name="Slide Number Placeholder 3"/>
          <p:cNvSpPr>
            <a:spLocks noGrp="1"/>
          </p:cNvSpPr>
          <p:nvPr>
            <p:ph type="sldNum" sz="quarter" idx="10"/>
          </p:nvPr>
        </p:nvSpPr>
        <p:spPr/>
        <p:txBody>
          <a:bodyPr/>
          <a:lstStyle/>
          <a:p>
            <a:fld id="{555CF92F-8992-4909-A69F-8DB5C280136F}" type="slidenum">
              <a:rPr lang="en-US" smtClean="0"/>
              <a:t>19</a:t>
            </a:fld>
            <a:endParaRPr lang="en-US"/>
          </a:p>
        </p:txBody>
      </p:sp>
    </p:spTree>
    <p:extLst>
      <p:ext uri="{BB962C8B-B14F-4D97-AF65-F5344CB8AC3E}">
        <p14:creationId xmlns:p14="http://schemas.microsoft.com/office/powerpoint/2010/main" val="606201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thread that</a:t>
            </a:r>
            <a:r>
              <a:rPr lang="en-US" baseline="0" dirty="0" smtClean="0"/>
              <a:t> goes bad in kernel space is really bad</a:t>
            </a:r>
          </a:p>
          <a:p>
            <a:r>
              <a:rPr lang="en-US" baseline="0" dirty="0" smtClean="0"/>
              <a:t>Not uncommon to use threads in kernel space to handle system calls --- call comes in and thread is dispatched to handle it.</a:t>
            </a:r>
          </a:p>
          <a:p>
            <a:r>
              <a:rPr lang="en-US" baseline="0" dirty="0" smtClean="0"/>
              <a:t>The term pop-up comes from the fact the typically, you create these threads when they are needed.  They pop-up, do the work, and go away.  Identical threads.</a:t>
            </a:r>
            <a:endParaRPr lang="en-US" dirty="0"/>
          </a:p>
        </p:txBody>
      </p:sp>
      <p:sp>
        <p:nvSpPr>
          <p:cNvPr id="4" name="Slide Number Placeholder 3"/>
          <p:cNvSpPr>
            <a:spLocks noGrp="1"/>
          </p:cNvSpPr>
          <p:nvPr>
            <p:ph type="sldNum" sz="quarter" idx="10"/>
          </p:nvPr>
        </p:nvSpPr>
        <p:spPr/>
        <p:txBody>
          <a:bodyPr/>
          <a:lstStyle/>
          <a:p>
            <a:fld id="{555CF92F-8992-4909-A69F-8DB5C280136F}" type="slidenum">
              <a:rPr lang="en-US" smtClean="0"/>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Going Multi-threaded</a:t>
            </a:r>
            <a:r>
              <a:rPr lang="en-US" baseline="0" dirty="0" smtClean="0"/>
              <a:t> is hard!</a:t>
            </a:r>
          </a:p>
          <a:p>
            <a:endParaRPr lang="en-US" baseline="0" dirty="0" smtClean="0"/>
          </a:p>
          <a:p>
            <a:r>
              <a:rPr lang="en-US" baseline="0" dirty="0" smtClean="0"/>
              <a:t>For example, </a:t>
            </a:r>
            <a:r>
              <a:rPr lang="en-US" baseline="0" dirty="0" err="1" smtClean="0"/>
              <a:t>errno</a:t>
            </a:r>
            <a:r>
              <a:rPr lang="en-US" baseline="0" dirty="0" smtClean="0"/>
              <a:t> is a global variable used to communicate information from system calls.  You check </a:t>
            </a:r>
            <a:r>
              <a:rPr lang="en-US" baseline="0" dirty="0" err="1" smtClean="0"/>
              <a:t>errno</a:t>
            </a:r>
            <a:r>
              <a:rPr lang="en-US" baseline="0" dirty="0" smtClean="0"/>
              <a:t> to learn more about what when on.  When you go multithreaded, you have consider the above type of interactions.  Many other challenges including signal management and general synchronization between threads.  It is easy to get wrong.  It is easy to do inefficiently (no different than </a:t>
            </a:r>
            <a:r>
              <a:rPr lang="en-US" baseline="0" smtClean="0"/>
              <a:t>running sequentially).</a:t>
            </a:r>
            <a:endParaRPr lang="en-US" dirty="0"/>
          </a:p>
        </p:txBody>
      </p:sp>
      <p:sp>
        <p:nvSpPr>
          <p:cNvPr id="4" name="Slide Number Placeholder 3"/>
          <p:cNvSpPr>
            <a:spLocks noGrp="1"/>
          </p:cNvSpPr>
          <p:nvPr>
            <p:ph type="sldNum" sz="quarter" idx="10"/>
          </p:nvPr>
        </p:nvSpPr>
        <p:spPr/>
        <p:txBody>
          <a:bodyPr/>
          <a:lstStyle/>
          <a:p>
            <a:fld id="{555CF92F-8992-4909-A69F-8DB5C280136F}" type="slidenum">
              <a:rPr lang="en-US" smtClean="0"/>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Webserver with a cache.  One thread monitors</a:t>
            </a:r>
            <a:r>
              <a:rPr lang="en-US" baseline="0" dirty="0" smtClean="0"/>
              <a:t> port 80.  On incoming requests, it assigns the work to a worker thread sitting in a pool.  Because they all share the same address space, they can take advantage of a shared memory cache.  Also, if one threads blocks for a rarely accessed page to be fetched from disk, all the other threads can continue to serve page requests.</a:t>
            </a:r>
            <a:endParaRPr lang="en-US" dirty="0"/>
          </a:p>
        </p:txBody>
      </p:sp>
      <p:sp>
        <p:nvSpPr>
          <p:cNvPr id="4" name="Slide Number Placeholder 3"/>
          <p:cNvSpPr>
            <a:spLocks noGrp="1"/>
          </p:cNvSpPr>
          <p:nvPr>
            <p:ph type="sldNum" sz="quarter" idx="10"/>
          </p:nvPr>
        </p:nvSpPr>
        <p:spPr/>
        <p:txBody>
          <a:bodyPr/>
          <a:lstStyle/>
          <a:p>
            <a:fld id="{555CF92F-8992-4909-A69F-8DB5C280136F}" type="slidenum">
              <a:rPr lang="en-US" smtClean="0"/>
              <a:t>3</a:t>
            </a:fld>
            <a:endParaRPr lang="en-US"/>
          </a:p>
        </p:txBody>
      </p:sp>
    </p:spTree>
    <p:extLst>
      <p:ext uri="{BB962C8B-B14F-4D97-AF65-F5344CB8AC3E}">
        <p14:creationId xmlns:p14="http://schemas.microsoft.com/office/powerpoint/2010/main" val="1270044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Left side is the dispatcher.</a:t>
            </a:r>
          </a:p>
          <a:p>
            <a:r>
              <a:rPr lang="en-US" dirty="0" smtClean="0"/>
              <a:t>Right side is the worker</a:t>
            </a:r>
            <a:r>
              <a:rPr lang="en-US" baseline="0" dirty="0" smtClean="0"/>
              <a:t> thread.</a:t>
            </a:r>
          </a:p>
          <a:p>
            <a:endParaRPr lang="en-US" baseline="0" dirty="0" smtClean="0"/>
          </a:p>
          <a:p>
            <a:r>
              <a:rPr lang="en-US" baseline="0" dirty="0" smtClean="0"/>
              <a:t>There is an alternate strategy that is harder (yet becoming increasingly common in some applications) and that is to have the single thread simply be much more complex.  It uses non-blocking I/O call to manage disk reads for pages not in the cache.  We call this an event driven architecture.  The server reacts to events.  It schedule events, such as interrupt when a file is ready from disk, and then it handles those events in an event processing loop.  Common architecture, but typically much  more complex and harder to get right.  A single server manages every incoming request itself.  Complicated but can be efficient.  Hybrid schemes exist too!</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55CF92F-8992-4909-A69F-8DB5C280136F}" type="slidenum">
              <a:rPr lang="en-US" smtClean="0"/>
              <a:t>4</a:t>
            </a:fld>
            <a:endParaRPr lang="en-US"/>
          </a:p>
        </p:txBody>
      </p:sp>
    </p:spTree>
    <p:extLst>
      <p:ext uri="{BB962C8B-B14F-4D97-AF65-F5344CB8AC3E}">
        <p14:creationId xmlns:p14="http://schemas.microsoft.com/office/powerpoint/2010/main" val="3135616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Threads are sometimes refereed to as light-weight processes (</a:t>
            </a:r>
            <a:r>
              <a:rPr lang="en-US" dirty="0" err="1" smtClean="0"/>
              <a:t>linux</a:t>
            </a:r>
            <a:r>
              <a:rPr lang="en-US" dirty="0" smtClean="0"/>
              <a:t> world)</a:t>
            </a:r>
          </a:p>
          <a:p>
            <a:endParaRPr lang="en-US" dirty="0" smtClean="0"/>
          </a:p>
          <a:p>
            <a:r>
              <a:rPr lang="en-US" dirty="0" smtClean="0"/>
              <a:t>Processes groups resources.</a:t>
            </a:r>
          </a:p>
          <a:p>
            <a:r>
              <a:rPr lang="en-US" dirty="0" smtClean="0"/>
              <a:t>Threads run code and use resources</a:t>
            </a:r>
            <a:r>
              <a:rPr lang="en-US" baseline="0" dirty="0" smtClean="0"/>
              <a:t> in the owning process</a:t>
            </a:r>
          </a:p>
          <a:p>
            <a:r>
              <a:rPr lang="en-US" baseline="0" dirty="0" smtClean="0"/>
              <a:t>Threads have their own state just like a process (program counter, stack, etc.)</a:t>
            </a:r>
            <a:endParaRPr lang="en-US" dirty="0"/>
          </a:p>
        </p:txBody>
      </p:sp>
      <p:sp>
        <p:nvSpPr>
          <p:cNvPr id="4" name="Slide Number Placeholder 3"/>
          <p:cNvSpPr>
            <a:spLocks noGrp="1"/>
          </p:cNvSpPr>
          <p:nvPr>
            <p:ph type="sldNum" sz="quarter" idx="10"/>
          </p:nvPr>
        </p:nvSpPr>
        <p:spPr/>
        <p:txBody>
          <a:bodyPr/>
          <a:lstStyle/>
          <a:p>
            <a:fld id="{555CF92F-8992-4909-A69F-8DB5C280136F}" type="slidenum">
              <a:rPr lang="en-US" smtClean="0"/>
              <a:t>6</a:t>
            </a:fld>
            <a:endParaRPr lang="en-US"/>
          </a:p>
        </p:txBody>
      </p:sp>
    </p:spTree>
    <p:extLst>
      <p:ext uri="{BB962C8B-B14F-4D97-AF65-F5344CB8AC3E}">
        <p14:creationId xmlns:p14="http://schemas.microsoft.com/office/powerpoint/2010/main" val="3869691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show one process with three threads of execution.  Again, process</a:t>
            </a:r>
            <a:r>
              <a:rPr lang="en-US" baseline="0" dirty="0" smtClean="0"/>
              <a:t> owns resources (files, memory, etc.).  Threads share those resources.</a:t>
            </a:r>
          </a:p>
          <a:p>
            <a:r>
              <a:rPr lang="en-US" baseline="0" dirty="0" smtClean="0"/>
              <a:t>The schedule schedules threads!  It switches between threads just as it does between processes.  The only change is that threads share resources.  The illusion is that of concurrent execution.</a:t>
            </a:r>
            <a:endParaRPr lang="en-US" dirty="0"/>
          </a:p>
        </p:txBody>
      </p:sp>
      <p:sp>
        <p:nvSpPr>
          <p:cNvPr id="4" name="Slide Number Placeholder 3"/>
          <p:cNvSpPr>
            <a:spLocks noGrp="1"/>
          </p:cNvSpPr>
          <p:nvPr>
            <p:ph type="sldNum" sz="quarter" idx="10"/>
          </p:nvPr>
        </p:nvSpPr>
        <p:spPr/>
        <p:txBody>
          <a:bodyPr/>
          <a:lstStyle/>
          <a:p>
            <a:fld id="{555CF92F-8992-4909-A69F-8DB5C280136F}" type="slidenum">
              <a:rPr lang="en-US" smtClean="0"/>
              <a:t>7</a:t>
            </a:fld>
            <a:endParaRPr lang="en-US"/>
          </a:p>
        </p:txBody>
      </p:sp>
    </p:spTree>
    <p:extLst>
      <p:ext uri="{BB962C8B-B14F-4D97-AF65-F5344CB8AC3E}">
        <p14:creationId xmlns:p14="http://schemas.microsoft.com/office/powerpoint/2010/main" val="280396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5"/>
          <p:cNvSpPr>
            <a:spLocks noGrp="1" noChangeArrowheads="1"/>
          </p:cNvSpPr>
          <p:nvPr>
            <p:ph type="sldNum" sz="quarter" idx="5"/>
          </p:nvPr>
        </p:nvSpPr>
        <p:spPr>
          <a:noFill/>
        </p:spPr>
        <p:txBody>
          <a:bodyPr/>
          <a:lstStyle/>
          <a:p>
            <a:fld id="{2466EAAA-AAA4-47FF-B565-20881D43808E}" type="slidenum">
              <a:rPr lang="en-US"/>
              <a:pPr/>
              <a:t>8</a:t>
            </a:fld>
            <a:endParaRPr lang="en-US"/>
          </a:p>
        </p:txBody>
      </p:sp>
      <p:sp>
        <p:nvSpPr>
          <p:cNvPr id="37891" name="Rectangle 2"/>
          <p:cNvSpPr>
            <a:spLocks noGrp="1" noRot="1" noChangeAspect="1" noChangeArrowheads="1" noTextEdit="1"/>
          </p:cNvSpPr>
          <p:nvPr>
            <p:ph type="sldImg"/>
          </p:nvPr>
        </p:nvSpPr>
        <p:spPr>
          <a:xfrm>
            <a:off x="1147763" y="688975"/>
            <a:ext cx="4564062" cy="3424238"/>
          </a:xfrm>
          <a:solidFill>
            <a:srgbClr val="FFFFFF"/>
          </a:solidFill>
          <a:ln cap="flat"/>
        </p:spPr>
      </p:sp>
      <p:sp>
        <p:nvSpPr>
          <p:cNvPr id="37892" name="Rectangle 3"/>
          <p:cNvSpPr>
            <a:spLocks noGrp="1" noChangeArrowheads="1"/>
          </p:cNvSpPr>
          <p:nvPr>
            <p:ph type="body" idx="1"/>
          </p:nvPr>
        </p:nvSpPr>
        <p:spPr>
          <a:xfrm>
            <a:off x="914868" y="4342470"/>
            <a:ext cx="5028264" cy="4115007"/>
          </a:xfrm>
          <a:noFill/>
          <a:ln/>
        </p:spPr>
        <p:txBody>
          <a:bodyPr lIns="93051" tIns="46526" rIns="93051" bIns="46526"/>
          <a:lstStyle/>
          <a:p>
            <a:r>
              <a:rPr lang="en-US" dirty="0" smtClean="0"/>
              <a:t>Hierarchy</a:t>
            </a:r>
            <a:r>
              <a:rPr lang="en-US" baseline="0" dirty="0" smtClean="0"/>
              <a:t> of ways to group processes and threads.  Modern operating systems support all of these configurations.</a:t>
            </a: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p:cNvSpPr>
            <a:spLocks noGrp="1" noChangeArrowheads="1"/>
          </p:cNvSpPr>
          <p:nvPr>
            <p:ph type="sldNum" sz="quarter" idx="5"/>
          </p:nvPr>
        </p:nvSpPr>
        <p:spPr>
          <a:noFill/>
        </p:spPr>
        <p:txBody>
          <a:bodyPr/>
          <a:lstStyle/>
          <a:p>
            <a:fld id="{71E8950C-0362-44DF-BCEE-FDE80EB10A47}" type="slidenum">
              <a:rPr lang="en-US"/>
              <a:pPr/>
              <a:t>10</a:t>
            </a:fld>
            <a:endParaRPr lang="en-US"/>
          </a:p>
        </p:txBody>
      </p:sp>
      <p:sp>
        <p:nvSpPr>
          <p:cNvPr id="38915" name="Rectangle 2"/>
          <p:cNvSpPr>
            <a:spLocks noGrp="1" noRot="1" noChangeAspect="1" noChangeArrowheads="1" noTextEdit="1"/>
          </p:cNvSpPr>
          <p:nvPr>
            <p:ph type="sldImg"/>
          </p:nvPr>
        </p:nvSpPr>
        <p:spPr>
          <a:xfrm>
            <a:off x="1147763" y="688975"/>
            <a:ext cx="4564062" cy="3424238"/>
          </a:xfrm>
          <a:solidFill>
            <a:srgbClr val="FFFFFF"/>
          </a:solidFill>
          <a:ln cap="flat"/>
        </p:spPr>
      </p:sp>
      <p:sp>
        <p:nvSpPr>
          <p:cNvPr id="38916" name="Rectangle 3"/>
          <p:cNvSpPr>
            <a:spLocks noGrp="1" noChangeArrowheads="1"/>
          </p:cNvSpPr>
          <p:nvPr>
            <p:ph type="body" idx="1"/>
          </p:nvPr>
        </p:nvSpPr>
        <p:spPr>
          <a:xfrm>
            <a:off x="914868" y="4342470"/>
            <a:ext cx="5028264" cy="4115007"/>
          </a:xfrm>
          <a:noFill/>
          <a:ln/>
        </p:spPr>
        <p:txBody>
          <a:bodyPr lIns="93051" tIns="46526" rIns="93051" bIns="46526"/>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Build and compile for the benefit of the class.</a:t>
            </a:r>
            <a:endParaRPr lang="en-US" dirty="0"/>
          </a:p>
        </p:txBody>
      </p:sp>
      <p:sp>
        <p:nvSpPr>
          <p:cNvPr id="4" name="Slide Number Placeholder 3"/>
          <p:cNvSpPr>
            <a:spLocks noGrp="1"/>
          </p:cNvSpPr>
          <p:nvPr>
            <p:ph type="sldNum" sz="quarter" idx="10"/>
          </p:nvPr>
        </p:nvSpPr>
        <p:spPr/>
        <p:txBody>
          <a:bodyPr/>
          <a:lstStyle/>
          <a:p>
            <a:fld id="{555CF92F-8992-4909-A69F-8DB5C280136F}" type="slidenum">
              <a:rPr lang="en-US" smtClean="0"/>
              <a:t>11</a:t>
            </a:fld>
            <a:endParaRPr lang="en-US"/>
          </a:p>
        </p:txBody>
      </p:sp>
    </p:spTree>
    <p:extLst>
      <p:ext uri="{BB962C8B-B14F-4D97-AF65-F5344CB8AC3E}">
        <p14:creationId xmlns:p14="http://schemas.microsoft.com/office/powerpoint/2010/main" val="2930854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examples</a:t>
            </a:r>
            <a:r>
              <a:rPr lang="en-US" baseline="0" dirty="0" smtClean="0"/>
              <a:t> where coordinating threads is very difficult; especially when they are communicating through shared data structures.</a:t>
            </a:r>
            <a:endParaRPr lang="en-US" dirty="0"/>
          </a:p>
        </p:txBody>
      </p:sp>
      <p:sp>
        <p:nvSpPr>
          <p:cNvPr id="4" name="Slide Number Placeholder 3"/>
          <p:cNvSpPr>
            <a:spLocks noGrp="1"/>
          </p:cNvSpPr>
          <p:nvPr>
            <p:ph type="sldNum" sz="quarter" idx="10"/>
          </p:nvPr>
        </p:nvSpPr>
        <p:spPr/>
        <p:txBody>
          <a:bodyPr/>
          <a:lstStyle/>
          <a:p>
            <a:fld id="{555CF92F-8992-4909-A69F-8DB5C280136F}" type="slidenum">
              <a:rPr lang="en-US" smtClean="0"/>
              <a:t>12</a:t>
            </a:fld>
            <a:endParaRPr lang="en-US"/>
          </a:p>
        </p:txBody>
      </p:sp>
    </p:spTree>
    <p:extLst>
      <p:ext uri="{BB962C8B-B14F-4D97-AF65-F5344CB8AC3E}">
        <p14:creationId xmlns:p14="http://schemas.microsoft.com/office/powerpoint/2010/main" val="3724807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5929082-5CD8-4F51-BCB7-DB5BE1041C34}" type="datetimeFigureOut">
              <a:rPr lang="en-US" smtClean="0"/>
              <a:t>1/27/11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D8C28C7-5A71-4533-8186-491DA5B2F9D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929082-5CD8-4F51-BCB7-DB5BE1041C34}" type="datetimeFigureOut">
              <a:rPr lang="en-US" smtClean="0"/>
              <a:t>1/27/11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C28C7-5A71-4533-8186-491DA5B2F9D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929082-5CD8-4F51-BCB7-DB5BE1041C34}" type="datetimeFigureOut">
              <a:rPr lang="en-US" smtClean="0"/>
              <a:t>1/27/11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C28C7-5A71-4533-8186-491DA5B2F9D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929082-5CD8-4F51-BCB7-DB5BE1041C34}" type="datetimeFigureOut">
              <a:rPr lang="en-US" smtClean="0"/>
              <a:t>1/27/11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C28C7-5A71-4533-8186-491DA5B2F9D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5929082-5CD8-4F51-BCB7-DB5BE1041C34}" type="datetimeFigureOut">
              <a:rPr lang="en-US" smtClean="0"/>
              <a:t>1/27/11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C28C7-5A71-4533-8186-491DA5B2F9D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5929082-5CD8-4F51-BCB7-DB5BE1041C34}" type="datetimeFigureOut">
              <a:rPr lang="en-US" smtClean="0"/>
              <a:t>1/27/11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8C28C7-5A71-4533-8186-491DA5B2F9D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5929082-5CD8-4F51-BCB7-DB5BE1041C34}" type="datetimeFigureOut">
              <a:rPr lang="en-US" smtClean="0"/>
              <a:t>1/27/11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8C28C7-5A71-4533-8186-491DA5B2F9D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5929082-5CD8-4F51-BCB7-DB5BE1041C34}" type="datetimeFigureOut">
              <a:rPr lang="en-US" smtClean="0"/>
              <a:t>1/27/11</a:t>
            </a:fld>
            <a:endParaRPr lang="en-US"/>
          </a:p>
        </p:txBody>
      </p:sp>
      <p:sp>
        <p:nvSpPr>
          <p:cNvPr id="8" name="Slide Number Placeholder 7"/>
          <p:cNvSpPr>
            <a:spLocks noGrp="1"/>
          </p:cNvSpPr>
          <p:nvPr>
            <p:ph type="sldNum" sz="quarter" idx="11"/>
          </p:nvPr>
        </p:nvSpPr>
        <p:spPr/>
        <p:txBody>
          <a:bodyPr/>
          <a:lstStyle/>
          <a:p>
            <a:fld id="{FD8C28C7-5A71-4533-8186-491DA5B2F9D1}"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929082-5CD8-4F51-BCB7-DB5BE1041C34}" type="datetimeFigureOut">
              <a:rPr lang="en-US" smtClean="0"/>
              <a:t>1/27/11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8C28C7-5A71-4533-8186-491DA5B2F9D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5929082-5CD8-4F51-BCB7-DB5BE1041C34}" type="datetimeFigureOut">
              <a:rPr lang="en-US" smtClean="0"/>
              <a:t>1/27/11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FD8C28C7-5A71-4533-8186-491DA5B2F9D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F5929082-5CD8-4F51-BCB7-DB5BE1041C34}" type="datetimeFigureOut">
              <a:rPr lang="en-US" smtClean="0"/>
              <a:t>1/27/11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8C28C7-5A71-4533-8186-491DA5B2F9D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F5929082-5CD8-4F51-BCB7-DB5BE1041C34}" type="datetimeFigureOut">
              <a:rPr lang="en-US" smtClean="0"/>
              <a:t>1/27/11</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FD8C28C7-5A71-4533-8186-491DA5B2F9D1}"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1.bin"/><Relationship Id="rId5"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2.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Threads</a:t>
            </a:r>
            <a:endParaRPr lang="en-US" dirty="0"/>
          </a:p>
        </p:txBody>
      </p:sp>
      <p:sp>
        <p:nvSpPr>
          <p:cNvPr id="3" name="Subtitle 2"/>
          <p:cNvSpPr>
            <a:spLocks noGrp="1"/>
          </p:cNvSpPr>
          <p:nvPr>
            <p:ph type="subTitle" idx="1"/>
          </p:nvPr>
        </p:nvSpPr>
        <p:spPr/>
        <p:txBody>
          <a:bodyPr/>
          <a:lstStyle/>
          <a:p>
            <a:r>
              <a:rPr lang="en-US" dirty="0" smtClean="0"/>
              <a:t>Sharing is a way of life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ChangeArrowheads="1"/>
          </p:cNvSpPr>
          <p:nvPr/>
        </p:nvSpPr>
        <p:spPr bwMode="auto">
          <a:xfrm>
            <a:off x="1601788" y="2363788"/>
            <a:ext cx="1825625" cy="258762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defRPr/>
            </a:pPr>
            <a:endParaRPr lang="en-US"/>
          </a:p>
        </p:txBody>
      </p:sp>
      <p:sp>
        <p:nvSpPr>
          <p:cNvPr id="323587" name="Rectangle 3"/>
          <p:cNvSpPr>
            <a:spLocks noChangeArrowheads="1"/>
          </p:cNvSpPr>
          <p:nvPr/>
        </p:nvSpPr>
        <p:spPr bwMode="auto">
          <a:xfrm>
            <a:off x="4344988" y="2287588"/>
            <a:ext cx="3425825" cy="319722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defRPr/>
            </a:pPr>
            <a:endParaRPr lang="en-US"/>
          </a:p>
        </p:txBody>
      </p:sp>
      <p:sp>
        <p:nvSpPr>
          <p:cNvPr id="12295" name="Rectangle 4"/>
          <p:cNvSpPr>
            <a:spLocks noChangeArrowheads="1"/>
          </p:cNvSpPr>
          <p:nvPr/>
        </p:nvSpPr>
        <p:spPr bwMode="auto">
          <a:xfrm>
            <a:off x="5259388" y="3582988"/>
            <a:ext cx="530225" cy="1520825"/>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2296" name="Rectangle 5"/>
          <p:cNvSpPr>
            <a:spLocks noChangeArrowheads="1"/>
          </p:cNvSpPr>
          <p:nvPr/>
        </p:nvSpPr>
        <p:spPr bwMode="auto">
          <a:xfrm>
            <a:off x="5259388" y="3049588"/>
            <a:ext cx="530225" cy="454025"/>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2297" name="Rectangle 6"/>
          <p:cNvSpPr>
            <a:spLocks noChangeArrowheads="1"/>
          </p:cNvSpPr>
          <p:nvPr/>
        </p:nvSpPr>
        <p:spPr bwMode="auto">
          <a:xfrm>
            <a:off x="4421188" y="4573588"/>
            <a:ext cx="682625" cy="606425"/>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2298" name="Rectangle 7"/>
          <p:cNvSpPr>
            <a:spLocks noChangeArrowheads="1"/>
          </p:cNvSpPr>
          <p:nvPr/>
        </p:nvSpPr>
        <p:spPr bwMode="auto">
          <a:xfrm>
            <a:off x="4421188" y="3735388"/>
            <a:ext cx="682625" cy="606425"/>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2299" name="Rectangle 8"/>
          <p:cNvSpPr>
            <a:spLocks noChangeArrowheads="1"/>
          </p:cNvSpPr>
          <p:nvPr/>
        </p:nvSpPr>
        <p:spPr bwMode="auto">
          <a:xfrm>
            <a:off x="2668588" y="2897188"/>
            <a:ext cx="530225" cy="1597025"/>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2300" name="Rectangle 9"/>
          <p:cNvSpPr>
            <a:spLocks noChangeArrowheads="1"/>
          </p:cNvSpPr>
          <p:nvPr/>
        </p:nvSpPr>
        <p:spPr bwMode="auto">
          <a:xfrm>
            <a:off x="1830388" y="3049588"/>
            <a:ext cx="682625" cy="606425"/>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2301" name="Rectangle 10"/>
          <p:cNvSpPr>
            <a:spLocks noChangeArrowheads="1"/>
          </p:cNvSpPr>
          <p:nvPr/>
        </p:nvSpPr>
        <p:spPr bwMode="auto">
          <a:xfrm>
            <a:off x="1830388" y="3887788"/>
            <a:ext cx="682625" cy="606425"/>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2302" name="Rectangle 11"/>
          <p:cNvSpPr>
            <a:spLocks noGrp="1" noChangeArrowheads="1"/>
          </p:cNvSpPr>
          <p:nvPr>
            <p:ph type="title"/>
          </p:nvPr>
        </p:nvSpPr>
        <p:spPr>
          <a:noFill/>
        </p:spPr>
        <p:txBody>
          <a:bodyPr>
            <a:normAutofit/>
          </a:bodyPr>
          <a:lstStyle/>
          <a:p>
            <a:r>
              <a:rPr lang="en-US" sz="4000" dirty="0" smtClean="0"/>
              <a:t>Thread have runtime stacks</a:t>
            </a:r>
          </a:p>
        </p:txBody>
      </p:sp>
      <p:sp>
        <p:nvSpPr>
          <p:cNvPr id="12303" name="Line 12"/>
          <p:cNvSpPr>
            <a:spLocks noChangeShapeType="1"/>
          </p:cNvSpPr>
          <p:nvPr/>
        </p:nvSpPr>
        <p:spPr bwMode="auto">
          <a:xfrm>
            <a:off x="2668588" y="3657600"/>
            <a:ext cx="531812" cy="0"/>
          </a:xfrm>
          <a:prstGeom prst="line">
            <a:avLst/>
          </a:prstGeom>
          <a:noFill/>
          <a:ln w="12700">
            <a:solidFill>
              <a:schemeClr val="tx1"/>
            </a:solidFill>
            <a:round/>
            <a:headEnd type="none" w="sm" len="sm"/>
            <a:tailEnd type="none" w="sm" len="sm"/>
          </a:ln>
        </p:spPr>
        <p:txBody>
          <a:bodyPr/>
          <a:lstStyle/>
          <a:p>
            <a:endParaRPr lang="en-US"/>
          </a:p>
        </p:txBody>
      </p:sp>
      <p:sp>
        <p:nvSpPr>
          <p:cNvPr id="12304" name="Line 13"/>
          <p:cNvSpPr>
            <a:spLocks noChangeShapeType="1"/>
          </p:cNvSpPr>
          <p:nvPr/>
        </p:nvSpPr>
        <p:spPr bwMode="auto">
          <a:xfrm>
            <a:off x="5259388" y="4343400"/>
            <a:ext cx="531812" cy="0"/>
          </a:xfrm>
          <a:prstGeom prst="line">
            <a:avLst/>
          </a:prstGeom>
          <a:noFill/>
          <a:ln w="12700">
            <a:solidFill>
              <a:schemeClr val="tx1"/>
            </a:solidFill>
            <a:round/>
            <a:headEnd type="none" w="sm" len="sm"/>
            <a:tailEnd type="none" w="sm" len="sm"/>
          </a:ln>
        </p:spPr>
        <p:txBody>
          <a:bodyPr/>
          <a:lstStyle/>
          <a:p>
            <a:endParaRPr lang="en-US"/>
          </a:p>
        </p:txBody>
      </p:sp>
      <p:sp>
        <p:nvSpPr>
          <p:cNvPr id="12305" name="Line 14"/>
          <p:cNvSpPr>
            <a:spLocks noChangeShapeType="1"/>
          </p:cNvSpPr>
          <p:nvPr/>
        </p:nvSpPr>
        <p:spPr bwMode="auto">
          <a:xfrm>
            <a:off x="5183188" y="2971800"/>
            <a:ext cx="684212" cy="0"/>
          </a:xfrm>
          <a:prstGeom prst="line">
            <a:avLst/>
          </a:prstGeom>
          <a:noFill/>
          <a:ln w="12700">
            <a:solidFill>
              <a:schemeClr val="tx1"/>
            </a:solidFill>
            <a:prstDash val="dash"/>
            <a:round/>
            <a:headEnd type="none" w="sm" len="sm"/>
            <a:tailEnd type="none" w="sm" len="sm"/>
          </a:ln>
        </p:spPr>
        <p:txBody>
          <a:bodyPr/>
          <a:lstStyle/>
          <a:p>
            <a:endParaRPr lang="en-US"/>
          </a:p>
        </p:txBody>
      </p:sp>
      <p:sp>
        <p:nvSpPr>
          <p:cNvPr id="12306" name="Line 15"/>
          <p:cNvSpPr>
            <a:spLocks noChangeShapeType="1"/>
          </p:cNvSpPr>
          <p:nvPr/>
        </p:nvSpPr>
        <p:spPr bwMode="auto">
          <a:xfrm>
            <a:off x="5867400" y="2973388"/>
            <a:ext cx="0" cy="2208212"/>
          </a:xfrm>
          <a:prstGeom prst="line">
            <a:avLst/>
          </a:prstGeom>
          <a:noFill/>
          <a:ln w="12700">
            <a:solidFill>
              <a:schemeClr val="tx1"/>
            </a:solidFill>
            <a:prstDash val="dash"/>
            <a:round/>
            <a:headEnd type="none" w="sm" len="sm"/>
            <a:tailEnd type="none" w="sm" len="sm"/>
          </a:ln>
        </p:spPr>
        <p:txBody>
          <a:bodyPr/>
          <a:lstStyle/>
          <a:p>
            <a:endParaRPr lang="en-US"/>
          </a:p>
        </p:txBody>
      </p:sp>
      <p:sp>
        <p:nvSpPr>
          <p:cNvPr id="12307" name="Line 16"/>
          <p:cNvSpPr>
            <a:spLocks noChangeShapeType="1"/>
          </p:cNvSpPr>
          <p:nvPr/>
        </p:nvSpPr>
        <p:spPr bwMode="auto">
          <a:xfrm>
            <a:off x="5181600" y="2973388"/>
            <a:ext cx="0" cy="2208212"/>
          </a:xfrm>
          <a:prstGeom prst="line">
            <a:avLst/>
          </a:prstGeom>
          <a:noFill/>
          <a:ln w="12700">
            <a:solidFill>
              <a:schemeClr val="tx1"/>
            </a:solidFill>
            <a:prstDash val="dash"/>
            <a:round/>
            <a:headEnd type="none" w="sm" len="sm"/>
            <a:tailEnd type="none" w="sm" len="sm"/>
          </a:ln>
        </p:spPr>
        <p:txBody>
          <a:bodyPr/>
          <a:lstStyle/>
          <a:p>
            <a:endParaRPr lang="en-US"/>
          </a:p>
        </p:txBody>
      </p:sp>
      <p:sp>
        <p:nvSpPr>
          <p:cNvPr id="12308" name="Line 17"/>
          <p:cNvSpPr>
            <a:spLocks noChangeShapeType="1"/>
          </p:cNvSpPr>
          <p:nvPr/>
        </p:nvSpPr>
        <p:spPr bwMode="auto">
          <a:xfrm>
            <a:off x="5183188" y="5181600"/>
            <a:ext cx="684212" cy="0"/>
          </a:xfrm>
          <a:prstGeom prst="line">
            <a:avLst/>
          </a:prstGeom>
          <a:noFill/>
          <a:ln w="12700">
            <a:solidFill>
              <a:schemeClr val="tx1"/>
            </a:solidFill>
            <a:prstDash val="dash"/>
            <a:round/>
            <a:headEnd type="none" w="sm" len="sm"/>
            <a:tailEnd type="none" w="sm" len="sm"/>
          </a:ln>
        </p:spPr>
        <p:txBody>
          <a:bodyPr/>
          <a:lstStyle/>
          <a:p>
            <a:endParaRPr lang="en-US"/>
          </a:p>
        </p:txBody>
      </p:sp>
      <p:sp>
        <p:nvSpPr>
          <p:cNvPr id="12309" name="Rectangle 18"/>
          <p:cNvSpPr>
            <a:spLocks noChangeArrowheads="1"/>
          </p:cNvSpPr>
          <p:nvPr/>
        </p:nvSpPr>
        <p:spPr bwMode="auto">
          <a:xfrm>
            <a:off x="5222875" y="2995613"/>
            <a:ext cx="608013" cy="549275"/>
          </a:xfrm>
          <a:prstGeom prst="rect">
            <a:avLst/>
          </a:prstGeom>
          <a:noFill/>
          <a:ln w="9525">
            <a:noFill/>
            <a:miter lim="800000"/>
            <a:headEnd/>
            <a:tailEnd/>
          </a:ln>
        </p:spPr>
        <p:txBody>
          <a:bodyPr wrap="none" lIns="92075" tIns="46038" rIns="92075" bIns="46038">
            <a:spAutoFit/>
          </a:bodyPr>
          <a:lstStyle/>
          <a:p>
            <a:r>
              <a:rPr lang="en-US" sz="1000" b="1"/>
              <a:t>Thread</a:t>
            </a:r>
          </a:p>
          <a:p>
            <a:r>
              <a:rPr lang="en-US" sz="1000" b="1"/>
              <a:t>Control</a:t>
            </a:r>
          </a:p>
          <a:p>
            <a:r>
              <a:rPr lang="en-US" sz="1000" b="1"/>
              <a:t>Block</a:t>
            </a:r>
          </a:p>
        </p:txBody>
      </p:sp>
      <p:sp>
        <p:nvSpPr>
          <p:cNvPr id="12310" name="Rectangle 19"/>
          <p:cNvSpPr>
            <a:spLocks noChangeArrowheads="1"/>
          </p:cNvSpPr>
          <p:nvPr/>
        </p:nvSpPr>
        <p:spPr bwMode="auto">
          <a:xfrm>
            <a:off x="5257800" y="3810000"/>
            <a:ext cx="487363" cy="396875"/>
          </a:xfrm>
          <a:prstGeom prst="rect">
            <a:avLst/>
          </a:prstGeom>
          <a:noFill/>
          <a:ln w="9525">
            <a:noFill/>
            <a:miter lim="800000"/>
            <a:headEnd/>
            <a:tailEnd/>
          </a:ln>
        </p:spPr>
        <p:txBody>
          <a:bodyPr wrap="none" lIns="92075" tIns="46038" rIns="92075" bIns="46038">
            <a:spAutoFit/>
          </a:bodyPr>
          <a:lstStyle/>
          <a:p>
            <a:r>
              <a:rPr lang="en-US" sz="1000" b="1"/>
              <a:t>User</a:t>
            </a:r>
          </a:p>
          <a:p>
            <a:r>
              <a:rPr lang="en-US" sz="1000" b="1"/>
              <a:t>Stack</a:t>
            </a:r>
          </a:p>
        </p:txBody>
      </p:sp>
      <p:sp>
        <p:nvSpPr>
          <p:cNvPr id="12311" name="Rectangle 20"/>
          <p:cNvSpPr>
            <a:spLocks noChangeArrowheads="1"/>
          </p:cNvSpPr>
          <p:nvPr/>
        </p:nvSpPr>
        <p:spPr bwMode="auto">
          <a:xfrm>
            <a:off x="2743200" y="3124200"/>
            <a:ext cx="487363" cy="396875"/>
          </a:xfrm>
          <a:prstGeom prst="rect">
            <a:avLst/>
          </a:prstGeom>
          <a:noFill/>
          <a:ln w="9525">
            <a:noFill/>
            <a:miter lim="800000"/>
            <a:headEnd/>
            <a:tailEnd/>
          </a:ln>
        </p:spPr>
        <p:txBody>
          <a:bodyPr wrap="none" lIns="92075" tIns="46038" rIns="92075" bIns="46038">
            <a:spAutoFit/>
          </a:bodyPr>
          <a:lstStyle/>
          <a:p>
            <a:r>
              <a:rPr lang="en-US" sz="1000" b="1"/>
              <a:t>User</a:t>
            </a:r>
          </a:p>
          <a:p>
            <a:r>
              <a:rPr lang="en-US" sz="1000" b="1"/>
              <a:t>Stack</a:t>
            </a:r>
          </a:p>
        </p:txBody>
      </p:sp>
      <p:sp>
        <p:nvSpPr>
          <p:cNvPr id="12312" name="Rectangle 21"/>
          <p:cNvSpPr>
            <a:spLocks noChangeArrowheads="1"/>
          </p:cNvSpPr>
          <p:nvPr/>
        </p:nvSpPr>
        <p:spPr bwMode="auto">
          <a:xfrm>
            <a:off x="5259388" y="4572000"/>
            <a:ext cx="557212" cy="396875"/>
          </a:xfrm>
          <a:prstGeom prst="rect">
            <a:avLst/>
          </a:prstGeom>
          <a:noFill/>
          <a:ln w="9525">
            <a:noFill/>
            <a:miter lim="800000"/>
            <a:headEnd/>
            <a:tailEnd/>
          </a:ln>
        </p:spPr>
        <p:txBody>
          <a:bodyPr wrap="none" lIns="92075" tIns="46038" rIns="92075" bIns="46038">
            <a:spAutoFit/>
          </a:bodyPr>
          <a:lstStyle/>
          <a:p>
            <a:r>
              <a:rPr lang="en-US" sz="1000" b="1"/>
              <a:t>Kernel</a:t>
            </a:r>
          </a:p>
          <a:p>
            <a:r>
              <a:rPr lang="en-US" sz="1000" b="1"/>
              <a:t>Stack</a:t>
            </a:r>
          </a:p>
        </p:txBody>
      </p:sp>
      <p:sp>
        <p:nvSpPr>
          <p:cNvPr id="12313" name="Rectangle 22"/>
          <p:cNvSpPr>
            <a:spLocks noChangeArrowheads="1"/>
          </p:cNvSpPr>
          <p:nvPr/>
        </p:nvSpPr>
        <p:spPr bwMode="auto">
          <a:xfrm>
            <a:off x="2668588" y="3886200"/>
            <a:ext cx="557212" cy="396875"/>
          </a:xfrm>
          <a:prstGeom prst="rect">
            <a:avLst/>
          </a:prstGeom>
          <a:noFill/>
          <a:ln w="9525">
            <a:noFill/>
            <a:miter lim="800000"/>
            <a:headEnd/>
            <a:tailEnd/>
          </a:ln>
        </p:spPr>
        <p:txBody>
          <a:bodyPr wrap="none" lIns="92075" tIns="46038" rIns="92075" bIns="46038">
            <a:spAutoFit/>
          </a:bodyPr>
          <a:lstStyle/>
          <a:p>
            <a:r>
              <a:rPr lang="en-US" sz="1000" b="1"/>
              <a:t>Kernel</a:t>
            </a:r>
          </a:p>
          <a:p>
            <a:r>
              <a:rPr lang="en-US" sz="1000" b="1"/>
              <a:t>Stack</a:t>
            </a:r>
          </a:p>
        </p:txBody>
      </p:sp>
      <p:sp>
        <p:nvSpPr>
          <p:cNvPr id="12314" name="Rectangle 23"/>
          <p:cNvSpPr>
            <a:spLocks noChangeArrowheads="1"/>
          </p:cNvSpPr>
          <p:nvPr/>
        </p:nvSpPr>
        <p:spPr bwMode="auto">
          <a:xfrm>
            <a:off x="4419600" y="4572000"/>
            <a:ext cx="628650" cy="549275"/>
          </a:xfrm>
          <a:prstGeom prst="rect">
            <a:avLst/>
          </a:prstGeom>
          <a:noFill/>
          <a:ln w="9525">
            <a:noFill/>
            <a:miter lim="800000"/>
            <a:headEnd/>
            <a:tailEnd/>
          </a:ln>
        </p:spPr>
        <p:txBody>
          <a:bodyPr wrap="none" lIns="92075" tIns="46038" rIns="92075" bIns="46038">
            <a:spAutoFit/>
          </a:bodyPr>
          <a:lstStyle/>
          <a:p>
            <a:r>
              <a:rPr lang="en-US" sz="1000" b="1"/>
              <a:t>User</a:t>
            </a:r>
          </a:p>
          <a:p>
            <a:r>
              <a:rPr lang="en-US" sz="1000" b="1"/>
              <a:t>Address</a:t>
            </a:r>
          </a:p>
          <a:p>
            <a:r>
              <a:rPr lang="en-US" sz="1000" b="1"/>
              <a:t>Space</a:t>
            </a:r>
          </a:p>
        </p:txBody>
      </p:sp>
      <p:sp>
        <p:nvSpPr>
          <p:cNvPr id="12315" name="Rectangle 24"/>
          <p:cNvSpPr>
            <a:spLocks noChangeArrowheads="1"/>
          </p:cNvSpPr>
          <p:nvPr/>
        </p:nvSpPr>
        <p:spPr bwMode="auto">
          <a:xfrm>
            <a:off x="1828800" y="3886200"/>
            <a:ext cx="628650" cy="549275"/>
          </a:xfrm>
          <a:prstGeom prst="rect">
            <a:avLst/>
          </a:prstGeom>
          <a:noFill/>
          <a:ln w="9525">
            <a:noFill/>
            <a:miter lim="800000"/>
            <a:headEnd/>
            <a:tailEnd/>
          </a:ln>
        </p:spPr>
        <p:txBody>
          <a:bodyPr wrap="none" lIns="92075" tIns="46038" rIns="92075" bIns="46038">
            <a:spAutoFit/>
          </a:bodyPr>
          <a:lstStyle/>
          <a:p>
            <a:r>
              <a:rPr lang="en-US" sz="1000" b="1"/>
              <a:t>User</a:t>
            </a:r>
          </a:p>
          <a:p>
            <a:r>
              <a:rPr lang="en-US" sz="1000" b="1"/>
              <a:t>Address</a:t>
            </a:r>
          </a:p>
          <a:p>
            <a:r>
              <a:rPr lang="en-US" sz="1000" b="1"/>
              <a:t>Space</a:t>
            </a:r>
          </a:p>
        </p:txBody>
      </p:sp>
      <p:sp>
        <p:nvSpPr>
          <p:cNvPr id="12316" name="Rectangle 25"/>
          <p:cNvSpPr>
            <a:spLocks noChangeArrowheads="1"/>
          </p:cNvSpPr>
          <p:nvPr/>
        </p:nvSpPr>
        <p:spPr bwMode="auto">
          <a:xfrm>
            <a:off x="4419600" y="3810000"/>
            <a:ext cx="608013" cy="549275"/>
          </a:xfrm>
          <a:prstGeom prst="rect">
            <a:avLst/>
          </a:prstGeom>
          <a:noFill/>
          <a:ln w="9525">
            <a:noFill/>
            <a:miter lim="800000"/>
            <a:headEnd/>
            <a:tailEnd/>
          </a:ln>
        </p:spPr>
        <p:txBody>
          <a:bodyPr wrap="none" lIns="92075" tIns="46038" rIns="92075" bIns="46038">
            <a:spAutoFit/>
          </a:bodyPr>
          <a:lstStyle/>
          <a:p>
            <a:r>
              <a:rPr lang="en-US" sz="1000" b="1"/>
              <a:t>Process</a:t>
            </a:r>
          </a:p>
          <a:p>
            <a:r>
              <a:rPr lang="en-US" sz="1000" b="1"/>
              <a:t>Control</a:t>
            </a:r>
          </a:p>
          <a:p>
            <a:r>
              <a:rPr lang="en-US" sz="1000" b="1"/>
              <a:t>Block</a:t>
            </a:r>
          </a:p>
        </p:txBody>
      </p:sp>
      <p:sp>
        <p:nvSpPr>
          <p:cNvPr id="12317" name="Rectangle 26"/>
          <p:cNvSpPr>
            <a:spLocks noChangeArrowheads="1"/>
          </p:cNvSpPr>
          <p:nvPr/>
        </p:nvSpPr>
        <p:spPr bwMode="auto">
          <a:xfrm>
            <a:off x="1905000" y="3124200"/>
            <a:ext cx="608013" cy="549275"/>
          </a:xfrm>
          <a:prstGeom prst="rect">
            <a:avLst/>
          </a:prstGeom>
          <a:noFill/>
          <a:ln w="9525">
            <a:noFill/>
            <a:miter lim="800000"/>
            <a:headEnd/>
            <a:tailEnd/>
          </a:ln>
        </p:spPr>
        <p:txBody>
          <a:bodyPr wrap="none" lIns="92075" tIns="46038" rIns="92075" bIns="46038">
            <a:spAutoFit/>
          </a:bodyPr>
          <a:lstStyle/>
          <a:p>
            <a:r>
              <a:rPr lang="en-US" sz="1000" b="1"/>
              <a:t>Process</a:t>
            </a:r>
          </a:p>
          <a:p>
            <a:r>
              <a:rPr lang="en-US" sz="1000" b="1"/>
              <a:t>Control</a:t>
            </a:r>
          </a:p>
          <a:p>
            <a:r>
              <a:rPr lang="en-US" sz="1000" b="1"/>
              <a:t>Block</a:t>
            </a:r>
          </a:p>
        </p:txBody>
      </p:sp>
      <p:sp>
        <p:nvSpPr>
          <p:cNvPr id="12318" name="Rectangle 27"/>
          <p:cNvSpPr>
            <a:spLocks noChangeArrowheads="1"/>
          </p:cNvSpPr>
          <p:nvPr/>
        </p:nvSpPr>
        <p:spPr bwMode="auto">
          <a:xfrm>
            <a:off x="5181600" y="2743200"/>
            <a:ext cx="585788" cy="244475"/>
          </a:xfrm>
          <a:prstGeom prst="rect">
            <a:avLst/>
          </a:prstGeom>
          <a:noFill/>
          <a:ln w="9525">
            <a:noFill/>
            <a:miter lim="800000"/>
            <a:headEnd/>
            <a:tailEnd/>
          </a:ln>
        </p:spPr>
        <p:txBody>
          <a:bodyPr wrap="none" lIns="92075" tIns="46038" rIns="92075" bIns="46038">
            <a:spAutoFit/>
          </a:bodyPr>
          <a:lstStyle/>
          <a:p>
            <a:pPr algn="l"/>
            <a:r>
              <a:rPr lang="en-US" sz="1000" b="1"/>
              <a:t>Thread</a:t>
            </a:r>
          </a:p>
        </p:txBody>
      </p:sp>
      <p:sp>
        <p:nvSpPr>
          <p:cNvPr id="12319" name="Rectangle 28"/>
          <p:cNvSpPr>
            <a:spLocks noChangeArrowheads="1"/>
          </p:cNvSpPr>
          <p:nvPr/>
        </p:nvSpPr>
        <p:spPr bwMode="auto">
          <a:xfrm>
            <a:off x="1752600" y="2362200"/>
            <a:ext cx="1449388" cy="517525"/>
          </a:xfrm>
          <a:prstGeom prst="rect">
            <a:avLst/>
          </a:prstGeom>
          <a:noFill/>
          <a:ln w="9525">
            <a:noFill/>
            <a:miter lim="800000"/>
            <a:headEnd/>
            <a:tailEnd/>
          </a:ln>
        </p:spPr>
        <p:txBody>
          <a:bodyPr wrap="none" lIns="92075" tIns="46038" rIns="92075" bIns="46038">
            <a:spAutoFit/>
          </a:bodyPr>
          <a:lstStyle/>
          <a:p>
            <a:r>
              <a:rPr lang="en-US" sz="1400" b="1"/>
              <a:t>Single-Threaded</a:t>
            </a:r>
          </a:p>
          <a:p>
            <a:r>
              <a:rPr lang="en-US" sz="1400" b="1"/>
              <a:t>Process Model</a:t>
            </a:r>
          </a:p>
        </p:txBody>
      </p:sp>
      <p:sp>
        <p:nvSpPr>
          <p:cNvPr id="12320" name="Rectangle 29"/>
          <p:cNvSpPr>
            <a:spLocks noChangeArrowheads="1"/>
          </p:cNvSpPr>
          <p:nvPr/>
        </p:nvSpPr>
        <p:spPr bwMode="auto">
          <a:xfrm>
            <a:off x="5257800" y="2286000"/>
            <a:ext cx="1290638" cy="517525"/>
          </a:xfrm>
          <a:prstGeom prst="rect">
            <a:avLst/>
          </a:prstGeom>
          <a:noFill/>
          <a:ln w="9525">
            <a:noFill/>
            <a:miter lim="800000"/>
            <a:headEnd/>
            <a:tailEnd/>
          </a:ln>
        </p:spPr>
        <p:txBody>
          <a:bodyPr wrap="none" lIns="92075" tIns="46038" rIns="92075" bIns="46038">
            <a:spAutoFit/>
          </a:bodyPr>
          <a:lstStyle/>
          <a:p>
            <a:r>
              <a:rPr lang="en-US" sz="1400" b="1"/>
              <a:t>Multithreaded</a:t>
            </a:r>
          </a:p>
          <a:p>
            <a:r>
              <a:rPr lang="en-US" sz="1400" b="1"/>
              <a:t>Process Model</a:t>
            </a:r>
          </a:p>
        </p:txBody>
      </p:sp>
      <p:sp>
        <p:nvSpPr>
          <p:cNvPr id="12321" name="Rectangle 30"/>
          <p:cNvSpPr>
            <a:spLocks noChangeArrowheads="1"/>
          </p:cNvSpPr>
          <p:nvPr/>
        </p:nvSpPr>
        <p:spPr bwMode="auto">
          <a:xfrm>
            <a:off x="6097588" y="3582988"/>
            <a:ext cx="530225" cy="1520825"/>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2322" name="Rectangle 31"/>
          <p:cNvSpPr>
            <a:spLocks noChangeArrowheads="1"/>
          </p:cNvSpPr>
          <p:nvPr/>
        </p:nvSpPr>
        <p:spPr bwMode="auto">
          <a:xfrm>
            <a:off x="6097588" y="3049588"/>
            <a:ext cx="530225" cy="454025"/>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2323" name="Line 32"/>
          <p:cNvSpPr>
            <a:spLocks noChangeShapeType="1"/>
          </p:cNvSpPr>
          <p:nvPr/>
        </p:nvSpPr>
        <p:spPr bwMode="auto">
          <a:xfrm>
            <a:off x="6097588" y="4343400"/>
            <a:ext cx="531812" cy="0"/>
          </a:xfrm>
          <a:prstGeom prst="line">
            <a:avLst/>
          </a:prstGeom>
          <a:noFill/>
          <a:ln w="12700">
            <a:solidFill>
              <a:schemeClr val="tx1"/>
            </a:solidFill>
            <a:round/>
            <a:headEnd type="none" w="sm" len="sm"/>
            <a:tailEnd type="none" w="sm" len="sm"/>
          </a:ln>
        </p:spPr>
        <p:txBody>
          <a:bodyPr/>
          <a:lstStyle/>
          <a:p>
            <a:endParaRPr lang="en-US"/>
          </a:p>
        </p:txBody>
      </p:sp>
      <p:sp>
        <p:nvSpPr>
          <p:cNvPr id="12324" name="Line 33"/>
          <p:cNvSpPr>
            <a:spLocks noChangeShapeType="1"/>
          </p:cNvSpPr>
          <p:nvPr/>
        </p:nvSpPr>
        <p:spPr bwMode="auto">
          <a:xfrm>
            <a:off x="6021388" y="2971800"/>
            <a:ext cx="684212" cy="0"/>
          </a:xfrm>
          <a:prstGeom prst="line">
            <a:avLst/>
          </a:prstGeom>
          <a:noFill/>
          <a:ln w="12700">
            <a:solidFill>
              <a:schemeClr val="tx1"/>
            </a:solidFill>
            <a:prstDash val="dash"/>
            <a:round/>
            <a:headEnd type="none" w="sm" len="sm"/>
            <a:tailEnd type="none" w="sm" len="sm"/>
          </a:ln>
        </p:spPr>
        <p:txBody>
          <a:bodyPr/>
          <a:lstStyle/>
          <a:p>
            <a:endParaRPr lang="en-US"/>
          </a:p>
        </p:txBody>
      </p:sp>
      <p:sp>
        <p:nvSpPr>
          <p:cNvPr id="12325" name="Line 34"/>
          <p:cNvSpPr>
            <a:spLocks noChangeShapeType="1"/>
          </p:cNvSpPr>
          <p:nvPr/>
        </p:nvSpPr>
        <p:spPr bwMode="auto">
          <a:xfrm>
            <a:off x="6705600" y="2973388"/>
            <a:ext cx="0" cy="2208212"/>
          </a:xfrm>
          <a:prstGeom prst="line">
            <a:avLst/>
          </a:prstGeom>
          <a:noFill/>
          <a:ln w="12700">
            <a:solidFill>
              <a:schemeClr val="tx1"/>
            </a:solidFill>
            <a:prstDash val="dash"/>
            <a:round/>
            <a:headEnd type="none" w="sm" len="sm"/>
            <a:tailEnd type="none" w="sm" len="sm"/>
          </a:ln>
        </p:spPr>
        <p:txBody>
          <a:bodyPr/>
          <a:lstStyle/>
          <a:p>
            <a:endParaRPr lang="en-US"/>
          </a:p>
        </p:txBody>
      </p:sp>
      <p:sp>
        <p:nvSpPr>
          <p:cNvPr id="12326" name="Line 35"/>
          <p:cNvSpPr>
            <a:spLocks noChangeShapeType="1"/>
          </p:cNvSpPr>
          <p:nvPr/>
        </p:nvSpPr>
        <p:spPr bwMode="auto">
          <a:xfrm>
            <a:off x="6019800" y="2973388"/>
            <a:ext cx="0" cy="2208212"/>
          </a:xfrm>
          <a:prstGeom prst="line">
            <a:avLst/>
          </a:prstGeom>
          <a:noFill/>
          <a:ln w="12700">
            <a:solidFill>
              <a:schemeClr val="tx1"/>
            </a:solidFill>
            <a:prstDash val="dash"/>
            <a:round/>
            <a:headEnd type="none" w="sm" len="sm"/>
            <a:tailEnd type="none" w="sm" len="sm"/>
          </a:ln>
        </p:spPr>
        <p:txBody>
          <a:bodyPr/>
          <a:lstStyle/>
          <a:p>
            <a:endParaRPr lang="en-US"/>
          </a:p>
        </p:txBody>
      </p:sp>
      <p:sp>
        <p:nvSpPr>
          <p:cNvPr id="12327" name="Line 36"/>
          <p:cNvSpPr>
            <a:spLocks noChangeShapeType="1"/>
          </p:cNvSpPr>
          <p:nvPr/>
        </p:nvSpPr>
        <p:spPr bwMode="auto">
          <a:xfrm>
            <a:off x="6021388" y="5181600"/>
            <a:ext cx="684212" cy="0"/>
          </a:xfrm>
          <a:prstGeom prst="line">
            <a:avLst/>
          </a:prstGeom>
          <a:noFill/>
          <a:ln w="12700">
            <a:solidFill>
              <a:schemeClr val="tx1"/>
            </a:solidFill>
            <a:prstDash val="dash"/>
            <a:round/>
            <a:headEnd type="none" w="sm" len="sm"/>
            <a:tailEnd type="none" w="sm" len="sm"/>
          </a:ln>
        </p:spPr>
        <p:txBody>
          <a:bodyPr/>
          <a:lstStyle/>
          <a:p>
            <a:endParaRPr lang="en-US"/>
          </a:p>
        </p:txBody>
      </p:sp>
      <p:sp>
        <p:nvSpPr>
          <p:cNvPr id="12328" name="Rectangle 37"/>
          <p:cNvSpPr>
            <a:spLocks noChangeArrowheads="1"/>
          </p:cNvSpPr>
          <p:nvPr/>
        </p:nvSpPr>
        <p:spPr bwMode="auto">
          <a:xfrm>
            <a:off x="6061075" y="2995613"/>
            <a:ext cx="608013" cy="549275"/>
          </a:xfrm>
          <a:prstGeom prst="rect">
            <a:avLst/>
          </a:prstGeom>
          <a:noFill/>
          <a:ln w="9525">
            <a:noFill/>
            <a:miter lim="800000"/>
            <a:headEnd/>
            <a:tailEnd/>
          </a:ln>
        </p:spPr>
        <p:txBody>
          <a:bodyPr wrap="none" lIns="92075" tIns="46038" rIns="92075" bIns="46038">
            <a:spAutoFit/>
          </a:bodyPr>
          <a:lstStyle/>
          <a:p>
            <a:r>
              <a:rPr lang="en-US" sz="1000" b="1"/>
              <a:t>Thread</a:t>
            </a:r>
          </a:p>
          <a:p>
            <a:r>
              <a:rPr lang="en-US" sz="1000" b="1"/>
              <a:t>Control</a:t>
            </a:r>
          </a:p>
          <a:p>
            <a:r>
              <a:rPr lang="en-US" sz="1000" b="1"/>
              <a:t>Block</a:t>
            </a:r>
          </a:p>
        </p:txBody>
      </p:sp>
      <p:sp>
        <p:nvSpPr>
          <p:cNvPr id="12329" name="Rectangle 38"/>
          <p:cNvSpPr>
            <a:spLocks noChangeArrowheads="1"/>
          </p:cNvSpPr>
          <p:nvPr/>
        </p:nvSpPr>
        <p:spPr bwMode="auto">
          <a:xfrm>
            <a:off x="6096000" y="3810000"/>
            <a:ext cx="487363" cy="396875"/>
          </a:xfrm>
          <a:prstGeom prst="rect">
            <a:avLst/>
          </a:prstGeom>
          <a:noFill/>
          <a:ln w="9525">
            <a:noFill/>
            <a:miter lim="800000"/>
            <a:headEnd/>
            <a:tailEnd/>
          </a:ln>
        </p:spPr>
        <p:txBody>
          <a:bodyPr wrap="none" lIns="92075" tIns="46038" rIns="92075" bIns="46038">
            <a:spAutoFit/>
          </a:bodyPr>
          <a:lstStyle/>
          <a:p>
            <a:r>
              <a:rPr lang="en-US" sz="1000" b="1"/>
              <a:t>User</a:t>
            </a:r>
          </a:p>
          <a:p>
            <a:r>
              <a:rPr lang="en-US" sz="1000" b="1"/>
              <a:t>Stack</a:t>
            </a:r>
          </a:p>
        </p:txBody>
      </p:sp>
      <p:sp>
        <p:nvSpPr>
          <p:cNvPr id="12330" name="Rectangle 39"/>
          <p:cNvSpPr>
            <a:spLocks noChangeArrowheads="1"/>
          </p:cNvSpPr>
          <p:nvPr/>
        </p:nvSpPr>
        <p:spPr bwMode="auto">
          <a:xfrm>
            <a:off x="6097588" y="4572000"/>
            <a:ext cx="557212" cy="396875"/>
          </a:xfrm>
          <a:prstGeom prst="rect">
            <a:avLst/>
          </a:prstGeom>
          <a:noFill/>
          <a:ln w="9525">
            <a:noFill/>
            <a:miter lim="800000"/>
            <a:headEnd/>
            <a:tailEnd/>
          </a:ln>
        </p:spPr>
        <p:txBody>
          <a:bodyPr wrap="none" lIns="92075" tIns="46038" rIns="92075" bIns="46038">
            <a:spAutoFit/>
          </a:bodyPr>
          <a:lstStyle/>
          <a:p>
            <a:r>
              <a:rPr lang="en-US" sz="1000" b="1"/>
              <a:t>Kernel</a:t>
            </a:r>
          </a:p>
          <a:p>
            <a:r>
              <a:rPr lang="en-US" sz="1000" b="1"/>
              <a:t>Stack</a:t>
            </a:r>
          </a:p>
        </p:txBody>
      </p:sp>
      <p:sp>
        <p:nvSpPr>
          <p:cNvPr id="12331" name="Rectangle 40"/>
          <p:cNvSpPr>
            <a:spLocks noChangeArrowheads="1"/>
          </p:cNvSpPr>
          <p:nvPr/>
        </p:nvSpPr>
        <p:spPr bwMode="auto">
          <a:xfrm>
            <a:off x="6019800" y="2743200"/>
            <a:ext cx="585788" cy="244475"/>
          </a:xfrm>
          <a:prstGeom prst="rect">
            <a:avLst/>
          </a:prstGeom>
          <a:noFill/>
          <a:ln w="9525">
            <a:noFill/>
            <a:miter lim="800000"/>
            <a:headEnd/>
            <a:tailEnd/>
          </a:ln>
        </p:spPr>
        <p:txBody>
          <a:bodyPr wrap="none" lIns="92075" tIns="46038" rIns="92075" bIns="46038">
            <a:spAutoFit/>
          </a:bodyPr>
          <a:lstStyle/>
          <a:p>
            <a:pPr algn="l"/>
            <a:r>
              <a:rPr lang="en-US" sz="1000" b="1"/>
              <a:t>Thread</a:t>
            </a:r>
          </a:p>
        </p:txBody>
      </p:sp>
      <p:sp>
        <p:nvSpPr>
          <p:cNvPr id="12332" name="Rectangle 41"/>
          <p:cNvSpPr>
            <a:spLocks noChangeArrowheads="1"/>
          </p:cNvSpPr>
          <p:nvPr/>
        </p:nvSpPr>
        <p:spPr bwMode="auto">
          <a:xfrm>
            <a:off x="6935788" y="3582988"/>
            <a:ext cx="530225" cy="1520825"/>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2333" name="Rectangle 42"/>
          <p:cNvSpPr>
            <a:spLocks noChangeArrowheads="1"/>
          </p:cNvSpPr>
          <p:nvPr/>
        </p:nvSpPr>
        <p:spPr bwMode="auto">
          <a:xfrm>
            <a:off x="6935788" y="3049588"/>
            <a:ext cx="530225" cy="454025"/>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2334" name="Line 43"/>
          <p:cNvSpPr>
            <a:spLocks noChangeShapeType="1"/>
          </p:cNvSpPr>
          <p:nvPr/>
        </p:nvSpPr>
        <p:spPr bwMode="auto">
          <a:xfrm>
            <a:off x="6935788" y="4343400"/>
            <a:ext cx="531812" cy="0"/>
          </a:xfrm>
          <a:prstGeom prst="line">
            <a:avLst/>
          </a:prstGeom>
          <a:noFill/>
          <a:ln w="12700">
            <a:solidFill>
              <a:schemeClr val="tx1"/>
            </a:solidFill>
            <a:round/>
            <a:headEnd type="none" w="sm" len="sm"/>
            <a:tailEnd type="none" w="sm" len="sm"/>
          </a:ln>
        </p:spPr>
        <p:txBody>
          <a:bodyPr/>
          <a:lstStyle/>
          <a:p>
            <a:endParaRPr lang="en-US"/>
          </a:p>
        </p:txBody>
      </p:sp>
      <p:sp>
        <p:nvSpPr>
          <p:cNvPr id="12335" name="Line 44"/>
          <p:cNvSpPr>
            <a:spLocks noChangeShapeType="1"/>
          </p:cNvSpPr>
          <p:nvPr/>
        </p:nvSpPr>
        <p:spPr bwMode="auto">
          <a:xfrm>
            <a:off x="6859588" y="2971800"/>
            <a:ext cx="684212" cy="0"/>
          </a:xfrm>
          <a:prstGeom prst="line">
            <a:avLst/>
          </a:prstGeom>
          <a:noFill/>
          <a:ln w="12700">
            <a:solidFill>
              <a:schemeClr val="tx1"/>
            </a:solidFill>
            <a:prstDash val="dash"/>
            <a:round/>
            <a:headEnd type="none" w="sm" len="sm"/>
            <a:tailEnd type="none" w="sm" len="sm"/>
          </a:ln>
        </p:spPr>
        <p:txBody>
          <a:bodyPr/>
          <a:lstStyle/>
          <a:p>
            <a:endParaRPr lang="en-US"/>
          </a:p>
        </p:txBody>
      </p:sp>
      <p:sp>
        <p:nvSpPr>
          <p:cNvPr id="12336" name="Line 45"/>
          <p:cNvSpPr>
            <a:spLocks noChangeShapeType="1"/>
          </p:cNvSpPr>
          <p:nvPr/>
        </p:nvSpPr>
        <p:spPr bwMode="auto">
          <a:xfrm>
            <a:off x="7543800" y="2973388"/>
            <a:ext cx="0" cy="2208212"/>
          </a:xfrm>
          <a:prstGeom prst="line">
            <a:avLst/>
          </a:prstGeom>
          <a:noFill/>
          <a:ln w="12700">
            <a:solidFill>
              <a:schemeClr val="tx1"/>
            </a:solidFill>
            <a:prstDash val="dash"/>
            <a:round/>
            <a:headEnd type="none" w="sm" len="sm"/>
            <a:tailEnd type="none" w="sm" len="sm"/>
          </a:ln>
        </p:spPr>
        <p:txBody>
          <a:bodyPr/>
          <a:lstStyle/>
          <a:p>
            <a:endParaRPr lang="en-US"/>
          </a:p>
        </p:txBody>
      </p:sp>
      <p:sp>
        <p:nvSpPr>
          <p:cNvPr id="12337" name="Line 46"/>
          <p:cNvSpPr>
            <a:spLocks noChangeShapeType="1"/>
          </p:cNvSpPr>
          <p:nvPr/>
        </p:nvSpPr>
        <p:spPr bwMode="auto">
          <a:xfrm>
            <a:off x="6858000" y="2973388"/>
            <a:ext cx="0" cy="2208212"/>
          </a:xfrm>
          <a:prstGeom prst="line">
            <a:avLst/>
          </a:prstGeom>
          <a:noFill/>
          <a:ln w="12700">
            <a:solidFill>
              <a:schemeClr val="tx1"/>
            </a:solidFill>
            <a:prstDash val="dash"/>
            <a:round/>
            <a:headEnd type="none" w="sm" len="sm"/>
            <a:tailEnd type="none" w="sm" len="sm"/>
          </a:ln>
        </p:spPr>
        <p:txBody>
          <a:bodyPr/>
          <a:lstStyle/>
          <a:p>
            <a:endParaRPr lang="en-US"/>
          </a:p>
        </p:txBody>
      </p:sp>
      <p:sp>
        <p:nvSpPr>
          <p:cNvPr id="12338" name="Line 47"/>
          <p:cNvSpPr>
            <a:spLocks noChangeShapeType="1"/>
          </p:cNvSpPr>
          <p:nvPr/>
        </p:nvSpPr>
        <p:spPr bwMode="auto">
          <a:xfrm>
            <a:off x="6859588" y="5181600"/>
            <a:ext cx="684212" cy="0"/>
          </a:xfrm>
          <a:prstGeom prst="line">
            <a:avLst/>
          </a:prstGeom>
          <a:noFill/>
          <a:ln w="12700">
            <a:solidFill>
              <a:schemeClr val="tx1"/>
            </a:solidFill>
            <a:prstDash val="dash"/>
            <a:round/>
            <a:headEnd type="none" w="sm" len="sm"/>
            <a:tailEnd type="none" w="sm" len="sm"/>
          </a:ln>
        </p:spPr>
        <p:txBody>
          <a:bodyPr/>
          <a:lstStyle/>
          <a:p>
            <a:endParaRPr lang="en-US"/>
          </a:p>
        </p:txBody>
      </p:sp>
      <p:sp>
        <p:nvSpPr>
          <p:cNvPr id="12339" name="Rectangle 48"/>
          <p:cNvSpPr>
            <a:spLocks noChangeArrowheads="1"/>
          </p:cNvSpPr>
          <p:nvPr/>
        </p:nvSpPr>
        <p:spPr bwMode="auto">
          <a:xfrm>
            <a:off x="6899275" y="2995613"/>
            <a:ext cx="608013" cy="549275"/>
          </a:xfrm>
          <a:prstGeom prst="rect">
            <a:avLst/>
          </a:prstGeom>
          <a:noFill/>
          <a:ln w="9525">
            <a:noFill/>
            <a:miter lim="800000"/>
            <a:headEnd/>
            <a:tailEnd/>
          </a:ln>
        </p:spPr>
        <p:txBody>
          <a:bodyPr wrap="none" lIns="92075" tIns="46038" rIns="92075" bIns="46038">
            <a:spAutoFit/>
          </a:bodyPr>
          <a:lstStyle/>
          <a:p>
            <a:r>
              <a:rPr lang="en-US" sz="1000" b="1"/>
              <a:t>Thread</a:t>
            </a:r>
          </a:p>
          <a:p>
            <a:r>
              <a:rPr lang="en-US" sz="1000" b="1"/>
              <a:t>Control</a:t>
            </a:r>
          </a:p>
          <a:p>
            <a:r>
              <a:rPr lang="en-US" sz="1000" b="1"/>
              <a:t>Block</a:t>
            </a:r>
          </a:p>
        </p:txBody>
      </p:sp>
      <p:sp>
        <p:nvSpPr>
          <p:cNvPr id="12340" name="Rectangle 49"/>
          <p:cNvSpPr>
            <a:spLocks noChangeArrowheads="1"/>
          </p:cNvSpPr>
          <p:nvPr/>
        </p:nvSpPr>
        <p:spPr bwMode="auto">
          <a:xfrm>
            <a:off x="6934200" y="3810000"/>
            <a:ext cx="487363" cy="396875"/>
          </a:xfrm>
          <a:prstGeom prst="rect">
            <a:avLst/>
          </a:prstGeom>
          <a:noFill/>
          <a:ln w="9525">
            <a:noFill/>
            <a:miter lim="800000"/>
            <a:headEnd/>
            <a:tailEnd/>
          </a:ln>
        </p:spPr>
        <p:txBody>
          <a:bodyPr wrap="none" lIns="92075" tIns="46038" rIns="92075" bIns="46038">
            <a:spAutoFit/>
          </a:bodyPr>
          <a:lstStyle/>
          <a:p>
            <a:r>
              <a:rPr lang="en-US" sz="1000" b="1"/>
              <a:t>User</a:t>
            </a:r>
          </a:p>
          <a:p>
            <a:r>
              <a:rPr lang="en-US" sz="1000" b="1"/>
              <a:t>Stack</a:t>
            </a:r>
          </a:p>
        </p:txBody>
      </p:sp>
      <p:sp>
        <p:nvSpPr>
          <p:cNvPr id="12341" name="Rectangle 50"/>
          <p:cNvSpPr>
            <a:spLocks noChangeArrowheads="1"/>
          </p:cNvSpPr>
          <p:nvPr/>
        </p:nvSpPr>
        <p:spPr bwMode="auto">
          <a:xfrm>
            <a:off x="6935788" y="4572000"/>
            <a:ext cx="557212" cy="396875"/>
          </a:xfrm>
          <a:prstGeom prst="rect">
            <a:avLst/>
          </a:prstGeom>
          <a:noFill/>
          <a:ln w="9525">
            <a:noFill/>
            <a:miter lim="800000"/>
            <a:headEnd/>
            <a:tailEnd/>
          </a:ln>
        </p:spPr>
        <p:txBody>
          <a:bodyPr wrap="none" lIns="92075" tIns="46038" rIns="92075" bIns="46038">
            <a:spAutoFit/>
          </a:bodyPr>
          <a:lstStyle/>
          <a:p>
            <a:r>
              <a:rPr lang="en-US" sz="1000" b="1"/>
              <a:t>Kernel</a:t>
            </a:r>
          </a:p>
          <a:p>
            <a:r>
              <a:rPr lang="en-US" sz="1000" b="1"/>
              <a:t>Stack</a:t>
            </a:r>
          </a:p>
        </p:txBody>
      </p:sp>
      <p:sp>
        <p:nvSpPr>
          <p:cNvPr id="12342" name="Rectangle 51"/>
          <p:cNvSpPr>
            <a:spLocks noChangeArrowheads="1"/>
          </p:cNvSpPr>
          <p:nvPr/>
        </p:nvSpPr>
        <p:spPr bwMode="auto">
          <a:xfrm>
            <a:off x="6858000" y="2743200"/>
            <a:ext cx="585788" cy="244475"/>
          </a:xfrm>
          <a:prstGeom prst="rect">
            <a:avLst/>
          </a:prstGeom>
          <a:noFill/>
          <a:ln w="9525">
            <a:noFill/>
            <a:miter lim="800000"/>
            <a:headEnd/>
            <a:tailEnd/>
          </a:ln>
        </p:spPr>
        <p:txBody>
          <a:bodyPr wrap="none" lIns="92075" tIns="46038" rIns="92075" bIns="46038">
            <a:spAutoFit/>
          </a:bodyPr>
          <a:lstStyle/>
          <a:p>
            <a:pPr algn="l"/>
            <a:r>
              <a:rPr lang="en-US" sz="1000" b="1"/>
              <a:t>Thread</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456247"/>
            <a:ext cx="9525000" cy="6401753"/>
          </a:xfrm>
          <a:prstGeom prst="rect">
            <a:avLst/>
          </a:prstGeom>
          <a:noFill/>
        </p:spPr>
        <p:txBody>
          <a:bodyPr wrap="square" rtlCol="0">
            <a:spAutoFit/>
          </a:bodyPr>
          <a:lstStyle/>
          <a:p>
            <a:r>
              <a:rPr lang="en-US" sz="1000" dirty="0" smtClean="0">
                <a:latin typeface="Lucida Console" pitchFamily="49" charset="0"/>
              </a:rPr>
              <a:t>#include &lt;</a:t>
            </a:r>
            <a:r>
              <a:rPr lang="en-US" sz="1000" dirty="0" err="1" smtClean="0">
                <a:latin typeface="Lucida Console" pitchFamily="49" charset="0"/>
              </a:rPr>
              <a:t>stdio.h</a:t>
            </a:r>
            <a:r>
              <a:rPr lang="en-US" sz="1000" dirty="0" smtClean="0">
                <a:latin typeface="Lucida Console" pitchFamily="49" charset="0"/>
              </a:rPr>
              <a:t>&gt;</a:t>
            </a:r>
          </a:p>
          <a:p>
            <a:r>
              <a:rPr lang="en-US" sz="1000" dirty="0" smtClean="0">
                <a:latin typeface="Lucida Console" pitchFamily="49" charset="0"/>
              </a:rPr>
              <a:t>#include &lt;</a:t>
            </a:r>
            <a:r>
              <a:rPr lang="en-US" sz="1000" dirty="0" err="1" smtClean="0">
                <a:latin typeface="Lucida Console" pitchFamily="49" charset="0"/>
              </a:rPr>
              <a:t>stdlib.h</a:t>
            </a:r>
            <a:r>
              <a:rPr lang="en-US" sz="1000" dirty="0" smtClean="0">
                <a:latin typeface="Lucida Console" pitchFamily="49" charset="0"/>
              </a:rPr>
              <a:t>&gt;</a:t>
            </a:r>
          </a:p>
          <a:p>
            <a:r>
              <a:rPr lang="en-US" sz="1000" dirty="0" smtClean="0">
                <a:latin typeface="Lucida Console" pitchFamily="49" charset="0"/>
              </a:rPr>
              <a:t>#include &lt;sys/</a:t>
            </a:r>
            <a:r>
              <a:rPr lang="en-US" sz="1000" dirty="0" err="1" smtClean="0">
                <a:latin typeface="Lucida Console" pitchFamily="49" charset="0"/>
              </a:rPr>
              <a:t>types.h</a:t>
            </a:r>
            <a:r>
              <a:rPr lang="en-US" sz="1000" dirty="0" smtClean="0">
                <a:latin typeface="Lucida Console" pitchFamily="49" charset="0"/>
              </a:rPr>
              <a:t>&gt;</a:t>
            </a:r>
          </a:p>
          <a:p>
            <a:r>
              <a:rPr lang="en-US" sz="1000" dirty="0" smtClean="0">
                <a:latin typeface="Lucida Console" pitchFamily="49" charset="0"/>
              </a:rPr>
              <a:t>#include &lt;</a:t>
            </a:r>
            <a:r>
              <a:rPr lang="en-US" sz="1000" dirty="0" err="1" smtClean="0">
                <a:latin typeface="Lucida Console" pitchFamily="49" charset="0"/>
              </a:rPr>
              <a:t>pthread.h</a:t>
            </a:r>
            <a:r>
              <a:rPr lang="en-US" sz="1000" dirty="0" smtClean="0">
                <a:latin typeface="Lucida Console" pitchFamily="49" charset="0"/>
              </a:rPr>
              <a:t>&gt;</a:t>
            </a:r>
          </a:p>
          <a:p>
            <a:endParaRPr lang="en-US" sz="1000" dirty="0" smtClean="0">
              <a:latin typeface="Lucida Console" pitchFamily="49" charset="0"/>
            </a:endParaRPr>
          </a:p>
          <a:p>
            <a:r>
              <a:rPr lang="en-US" sz="1000" dirty="0" smtClean="0">
                <a:latin typeface="Lucida Console" pitchFamily="49" charset="0"/>
              </a:rPr>
              <a:t>#define MAX_THREAD 1000</a:t>
            </a:r>
          </a:p>
          <a:p>
            <a:endParaRPr lang="en-US" sz="1000" dirty="0" smtClean="0">
              <a:latin typeface="Lucida Console" pitchFamily="49" charset="0"/>
            </a:endParaRPr>
          </a:p>
          <a:p>
            <a:r>
              <a:rPr lang="en-US" sz="1000" dirty="0" err="1" smtClean="0">
                <a:latin typeface="Lucida Console" pitchFamily="49" charset="0"/>
              </a:rPr>
              <a:t>typedef</a:t>
            </a:r>
            <a:r>
              <a:rPr lang="en-US" sz="1000" dirty="0" smtClean="0">
                <a:latin typeface="Lucida Console" pitchFamily="49" charset="0"/>
              </a:rPr>
              <a:t> </a:t>
            </a:r>
            <a:r>
              <a:rPr lang="en-US" sz="1000" dirty="0" err="1" smtClean="0">
                <a:latin typeface="Lucida Console" pitchFamily="49" charset="0"/>
              </a:rPr>
              <a:t>struct</a:t>
            </a:r>
            <a:r>
              <a:rPr lang="en-US" sz="1000" dirty="0" smtClean="0">
                <a:latin typeface="Lucida Console" pitchFamily="49" charset="0"/>
              </a:rPr>
              <a:t> {</a:t>
            </a:r>
          </a:p>
          <a:p>
            <a:r>
              <a:rPr lang="en-US" sz="1000" dirty="0" smtClean="0">
                <a:latin typeface="Lucida Console" pitchFamily="49" charset="0"/>
              </a:rPr>
              <a:t>	</a:t>
            </a:r>
            <a:r>
              <a:rPr lang="en-US" sz="1000" dirty="0" err="1" smtClean="0">
                <a:latin typeface="Lucida Console" pitchFamily="49" charset="0"/>
              </a:rPr>
              <a:t>int</a:t>
            </a:r>
            <a:r>
              <a:rPr lang="en-US" sz="1000" dirty="0" smtClean="0">
                <a:latin typeface="Lucida Console" pitchFamily="49" charset="0"/>
              </a:rPr>
              <a:t> id;</a:t>
            </a:r>
          </a:p>
          <a:p>
            <a:r>
              <a:rPr lang="en-US" sz="1000" dirty="0" smtClean="0">
                <a:latin typeface="Lucida Console" pitchFamily="49" charset="0"/>
              </a:rPr>
              <a:t>} </a:t>
            </a:r>
            <a:r>
              <a:rPr lang="en-US" sz="1000" dirty="0" err="1" smtClean="0">
                <a:latin typeface="Lucida Console" pitchFamily="49" charset="0"/>
              </a:rPr>
              <a:t>parm</a:t>
            </a:r>
            <a:r>
              <a:rPr lang="en-US" sz="1000" dirty="0" smtClean="0">
                <a:latin typeface="Lucida Console" pitchFamily="49" charset="0"/>
              </a:rPr>
              <a:t>;</a:t>
            </a:r>
          </a:p>
          <a:p>
            <a:endParaRPr lang="en-US" sz="1000" dirty="0" smtClean="0">
              <a:latin typeface="Lucida Console" pitchFamily="49" charset="0"/>
            </a:endParaRPr>
          </a:p>
          <a:p>
            <a:r>
              <a:rPr lang="en-US" sz="1000" dirty="0" smtClean="0">
                <a:latin typeface="Lucida Console" pitchFamily="49" charset="0"/>
              </a:rPr>
              <a:t>void *hello(void *</a:t>
            </a:r>
            <a:r>
              <a:rPr lang="en-US" sz="1000" dirty="0" err="1" smtClean="0">
                <a:latin typeface="Lucida Console" pitchFamily="49" charset="0"/>
              </a:rPr>
              <a:t>arg</a:t>
            </a:r>
            <a:r>
              <a:rPr lang="en-US" sz="1000" dirty="0" smtClean="0">
                <a:latin typeface="Lucida Console" pitchFamily="49" charset="0"/>
              </a:rPr>
              <a:t>)</a:t>
            </a:r>
          </a:p>
          <a:p>
            <a:r>
              <a:rPr lang="en-US" sz="1000" dirty="0" smtClean="0">
                <a:latin typeface="Lucida Console" pitchFamily="49" charset="0"/>
              </a:rPr>
              <a:t>{</a:t>
            </a:r>
          </a:p>
          <a:p>
            <a:r>
              <a:rPr lang="en-US" sz="1000" dirty="0" smtClean="0">
                <a:latin typeface="Lucida Console" pitchFamily="49" charset="0"/>
              </a:rPr>
              <a:t>	</a:t>
            </a:r>
            <a:r>
              <a:rPr lang="en-US" sz="1000" dirty="0" err="1" smtClean="0">
                <a:latin typeface="Lucida Console" pitchFamily="49" charset="0"/>
              </a:rPr>
              <a:t>parm</a:t>
            </a:r>
            <a:r>
              <a:rPr lang="en-US" sz="1000" dirty="0" smtClean="0">
                <a:latin typeface="Lucida Console" pitchFamily="49" charset="0"/>
              </a:rPr>
              <a:t> *p=(</a:t>
            </a:r>
            <a:r>
              <a:rPr lang="en-US" sz="1000" dirty="0" err="1" smtClean="0">
                <a:latin typeface="Lucida Console" pitchFamily="49" charset="0"/>
              </a:rPr>
              <a:t>parm</a:t>
            </a:r>
            <a:r>
              <a:rPr lang="en-US" sz="1000" dirty="0" smtClean="0">
                <a:latin typeface="Lucida Console" pitchFamily="49" charset="0"/>
              </a:rPr>
              <a:t> *)</a:t>
            </a:r>
            <a:r>
              <a:rPr lang="en-US" sz="1000" dirty="0" err="1" smtClean="0">
                <a:latin typeface="Lucida Console" pitchFamily="49" charset="0"/>
              </a:rPr>
              <a:t>arg</a:t>
            </a:r>
            <a:r>
              <a:rPr lang="en-US" sz="1000" dirty="0" smtClean="0">
                <a:latin typeface="Lucida Console" pitchFamily="49" charset="0"/>
              </a:rPr>
              <a:t>;</a:t>
            </a:r>
          </a:p>
          <a:p>
            <a:r>
              <a:rPr lang="en-US" sz="1000" dirty="0" smtClean="0">
                <a:latin typeface="Lucida Console" pitchFamily="49" charset="0"/>
              </a:rPr>
              <a:t>	</a:t>
            </a:r>
            <a:r>
              <a:rPr lang="en-US" sz="1000" dirty="0" err="1" smtClean="0">
                <a:latin typeface="Lucida Console" pitchFamily="49" charset="0"/>
              </a:rPr>
              <a:t>printf</a:t>
            </a:r>
            <a:r>
              <a:rPr lang="en-US" sz="1000" dirty="0" smtClean="0">
                <a:latin typeface="Lucida Console" pitchFamily="49" charset="0"/>
              </a:rPr>
              <a:t>("Hello from node %d\n", p-&gt;id);</a:t>
            </a:r>
          </a:p>
          <a:p>
            <a:r>
              <a:rPr lang="en-US" sz="1000" dirty="0" smtClean="0">
                <a:latin typeface="Lucida Console" pitchFamily="49" charset="0"/>
              </a:rPr>
              <a:t>	return (NULL);</a:t>
            </a:r>
          </a:p>
          <a:p>
            <a:r>
              <a:rPr lang="en-US" sz="1000" dirty="0" smtClean="0">
                <a:latin typeface="Lucida Console" pitchFamily="49" charset="0"/>
              </a:rPr>
              <a:t>}</a:t>
            </a:r>
          </a:p>
          <a:p>
            <a:endParaRPr lang="en-US" sz="1000" dirty="0" smtClean="0">
              <a:latin typeface="Lucida Console" pitchFamily="49" charset="0"/>
            </a:endParaRPr>
          </a:p>
          <a:p>
            <a:r>
              <a:rPr lang="en-US" sz="1000" dirty="0" err="1" smtClean="0">
                <a:latin typeface="Lucida Console" pitchFamily="49" charset="0"/>
              </a:rPr>
              <a:t>int</a:t>
            </a:r>
            <a:r>
              <a:rPr lang="en-US" sz="1000" dirty="0" smtClean="0">
                <a:latin typeface="Lucida Console" pitchFamily="49" charset="0"/>
              </a:rPr>
              <a:t> main(</a:t>
            </a:r>
            <a:r>
              <a:rPr lang="en-US" sz="1000" dirty="0" err="1" smtClean="0">
                <a:latin typeface="Lucida Console" pitchFamily="49" charset="0"/>
              </a:rPr>
              <a:t>int</a:t>
            </a:r>
            <a:r>
              <a:rPr lang="en-US" sz="1000" dirty="0" smtClean="0">
                <a:latin typeface="Lucida Console" pitchFamily="49" charset="0"/>
              </a:rPr>
              <a:t> </a:t>
            </a:r>
            <a:r>
              <a:rPr lang="en-US" sz="1000" dirty="0" err="1" smtClean="0">
                <a:latin typeface="Lucida Console" pitchFamily="49" charset="0"/>
              </a:rPr>
              <a:t>argc</a:t>
            </a:r>
            <a:r>
              <a:rPr lang="en-US" sz="1000" dirty="0" smtClean="0">
                <a:latin typeface="Lucida Console" pitchFamily="49" charset="0"/>
              </a:rPr>
              <a:t>, char* </a:t>
            </a:r>
            <a:r>
              <a:rPr lang="en-US" sz="1000" dirty="0" err="1" smtClean="0">
                <a:latin typeface="Lucida Console" pitchFamily="49" charset="0"/>
              </a:rPr>
              <a:t>argv</a:t>
            </a:r>
            <a:r>
              <a:rPr lang="en-US" sz="1000" dirty="0" smtClean="0">
                <a:latin typeface="Lucida Console" pitchFamily="49" charset="0"/>
              </a:rPr>
              <a:t>[]) {</a:t>
            </a:r>
          </a:p>
          <a:p>
            <a:r>
              <a:rPr lang="en-US" sz="1000" dirty="0" smtClean="0">
                <a:latin typeface="Lucida Console" pitchFamily="49" charset="0"/>
              </a:rPr>
              <a:t>	</a:t>
            </a:r>
            <a:r>
              <a:rPr lang="en-US" sz="1000" dirty="0" err="1" smtClean="0">
                <a:latin typeface="Lucida Console" pitchFamily="49" charset="0"/>
              </a:rPr>
              <a:t>int</a:t>
            </a:r>
            <a:r>
              <a:rPr lang="en-US" sz="1000" dirty="0" smtClean="0">
                <a:latin typeface="Lucida Console" pitchFamily="49" charset="0"/>
              </a:rPr>
              <a:t> </a:t>
            </a:r>
            <a:r>
              <a:rPr lang="en-US" sz="1000" dirty="0" err="1" smtClean="0">
                <a:latin typeface="Lucida Console" pitchFamily="49" charset="0"/>
              </a:rPr>
              <a:t>n,i</a:t>
            </a:r>
            <a:r>
              <a:rPr lang="en-US" sz="1000" dirty="0" smtClean="0">
                <a:latin typeface="Lucida Console" pitchFamily="49" charset="0"/>
              </a:rPr>
              <a:t>; </a:t>
            </a:r>
            <a:r>
              <a:rPr lang="en-US" sz="1000" dirty="0" err="1" smtClean="0">
                <a:latin typeface="Lucida Console" pitchFamily="49" charset="0"/>
              </a:rPr>
              <a:t>pthread_t</a:t>
            </a:r>
            <a:r>
              <a:rPr lang="en-US" sz="1000" dirty="0" smtClean="0">
                <a:latin typeface="Lucida Console" pitchFamily="49" charset="0"/>
              </a:rPr>
              <a:t> *threads; </a:t>
            </a:r>
            <a:r>
              <a:rPr lang="en-US" sz="1000" dirty="0" err="1" smtClean="0">
                <a:latin typeface="Lucida Console" pitchFamily="49" charset="0"/>
              </a:rPr>
              <a:t>pthread_attr_t</a:t>
            </a:r>
            <a:r>
              <a:rPr lang="en-US" sz="1000" dirty="0" smtClean="0">
                <a:latin typeface="Lucida Console" pitchFamily="49" charset="0"/>
              </a:rPr>
              <a:t> </a:t>
            </a:r>
            <a:r>
              <a:rPr lang="en-US" sz="1000" dirty="0" err="1" smtClean="0">
                <a:latin typeface="Lucida Console" pitchFamily="49" charset="0"/>
              </a:rPr>
              <a:t>pthread_custom_attr</a:t>
            </a:r>
            <a:r>
              <a:rPr lang="en-US" sz="1000" dirty="0" smtClean="0">
                <a:latin typeface="Lucida Console" pitchFamily="49" charset="0"/>
              </a:rPr>
              <a:t>; </a:t>
            </a:r>
            <a:r>
              <a:rPr lang="en-US" sz="1000" dirty="0" err="1" smtClean="0">
                <a:latin typeface="Lucida Console" pitchFamily="49" charset="0"/>
              </a:rPr>
              <a:t>parm</a:t>
            </a:r>
            <a:r>
              <a:rPr lang="en-US" sz="1000" dirty="0" smtClean="0">
                <a:latin typeface="Lucida Console" pitchFamily="49" charset="0"/>
              </a:rPr>
              <a:t> *p;</a:t>
            </a:r>
          </a:p>
          <a:p>
            <a:endParaRPr lang="en-US" sz="1000" dirty="0" smtClean="0">
              <a:latin typeface="Lucida Console" pitchFamily="49" charset="0"/>
            </a:endParaRPr>
          </a:p>
          <a:p>
            <a:r>
              <a:rPr lang="en-US" sz="1000" dirty="0" smtClean="0">
                <a:latin typeface="Lucida Console" pitchFamily="49" charset="0"/>
              </a:rPr>
              <a:t>	if (</a:t>
            </a:r>
            <a:r>
              <a:rPr lang="en-US" sz="1000" dirty="0" err="1" smtClean="0">
                <a:latin typeface="Lucida Console" pitchFamily="49" charset="0"/>
              </a:rPr>
              <a:t>argc</a:t>
            </a:r>
            <a:r>
              <a:rPr lang="en-US" sz="1000" dirty="0" smtClean="0">
                <a:latin typeface="Lucida Console" pitchFamily="49" charset="0"/>
              </a:rPr>
              <a:t> != 2) {</a:t>
            </a:r>
          </a:p>
          <a:p>
            <a:r>
              <a:rPr lang="en-US" sz="1000" dirty="0" smtClean="0">
                <a:latin typeface="Lucida Console" pitchFamily="49" charset="0"/>
              </a:rPr>
              <a:t>	   </a:t>
            </a:r>
            <a:r>
              <a:rPr lang="en-US" sz="1000" dirty="0" err="1" smtClean="0">
                <a:latin typeface="Lucida Console" pitchFamily="49" charset="0"/>
              </a:rPr>
              <a:t>printf</a:t>
            </a:r>
            <a:r>
              <a:rPr lang="en-US" sz="1000" dirty="0" smtClean="0">
                <a:latin typeface="Lucida Console" pitchFamily="49" charset="0"/>
              </a:rPr>
              <a:t> ("Usage: %s n\n  where n is no. of threads\</a:t>
            </a:r>
            <a:r>
              <a:rPr lang="en-US" sz="1000" dirty="0" err="1" smtClean="0">
                <a:latin typeface="Lucida Console" pitchFamily="49" charset="0"/>
              </a:rPr>
              <a:t>n",argv</a:t>
            </a:r>
            <a:r>
              <a:rPr lang="en-US" sz="1000" dirty="0" smtClean="0">
                <a:latin typeface="Lucida Console" pitchFamily="49" charset="0"/>
              </a:rPr>
              <a:t>[0]);</a:t>
            </a:r>
          </a:p>
          <a:p>
            <a:r>
              <a:rPr lang="en-US" sz="1000" dirty="0" smtClean="0">
                <a:latin typeface="Lucida Console" pitchFamily="49" charset="0"/>
              </a:rPr>
              <a:t>	   return 1;</a:t>
            </a:r>
          </a:p>
          <a:p>
            <a:r>
              <a:rPr lang="en-US" sz="1000" dirty="0" smtClean="0">
                <a:latin typeface="Lucida Console" pitchFamily="49" charset="0"/>
              </a:rPr>
              <a:t>	}</a:t>
            </a:r>
          </a:p>
          <a:p>
            <a:r>
              <a:rPr lang="en-US" sz="1000" dirty="0" smtClean="0">
                <a:latin typeface="Lucida Console" pitchFamily="49" charset="0"/>
              </a:rPr>
              <a:t>	n=</a:t>
            </a:r>
            <a:r>
              <a:rPr lang="en-US" sz="1000" dirty="0" err="1" smtClean="0">
                <a:latin typeface="Lucida Console" pitchFamily="49" charset="0"/>
              </a:rPr>
              <a:t>atoi</a:t>
            </a:r>
            <a:r>
              <a:rPr lang="en-US" sz="1000" dirty="0" smtClean="0">
                <a:latin typeface="Lucida Console" pitchFamily="49" charset="0"/>
              </a:rPr>
              <a:t>(</a:t>
            </a:r>
            <a:r>
              <a:rPr lang="en-US" sz="1000" dirty="0" err="1" smtClean="0">
                <a:latin typeface="Lucida Console" pitchFamily="49" charset="0"/>
              </a:rPr>
              <a:t>argv</a:t>
            </a:r>
            <a:r>
              <a:rPr lang="en-US" sz="1000" dirty="0" smtClean="0">
                <a:latin typeface="Lucida Console" pitchFamily="49" charset="0"/>
              </a:rPr>
              <a:t>[1]);</a:t>
            </a:r>
          </a:p>
          <a:p>
            <a:endParaRPr lang="en-US" sz="1000" dirty="0" smtClean="0">
              <a:latin typeface="Lucida Console" pitchFamily="49" charset="0"/>
            </a:endParaRPr>
          </a:p>
          <a:p>
            <a:r>
              <a:rPr lang="en-US" sz="1000" dirty="0" smtClean="0">
                <a:latin typeface="Lucida Console" pitchFamily="49" charset="0"/>
              </a:rPr>
              <a:t>	threads=(</a:t>
            </a:r>
            <a:r>
              <a:rPr lang="en-US" sz="1000" dirty="0" err="1" smtClean="0">
                <a:latin typeface="Lucida Console" pitchFamily="49" charset="0"/>
              </a:rPr>
              <a:t>pthread_t</a:t>
            </a:r>
            <a:r>
              <a:rPr lang="en-US" sz="1000" dirty="0" smtClean="0">
                <a:latin typeface="Lucida Console" pitchFamily="49" charset="0"/>
              </a:rPr>
              <a:t> *)</a:t>
            </a:r>
            <a:r>
              <a:rPr lang="en-US" sz="1000" dirty="0" err="1" smtClean="0">
                <a:latin typeface="Lucida Console" pitchFamily="49" charset="0"/>
              </a:rPr>
              <a:t>malloc</a:t>
            </a:r>
            <a:r>
              <a:rPr lang="en-US" sz="1000" dirty="0" smtClean="0">
                <a:latin typeface="Lucida Console" pitchFamily="49" charset="0"/>
              </a:rPr>
              <a:t>(n*</a:t>
            </a:r>
            <a:r>
              <a:rPr lang="en-US" sz="1000" dirty="0" err="1" smtClean="0">
                <a:latin typeface="Lucida Console" pitchFamily="49" charset="0"/>
              </a:rPr>
              <a:t>sizeof</a:t>
            </a:r>
            <a:r>
              <a:rPr lang="en-US" sz="1000" dirty="0" smtClean="0">
                <a:latin typeface="Lucida Console" pitchFamily="49" charset="0"/>
              </a:rPr>
              <a:t>(*threads));</a:t>
            </a:r>
          </a:p>
          <a:p>
            <a:r>
              <a:rPr lang="en-US" sz="1000" dirty="0" smtClean="0">
                <a:latin typeface="Lucida Console" pitchFamily="49" charset="0"/>
              </a:rPr>
              <a:t>	</a:t>
            </a:r>
            <a:r>
              <a:rPr lang="en-US" sz="1000" dirty="0" err="1" smtClean="0">
                <a:latin typeface="Lucida Console" pitchFamily="49" charset="0"/>
              </a:rPr>
              <a:t>pthread_attr_init</a:t>
            </a:r>
            <a:r>
              <a:rPr lang="en-US" sz="1000" dirty="0" smtClean="0">
                <a:latin typeface="Lucida Console" pitchFamily="49" charset="0"/>
              </a:rPr>
              <a:t>(&amp;</a:t>
            </a:r>
            <a:r>
              <a:rPr lang="en-US" sz="1000" dirty="0" err="1" smtClean="0">
                <a:latin typeface="Lucida Console" pitchFamily="49" charset="0"/>
              </a:rPr>
              <a:t>pthread_custom_attr</a:t>
            </a:r>
            <a:r>
              <a:rPr lang="en-US" sz="1000" dirty="0" smtClean="0">
                <a:latin typeface="Lucida Console" pitchFamily="49" charset="0"/>
              </a:rPr>
              <a:t>);</a:t>
            </a:r>
          </a:p>
          <a:p>
            <a:endParaRPr lang="en-US" sz="1000" dirty="0" smtClean="0">
              <a:latin typeface="Lucida Console" pitchFamily="49" charset="0"/>
            </a:endParaRPr>
          </a:p>
          <a:p>
            <a:r>
              <a:rPr lang="en-US" sz="1000" dirty="0" smtClean="0">
                <a:latin typeface="Lucida Console" pitchFamily="49" charset="0"/>
              </a:rPr>
              <a:t>	p=(</a:t>
            </a:r>
            <a:r>
              <a:rPr lang="en-US" sz="1000" dirty="0" err="1" smtClean="0">
                <a:latin typeface="Lucida Console" pitchFamily="49" charset="0"/>
              </a:rPr>
              <a:t>parm</a:t>
            </a:r>
            <a:r>
              <a:rPr lang="en-US" sz="1000" dirty="0" smtClean="0">
                <a:latin typeface="Lucida Console" pitchFamily="49" charset="0"/>
              </a:rPr>
              <a:t> *)</a:t>
            </a:r>
            <a:r>
              <a:rPr lang="en-US" sz="1000" dirty="0" err="1" smtClean="0">
                <a:latin typeface="Lucida Console" pitchFamily="49" charset="0"/>
              </a:rPr>
              <a:t>malloc</a:t>
            </a:r>
            <a:r>
              <a:rPr lang="en-US" sz="1000" dirty="0" smtClean="0">
                <a:latin typeface="Lucida Console" pitchFamily="49" charset="0"/>
              </a:rPr>
              <a:t>(</a:t>
            </a:r>
            <a:r>
              <a:rPr lang="en-US" sz="1000" dirty="0" err="1" smtClean="0">
                <a:latin typeface="Lucida Console" pitchFamily="49" charset="0"/>
              </a:rPr>
              <a:t>sizeof</a:t>
            </a:r>
            <a:r>
              <a:rPr lang="en-US" sz="1000" dirty="0" smtClean="0">
                <a:latin typeface="Lucida Console" pitchFamily="49" charset="0"/>
              </a:rPr>
              <a:t>(</a:t>
            </a:r>
            <a:r>
              <a:rPr lang="en-US" sz="1000" dirty="0" err="1" smtClean="0">
                <a:latin typeface="Lucida Console" pitchFamily="49" charset="0"/>
              </a:rPr>
              <a:t>parm</a:t>
            </a:r>
            <a:r>
              <a:rPr lang="en-US" sz="1000" dirty="0" smtClean="0">
                <a:latin typeface="Lucida Console" pitchFamily="49" charset="0"/>
              </a:rPr>
              <a:t>)*n);</a:t>
            </a:r>
          </a:p>
          <a:p>
            <a:r>
              <a:rPr lang="en-US" sz="1000" dirty="0" smtClean="0">
                <a:latin typeface="Lucida Console" pitchFamily="49" charset="0"/>
              </a:rPr>
              <a:t>	for (</a:t>
            </a:r>
            <a:r>
              <a:rPr lang="en-US" sz="1000" dirty="0" err="1" smtClean="0">
                <a:latin typeface="Lucida Console" pitchFamily="49" charset="0"/>
              </a:rPr>
              <a:t>i</a:t>
            </a:r>
            <a:r>
              <a:rPr lang="en-US" sz="1000" dirty="0" smtClean="0">
                <a:latin typeface="Lucida Console" pitchFamily="49" charset="0"/>
              </a:rPr>
              <a:t>=0; </a:t>
            </a:r>
            <a:r>
              <a:rPr lang="en-US" sz="1000" dirty="0" err="1" smtClean="0">
                <a:latin typeface="Lucida Console" pitchFamily="49" charset="0"/>
              </a:rPr>
              <a:t>i</a:t>
            </a:r>
            <a:r>
              <a:rPr lang="en-US" sz="1000" dirty="0" smtClean="0">
                <a:latin typeface="Lucida Console" pitchFamily="49" charset="0"/>
              </a:rPr>
              <a:t>&lt;n; </a:t>
            </a:r>
            <a:r>
              <a:rPr lang="en-US" sz="1000" dirty="0" err="1" smtClean="0">
                <a:latin typeface="Lucida Console" pitchFamily="49" charset="0"/>
              </a:rPr>
              <a:t>i</a:t>
            </a:r>
            <a:r>
              <a:rPr lang="en-US" sz="1000" dirty="0" smtClean="0">
                <a:latin typeface="Lucida Console" pitchFamily="49" charset="0"/>
              </a:rPr>
              <a:t>++)	{</a:t>
            </a:r>
          </a:p>
          <a:p>
            <a:r>
              <a:rPr lang="en-US" sz="1000" dirty="0" smtClean="0">
                <a:latin typeface="Lucida Console" pitchFamily="49" charset="0"/>
              </a:rPr>
              <a:t>	   p[</a:t>
            </a:r>
            <a:r>
              <a:rPr lang="en-US" sz="1000" dirty="0" err="1" smtClean="0">
                <a:latin typeface="Lucida Console" pitchFamily="49" charset="0"/>
              </a:rPr>
              <a:t>i</a:t>
            </a:r>
            <a:r>
              <a:rPr lang="en-US" sz="1000" dirty="0" smtClean="0">
                <a:latin typeface="Lucida Console" pitchFamily="49" charset="0"/>
              </a:rPr>
              <a:t>].id=</a:t>
            </a:r>
            <a:r>
              <a:rPr lang="en-US" sz="1000" dirty="0" err="1" smtClean="0">
                <a:latin typeface="Lucida Console" pitchFamily="49" charset="0"/>
              </a:rPr>
              <a:t>i</a:t>
            </a:r>
            <a:r>
              <a:rPr lang="en-US" sz="1000" dirty="0" smtClean="0">
                <a:latin typeface="Lucida Console" pitchFamily="49" charset="0"/>
              </a:rPr>
              <a:t>;</a:t>
            </a:r>
          </a:p>
          <a:p>
            <a:r>
              <a:rPr lang="en-US" sz="1000" dirty="0" smtClean="0">
                <a:latin typeface="Lucida Console" pitchFamily="49" charset="0"/>
              </a:rPr>
              <a:t>	   </a:t>
            </a:r>
            <a:r>
              <a:rPr lang="en-US" sz="1000" dirty="0" err="1" smtClean="0">
                <a:latin typeface="Lucida Console" pitchFamily="49" charset="0"/>
              </a:rPr>
              <a:t>pthread_create</a:t>
            </a:r>
            <a:r>
              <a:rPr lang="en-US" sz="1000" dirty="0" smtClean="0">
                <a:latin typeface="Lucida Console" pitchFamily="49" charset="0"/>
              </a:rPr>
              <a:t>(&amp;threads[</a:t>
            </a:r>
            <a:r>
              <a:rPr lang="en-US" sz="1000" dirty="0" err="1" smtClean="0">
                <a:latin typeface="Lucida Console" pitchFamily="49" charset="0"/>
              </a:rPr>
              <a:t>i</a:t>
            </a:r>
            <a:r>
              <a:rPr lang="en-US" sz="1000" dirty="0" smtClean="0">
                <a:latin typeface="Lucida Console" pitchFamily="49" charset="0"/>
              </a:rPr>
              <a:t>], &amp;</a:t>
            </a:r>
            <a:r>
              <a:rPr lang="en-US" sz="1000" dirty="0" err="1" smtClean="0">
                <a:latin typeface="Lucida Console" pitchFamily="49" charset="0"/>
              </a:rPr>
              <a:t>pthread_custom_attr</a:t>
            </a:r>
            <a:r>
              <a:rPr lang="en-US" sz="1000" dirty="0" smtClean="0">
                <a:latin typeface="Lucida Console" pitchFamily="49" charset="0"/>
              </a:rPr>
              <a:t>, hello, (void *)(</a:t>
            </a:r>
            <a:r>
              <a:rPr lang="en-US" sz="1000" dirty="0" err="1" smtClean="0">
                <a:latin typeface="Lucida Console" pitchFamily="49" charset="0"/>
              </a:rPr>
              <a:t>p+i</a:t>
            </a:r>
            <a:r>
              <a:rPr lang="en-US" sz="1000" dirty="0" smtClean="0">
                <a:latin typeface="Lucida Console" pitchFamily="49" charset="0"/>
              </a:rPr>
              <a:t>));</a:t>
            </a:r>
          </a:p>
          <a:p>
            <a:r>
              <a:rPr lang="en-US" sz="1000" dirty="0" smtClean="0">
                <a:latin typeface="Lucida Console" pitchFamily="49" charset="0"/>
              </a:rPr>
              <a:t>	}</a:t>
            </a:r>
          </a:p>
          <a:p>
            <a:endParaRPr lang="en-US" sz="1000" dirty="0" smtClean="0">
              <a:latin typeface="Lucida Console" pitchFamily="49" charset="0"/>
            </a:endParaRPr>
          </a:p>
          <a:p>
            <a:r>
              <a:rPr lang="en-US" sz="1000" dirty="0" smtClean="0">
                <a:latin typeface="Lucida Console" pitchFamily="49" charset="0"/>
              </a:rPr>
              <a:t>	for (</a:t>
            </a:r>
            <a:r>
              <a:rPr lang="en-US" sz="1000" dirty="0" err="1" smtClean="0">
                <a:latin typeface="Lucida Console" pitchFamily="49" charset="0"/>
              </a:rPr>
              <a:t>i</a:t>
            </a:r>
            <a:r>
              <a:rPr lang="en-US" sz="1000" dirty="0" smtClean="0">
                <a:latin typeface="Lucida Console" pitchFamily="49" charset="0"/>
              </a:rPr>
              <a:t>=0; </a:t>
            </a:r>
            <a:r>
              <a:rPr lang="en-US" sz="1000" dirty="0" err="1" smtClean="0">
                <a:latin typeface="Lucida Console" pitchFamily="49" charset="0"/>
              </a:rPr>
              <a:t>i</a:t>
            </a:r>
            <a:r>
              <a:rPr lang="en-US" sz="1000" dirty="0" smtClean="0">
                <a:latin typeface="Lucida Console" pitchFamily="49" charset="0"/>
              </a:rPr>
              <a:t>&lt;n; </a:t>
            </a:r>
            <a:r>
              <a:rPr lang="en-US" sz="1000" dirty="0" err="1" smtClean="0">
                <a:latin typeface="Lucida Console" pitchFamily="49" charset="0"/>
              </a:rPr>
              <a:t>i</a:t>
            </a:r>
            <a:r>
              <a:rPr lang="en-US" sz="1000" dirty="0" smtClean="0">
                <a:latin typeface="Lucida Console" pitchFamily="49" charset="0"/>
              </a:rPr>
              <a:t>++) {</a:t>
            </a:r>
          </a:p>
          <a:p>
            <a:r>
              <a:rPr lang="en-US" sz="1000" dirty="0" smtClean="0">
                <a:latin typeface="Lucida Console" pitchFamily="49" charset="0"/>
              </a:rPr>
              <a:t>	   </a:t>
            </a:r>
            <a:r>
              <a:rPr lang="en-US" sz="1000" dirty="0" err="1" smtClean="0">
                <a:latin typeface="Lucida Console" pitchFamily="49" charset="0"/>
              </a:rPr>
              <a:t>pthread_join</a:t>
            </a:r>
            <a:r>
              <a:rPr lang="en-US" sz="1000" dirty="0" smtClean="0">
                <a:latin typeface="Lucida Console" pitchFamily="49" charset="0"/>
              </a:rPr>
              <a:t>(threads[</a:t>
            </a:r>
            <a:r>
              <a:rPr lang="en-US" sz="1000" dirty="0" err="1" smtClean="0">
                <a:latin typeface="Lucida Console" pitchFamily="49" charset="0"/>
              </a:rPr>
              <a:t>i</a:t>
            </a:r>
            <a:r>
              <a:rPr lang="en-US" sz="1000" dirty="0" smtClean="0">
                <a:latin typeface="Lucida Console" pitchFamily="49" charset="0"/>
              </a:rPr>
              <a:t>],NULL);</a:t>
            </a:r>
          </a:p>
          <a:p>
            <a:r>
              <a:rPr lang="en-US" sz="1000" dirty="0" smtClean="0">
                <a:latin typeface="Lucida Console" pitchFamily="49" charset="0"/>
              </a:rPr>
              <a:t>	} </a:t>
            </a:r>
            <a:r>
              <a:rPr lang="en-US" sz="1000" dirty="0" err="1" smtClean="0">
                <a:latin typeface="Lucida Console" pitchFamily="49" charset="0"/>
              </a:rPr>
              <a:t>printf</a:t>
            </a:r>
            <a:r>
              <a:rPr lang="en-US" sz="1000" dirty="0" smtClean="0">
                <a:latin typeface="Lucida Console" pitchFamily="49" charset="0"/>
              </a:rPr>
              <a:t>(“All exited\n”);</a:t>
            </a:r>
          </a:p>
          <a:p>
            <a:r>
              <a:rPr lang="en-US" sz="1000" dirty="0" smtClean="0">
                <a:latin typeface="Lucida Console" pitchFamily="49" charset="0"/>
              </a:rPr>
              <a:t>	free(p); return 0;</a:t>
            </a:r>
          </a:p>
          <a:p>
            <a:r>
              <a:rPr lang="en-US" sz="1000" dirty="0" smtClean="0">
                <a:latin typeface="Lucida Console" pitchFamily="49" charset="0"/>
              </a:rPr>
              <a:t>}</a:t>
            </a:r>
            <a:endParaRPr lang="en-US" sz="1000" dirty="0">
              <a:latin typeface="Lucida Console" pitchFamily="49" charset="0"/>
            </a:endParaRPr>
          </a:p>
        </p:txBody>
      </p:sp>
      <p:sp>
        <p:nvSpPr>
          <p:cNvPr id="4" name="Rounded Rectangle 3"/>
          <p:cNvSpPr/>
          <p:nvPr/>
        </p:nvSpPr>
        <p:spPr>
          <a:xfrm>
            <a:off x="5334000" y="990600"/>
            <a:ext cx="281940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Typical Operations:</a:t>
            </a:r>
          </a:p>
          <a:p>
            <a:pPr lvl="1">
              <a:buFont typeface="Arial" pitchFamily="34" charset="0"/>
              <a:buChar char="•"/>
            </a:pPr>
            <a:r>
              <a:rPr lang="en-US" dirty="0"/>
              <a:t> </a:t>
            </a:r>
            <a:r>
              <a:rPr lang="en-US" dirty="0" smtClean="0"/>
              <a:t>Create</a:t>
            </a:r>
          </a:p>
          <a:p>
            <a:pPr lvl="1">
              <a:buFont typeface="Arial" pitchFamily="34" charset="0"/>
              <a:buChar char="•"/>
            </a:pPr>
            <a:r>
              <a:rPr lang="en-US" dirty="0"/>
              <a:t> </a:t>
            </a:r>
            <a:r>
              <a:rPr lang="en-US" dirty="0" smtClean="0"/>
              <a:t>Exit</a:t>
            </a:r>
          </a:p>
          <a:p>
            <a:pPr lvl="1">
              <a:buFont typeface="Arial" pitchFamily="34" charset="0"/>
              <a:buChar char="•"/>
            </a:pPr>
            <a:r>
              <a:rPr lang="en-US" dirty="0"/>
              <a:t> </a:t>
            </a:r>
            <a:r>
              <a:rPr lang="en-US" dirty="0" smtClean="0"/>
              <a:t>Join</a:t>
            </a:r>
          </a:p>
          <a:p>
            <a:pPr lvl="1">
              <a:buFont typeface="Arial" pitchFamily="34" charset="0"/>
              <a:buChar char="•"/>
            </a:pPr>
            <a:r>
              <a:rPr lang="en-US" dirty="0"/>
              <a:t> </a:t>
            </a:r>
            <a:r>
              <a:rPr lang="en-US" dirty="0" smtClean="0"/>
              <a:t>Yield</a:t>
            </a:r>
          </a:p>
          <a:p>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2"/>
          <p:cNvSpPr>
            <a:spLocks noGrp="1" noChangeArrowheads="1"/>
          </p:cNvSpPr>
          <p:nvPr>
            <p:ph type="title"/>
          </p:nvPr>
        </p:nvSpPr>
        <p:spPr/>
        <p:txBody>
          <a:bodyPr>
            <a:normAutofit/>
          </a:bodyPr>
          <a:lstStyle/>
          <a:p>
            <a:r>
              <a:rPr lang="en-US" dirty="0" smtClean="0"/>
              <a:t>Thread interaction</a:t>
            </a:r>
          </a:p>
        </p:txBody>
      </p:sp>
      <p:graphicFrame>
        <p:nvGraphicFramePr>
          <p:cNvPr id="1026" name="Object 3"/>
          <p:cNvGraphicFramePr>
            <a:graphicFrameLocks noChangeAspect="1"/>
          </p:cNvGraphicFramePr>
          <p:nvPr/>
        </p:nvGraphicFramePr>
        <p:xfrm>
          <a:off x="914400" y="1587500"/>
          <a:ext cx="7239000" cy="4422775"/>
        </p:xfrm>
        <a:graphic>
          <a:graphicData uri="http://schemas.openxmlformats.org/presentationml/2006/ole">
            <mc:AlternateContent xmlns:mc="http://schemas.openxmlformats.org/markup-compatibility/2006">
              <mc:Choice xmlns:v="urn:schemas-microsoft-com:vml" Requires="v">
                <p:oleObj spid="_x0000_s21518" r:id="rId4" imgW="4676775" imgH="2857500" progId="MSDraw.Drawing.8.2">
                  <p:embed/>
                </p:oleObj>
              </mc:Choice>
              <mc:Fallback>
                <p:oleObj r:id="rId4" imgW="4676775" imgH="2857500" progId="MSDraw.Drawing.8.2">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587500"/>
                        <a:ext cx="7239000" cy="442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ounded Rectangle 6"/>
          <p:cNvSpPr/>
          <p:nvPr/>
        </p:nvSpPr>
        <p:spPr>
          <a:xfrm>
            <a:off x="1066800" y="6096000"/>
            <a:ext cx="6324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Coordinating threads is not easy!  Trust me.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Level Threads</a:t>
            </a:r>
            <a:endParaRPr lang="en-US" dirty="0"/>
          </a:p>
        </p:txBody>
      </p:sp>
      <p:sp>
        <p:nvSpPr>
          <p:cNvPr id="3" name="Rectangle 2"/>
          <p:cNvSpPr/>
          <p:nvPr/>
        </p:nvSpPr>
        <p:spPr>
          <a:xfrm>
            <a:off x="2209800" y="1752600"/>
            <a:ext cx="4648200" cy="335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286000" y="2286000"/>
            <a:ext cx="1905000" cy="1752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Rectangle 4"/>
          <p:cNvSpPr/>
          <p:nvPr/>
        </p:nvSpPr>
        <p:spPr>
          <a:xfrm>
            <a:off x="2209800" y="4267200"/>
            <a:ext cx="4648200" cy="838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Kernel</a:t>
            </a:r>
            <a:endParaRPr lang="en-US" dirty="0"/>
          </a:p>
        </p:txBody>
      </p:sp>
      <p:sp>
        <p:nvSpPr>
          <p:cNvPr id="6" name="Freeform 5"/>
          <p:cNvSpPr/>
          <p:nvPr/>
        </p:nvSpPr>
        <p:spPr>
          <a:xfrm>
            <a:off x="2667000" y="2438400"/>
            <a:ext cx="170543" cy="576943"/>
          </a:xfrm>
          <a:custGeom>
            <a:avLst/>
            <a:gdLst>
              <a:gd name="connsiteX0" fmla="*/ 137886 w 170543"/>
              <a:gd name="connsiteY0" fmla="*/ 0 h 576943"/>
              <a:gd name="connsiteX1" fmla="*/ 39914 w 170543"/>
              <a:gd name="connsiteY1" fmla="*/ 108857 h 576943"/>
              <a:gd name="connsiteX2" fmla="*/ 154214 w 170543"/>
              <a:gd name="connsiteY2" fmla="*/ 195943 h 576943"/>
              <a:gd name="connsiteX3" fmla="*/ 1814 w 170543"/>
              <a:gd name="connsiteY3" fmla="*/ 293914 h 576943"/>
              <a:gd name="connsiteX4" fmla="*/ 143328 w 170543"/>
              <a:gd name="connsiteY4" fmla="*/ 386443 h 576943"/>
              <a:gd name="connsiteX5" fmla="*/ 18143 w 170543"/>
              <a:gd name="connsiteY5" fmla="*/ 473528 h 576943"/>
              <a:gd name="connsiteX6" fmla="*/ 170543 w 170543"/>
              <a:gd name="connsiteY6" fmla="*/ 576943 h 57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543" h="576943">
                <a:moveTo>
                  <a:pt x="137886" y="0"/>
                </a:moveTo>
                <a:cubicBezTo>
                  <a:pt x="87539" y="38100"/>
                  <a:pt x="37193" y="76200"/>
                  <a:pt x="39914" y="108857"/>
                </a:cubicBezTo>
                <a:cubicBezTo>
                  <a:pt x="42635" y="141514"/>
                  <a:pt x="160564" y="165100"/>
                  <a:pt x="154214" y="195943"/>
                </a:cubicBezTo>
                <a:cubicBezTo>
                  <a:pt x="147864" y="226786"/>
                  <a:pt x="3628" y="262164"/>
                  <a:pt x="1814" y="293914"/>
                </a:cubicBezTo>
                <a:cubicBezTo>
                  <a:pt x="0" y="325664"/>
                  <a:pt x="140607" y="356507"/>
                  <a:pt x="143328" y="386443"/>
                </a:cubicBezTo>
                <a:cubicBezTo>
                  <a:pt x="146049" y="416379"/>
                  <a:pt x="13607" y="441778"/>
                  <a:pt x="18143" y="473528"/>
                </a:cubicBezTo>
                <a:cubicBezTo>
                  <a:pt x="22679" y="505278"/>
                  <a:pt x="96611" y="541110"/>
                  <a:pt x="170543" y="576943"/>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TextBox 6"/>
          <p:cNvSpPr txBox="1"/>
          <p:nvPr/>
        </p:nvSpPr>
        <p:spPr>
          <a:xfrm>
            <a:off x="2362200" y="1905000"/>
            <a:ext cx="1905000" cy="369332"/>
          </a:xfrm>
          <a:prstGeom prst="rect">
            <a:avLst/>
          </a:prstGeom>
          <a:noFill/>
        </p:spPr>
        <p:txBody>
          <a:bodyPr wrap="square" rtlCol="0">
            <a:spAutoFit/>
          </a:bodyPr>
          <a:lstStyle/>
          <a:p>
            <a:r>
              <a:rPr lang="en-US" dirty="0" smtClean="0"/>
              <a:t>User space</a:t>
            </a:r>
            <a:endParaRPr lang="en-US" dirty="0"/>
          </a:p>
        </p:txBody>
      </p:sp>
      <p:sp>
        <p:nvSpPr>
          <p:cNvPr id="8" name="Freeform 7"/>
          <p:cNvSpPr/>
          <p:nvPr/>
        </p:nvSpPr>
        <p:spPr>
          <a:xfrm>
            <a:off x="3106057" y="2438400"/>
            <a:ext cx="170543" cy="576943"/>
          </a:xfrm>
          <a:custGeom>
            <a:avLst/>
            <a:gdLst>
              <a:gd name="connsiteX0" fmla="*/ 137886 w 170543"/>
              <a:gd name="connsiteY0" fmla="*/ 0 h 576943"/>
              <a:gd name="connsiteX1" fmla="*/ 39914 w 170543"/>
              <a:gd name="connsiteY1" fmla="*/ 108857 h 576943"/>
              <a:gd name="connsiteX2" fmla="*/ 154214 w 170543"/>
              <a:gd name="connsiteY2" fmla="*/ 195943 h 576943"/>
              <a:gd name="connsiteX3" fmla="*/ 1814 w 170543"/>
              <a:gd name="connsiteY3" fmla="*/ 293914 h 576943"/>
              <a:gd name="connsiteX4" fmla="*/ 143328 w 170543"/>
              <a:gd name="connsiteY4" fmla="*/ 386443 h 576943"/>
              <a:gd name="connsiteX5" fmla="*/ 18143 w 170543"/>
              <a:gd name="connsiteY5" fmla="*/ 473528 h 576943"/>
              <a:gd name="connsiteX6" fmla="*/ 170543 w 170543"/>
              <a:gd name="connsiteY6" fmla="*/ 576943 h 57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543" h="576943">
                <a:moveTo>
                  <a:pt x="137886" y="0"/>
                </a:moveTo>
                <a:cubicBezTo>
                  <a:pt x="87539" y="38100"/>
                  <a:pt x="37193" y="76200"/>
                  <a:pt x="39914" y="108857"/>
                </a:cubicBezTo>
                <a:cubicBezTo>
                  <a:pt x="42635" y="141514"/>
                  <a:pt x="160564" y="165100"/>
                  <a:pt x="154214" y="195943"/>
                </a:cubicBezTo>
                <a:cubicBezTo>
                  <a:pt x="147864" y="226786"/>
                  <a:pt x="3628" y="262164"/>
                  <a:pt x="1814" y="293914"/>
                </a:cubicBezTo>
                <a:cubicBezTo>
                  <a:pt x="0" y="325664"/>
                  <a:pt x="140607" y="356507"/>
                  <a:pt x="143328" y="386443"/>
                </a:cubicBezTo>
                <a:cubicBezTo>
                  <a:pt x="146049" y="416379"/>
                  <a:pt x="13607" y="441778"/>
                  <a:pt x="18143" y="473528"/>
                </a:cubicBezTo>
                <a:cubicBezTo>
                  <a:pt x="22679" y="505278"/>
                  <a:pt x="96611" y="541110"/>
                  <a:pt x="170543" y="576943"/>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Freeform 8"/>
          <p:cNvSpPr/>
          <p:nvPr/>
        </p:nvSpPr>
        <p:spPr>
          <a:xfrm>
            <a:off x="3639457" y="2438400"/>
            <a:ext cx="170543" cy="576943"/>
          </a:xfrm>
          <a:custGeom>
            <a:avLst/>
            <a:gdLst>
              <a:gd name="connsiteX0" fmla="*/ 137886 w 170543"/>
              <a:gd name="connsiteY0" fmla="*/ 0 h 576943"/>
              <a:gd name="connsiteX1" fmla="*/ 39914 w 170543"/>
              <a:gd name="connsiteY1" fmla="*/ 108857 h 576943"/>
              <a:gd name="connsiteX2" fmla="*/ 154214 w 170543"/>
              <a:gd name="connsiteY2" fmla="*/ 195943 h 576943"/>
              <a:gd name="connsiteX3" fmla="*/ 1814 w 170543"/>
              <a:gd name="connsiteY3" fmla="*/ 293914 h 576943"/>
              <a:gd name="connsiteX4" fmla="*/ 143328 w 170543"/>
              <a:gd name="connsiteY4" fmla="*/ 386443 h 576943"/>
              <a:gd name="connsiteX5" fmla="*/ 18143 w 170543"/>
              <a:gd name="connsiteY5" fmla="*/ 473528 h 576943"/>
              <a:gd name="connsiteX6" fmla="*/ 170543 w 170543"/>
              <a:gd name="connsiteY6" fmla="*/ 576943 h 57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543" h="576943">
                <a:moveTo>
                  <a:pt x="137886" y="0"/>
                </a:moveTo>
                <a:cubicBezTo>
                  <a:pt x="87539" y="38100"/>
                  <a:pt x="37193" y="76200"/>
                  <a:pt x="39914" y="108857"/>
                </a:cubicBezTo>
                <a:cubicBezTo>
                  <a:pt x="42635" y="141514"/>
                  <a:pt x="160564" y="165100"/>
                  <a:pt x="154214" y="195943"/>
                </a:cubicBezTo>
                <a:cubicBezTo>
                  <a:pt x="147864" y="226786"/>
                  <a:pt x="3628" y="262164"/>
                  <a:pt x="1814" y="293914"/>
                </a:cubicBezTo>
                <a:cubicBezTo>
                  <a:pt x="0" y="325664"/>
                  <a:pt x="140607" y="356507"/>
                  <a:pt x="143328" y="386443"/>
                </a:cubicBezTo>
                <a:cubicBezTo>
                  <a:pt x="146049" y="416379"/>
                  <a:pt x="13607" y="441778"/>
                  <a:pt x="18143" y="473528"/>
                </a:cubicBezTo>
                <a:cubicBezTo>
                  <a:pt x="22679" y="505278"/>
                  <a:pt x="96611" y="541110"/>
                  <a:pt x="170543" y="576943"/>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Rectangle 9"/>
          <p:cNvSpPr/>
          <p:nvPr/>
        </p:nvSpPr>
        <p:spPr>
          <a:xfrm>
            <a:off x="2667000" y="3124200"/>
            <a:ext cx="152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Rectangle 10"/>
          <p:cNvSpPr/>
          <p:nvPr/>
        </p:nvSpPr>
        <p:spPr>
          <a:xfrm>
            <a:off x="2667000" y="3200400"/>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667000" y="3352800"/>
            <a:ext cx="152400" cy="76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ectangle 12"/>
          <p:cNvSpPr/>
          <p:nvPr/>
        </p:nvSpPr>
        <p:spPr>
          <a:xfrm>
            <a:off x="3124200" y="3124200"/>
            <a:ext cx="152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Rectangle 13"/>
          <p:cNvSpPr/>
          <p:nvPr/>
        </p:nvSpPr>
        <p:spPr>
          <a:xfrm>
            <a:off x="3124200" y="3200400"/>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124200" y="3352800"/>
            <a:ext cx="152400" cy="76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Rectangle 15"/>
          <p:cNvSpPr/>
          <p:nvPr/>
        </p:nvSpPr>
        <p:spPr>
          <a:xfrm>
            <a:off x="3657600" y="3124200"/>
            <a:ext cx="152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Rectangle 16"/>
          <p:cNvSpPr/>
          <p:nvPr/>
        </p:nvSpPr>
        <p:spPr>
          <a:xfrm>
            <a:off x="3657600" y="3200400"/>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124200" y="3429000"/>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572000" y="2286000"/>
            <a:ext cx="1905000" cy="1752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Freeform 19"/>
          <p:cNvSpPr/>
          <p:nvPr/>
        </p:nvSpPr>
        <p:spPr>
          <a:xfrm>
            <a:off x="4953000" y="2438400"/>
            <a:ext cx="170543" cy="576943"/>
          </a:xfrm>
          <a:custGeom>
            <a:avLst/>
            <a:gdLst>
              <a:gd name="connsiteX0" fmla="*/ 137886 w 170543"/>
              <a:gd name="connsiteY0" fmla="*/ 0 h 576943"/>
              <a:gd name="connsiteX1" fmla="*/ 39914 w 170543"/>
              <a:gd name="connsiteY1" fmla="*/ 108857 h 576943"/>
              <a:gd name="connsiteX2" fmla="*/ 154214 w 170543"/>
              <a:gd name="connsiteY2" fmla="*/ 195943 h 576943"/>
              <a:gd name="connsiteX3" fmla="*/ 1814 w 170543"/>
              <a:gd name="connsiteY3" fmla="*/ 293914 h 576943"/>
              <a:gd name="connsiteX4" fmla="*/ 143328 w 170543"/>
              <a:gd name="connsiteY4" fmla="*/ 386443 h 576943"/>
              <a:gd name="connsiteX5" fmla="*/ 18143 w 170543"/>
              <a:gd name="connsiteY5" fmla="*/ 473528 h 576943"/>
              <a:gd name="connsiteX6" fmla="*/ 170543 w 170543"/>
              <a:gd name="connsiteY6" fmla="*/ 576943 h 57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543" h="576943">
                <a:moveTo>
                  <a:pt x="137886" y="0"/>
                </a:moveTo>
                <a:cubicBezTo>
                  <a:pt x="87539" y="38100"/>
                  <a:pt x="37193" y="76200"/>
                  <a:pt x="39914" y="108857"/>
                </a:cubicBezTo>
                <a:cubicBezTo>
                  <a:pt x="42635" y="141514"/>
                  <a:pt x="160564" y="165100"/>
                  <a:pt x="154214" y="195943"/>
                </a:cubicBezTo>
                <a:cubicBezTo>
                  <a:pt x="147864" y="226786"/>
                  <a:pt x="3628" y="262164"/>
                  <a:pt x="1814" y="293914"/>
                </a:cubicBezTo>
                <a:cubicBezTo>
                  <a:pt x="0" y="325664"/>
                  <a:pt x="140607" y="356507"/>
                  <a:pt x="143328" y="386443"/>
                </a:cubicBezTo>
                <a:cubicBezTo>
                  <a:pt x="146049" y="416379"/>
                  <a:pt x="13607" y="441778"/>
                  <a:pt x="18143" y="473528"/>
                </a:cubicBezTo>
                <a:cubicBezTo>
                  <a:pt x="22679" y="505278"/>
                  <a:pt x="96611" y="541110"/>
                  <a:pt x="170543" y="576943"/>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Freeform 20"/>
          <p:cNvSpPr/>
          <p:nvPr/>
        </p:nvSpPr>
        <p:spPr>
          <a:xfrm>
            <a:off x="5392057" y="2438400"/>
            <a:ext cx="170543" cy="576943"/>
          </a:xfrm>
          <a:custGeom>
            <a:avLst/>
            <a:gdLst>
              <a:gd name="connsiteX0" fmla="*/ 137886 w 170543"/>
              <a:gd name="connsiteY0" fmla="*/ 0 h 576943"/>
              <a:gd name="connsiteX1" fmla="*/ 39914 w 170543"/>
              <a:gd name="connsiteY1" fmla="*/ 108857 h 576943"/>
              <a:gd name="connsiteX2" fmla="*/ 154214 w 170543"/>
              <a:gd name="connsiteY2" fmla="*/ 195943 h 576943"/>
              <a:gd name="connsiteX3" fmla="*/ 1814 w 170543"/>
              <a:gd name="connsiteY3" fmla="*/ 293914 h 576943"/>
              <a:gd name="connsiteX4" fmla="*/ 143328 w 170543"/>
              <a:gd name="connsiteY4" fmla="*/ 386443 h 576943"/>
              <a:gd name="connsiteX5" fmla="*/ 18143 w 170543"/>
              <a:gd name="connsiteY5" fmla="*/ 473528 h 576943"/>
              <a:gd name="connsiteX6" fmla="*/ 170543 w 170543"/>
              <a:gd name="connsiteY6" fmla="*/ 576943 h 57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543" h="576943">
                <a:moveTo>
                  <a:pt x="137886" y="0"/>
                </a:moveTo>
                <a:cubicBezTo>
                  <a:pt x="87539" y="38100"/>
                  <a:pt x="37193" y="76200"/>
                  <a:pt x="39914" y="108857"/>
                </a:cubicBezTo>
                <a:cubicBezTo>
                  <a:pt x="42635" y="141514"/>
                  <a:pt x="160564" y="165100"/>
                  <a:pt x="154214" y="195943"/>
                </a:cubicBezTo>
                <a:cubicBezTo>
                  <a:pt x="147864" y="226786"/>
                  <a:pt x="3628" y="262164"/>
                  <a:pt x="1814" y="293914"/>
                </a:cubicBezTo>
                <a:cubicBezTo>
                  <a:pt x="0" y="325664"/>
                  <a:pt x="140607" y="356507"/>
                  <a:pt x="143328" y="386443"/>
                </a:cubicBezTo>
                <a:cubicBezTo>
                  <a:pt x="146049" y="416379"/>
                  <a:pt x="13607" y="441778"/>
                  <a:pt x="18143" y="473528"/>
                </a:cubicBezTo>
                <a:cubicBezTo>
                  <a:pt x="22679" y="505278"/>
                  <a:pt x="96611" y="541110"/>
                  <a:pt x="170543" y="576943"/>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Freeform 21"/>
          <p:cNvSpPr/>
          <p:nvPr/>
        </p:nvSpPr>
        <p:spPr>
          <a:xfrm>
            <a:off x="5925457" y="2438400"/>
            <a:ext cx="170543" cy="576943"/>
          </a:xfrm>
          <a:custGeom>
            <a:avLst/>
            <a:gdLst>
              <a:gd name="connsiteX0" fmla="*/ 137886 w 170543"/>
              <a:gd name="connsiteY0" fmla="*/ 0 h 576943"/>
              <a:gd name="connsiteX1" fmla="*/ 39914 w 170543"/>
              <a:gd name="connsiteY1" fmla="*/ 108857 h 576943"/>
              <a:gd name="connsiteX2" fmla="*/ 154214 w 170543"/>
              <a:gd name="connsiteY2" fmla="*/ 195943 h 576943"/>
              <a:gd name="connsiteX3" fmla="*/ 1814 w 170543"/>
              <a:gd name="connsiteY3" fmla="*/ 293914 h 576943"/>
              <a:gd name="connsiteX4" fmla="*/ 143328 w 170543"/>
              <a:gd name="connsiteY4" fmla="*/ 386443 h 576943"/>
              <a:gd name="connsiteX5" fmla="*/ 18143 w 170543"/>
              <a:gd name="connsiteY5" fmla="*/ 473528 h 576943"/>
              <a:gd name="connsiteX6" fmla="*/ 170543 w 170543"/>
              <a:gd name="connsiteY6" fmla="*/ 576943 h 57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543" h="576943">
                <a:moveTo>
                  <a:pt x="137886" y="0"/>
                </a:moveTo>
                <a:cubicBezTo>
                  <a:pt x="87539" y="38100"/>
                  <a:pt x="37193" y="76200"/>
                  <a:pt x="39914" y="108857"/>
                </a:cubicBezTo>
                <a:cubicBezTo>
                  <a:pt x="42635" y="141514"/>
                  <a:pt x="160564" y="165100"/>
                  <a:pt x="154214" y="195943"/>
                </a:cubicBezTo>
                <a:cubicBezTo>
                  <a:pt x="147864" y="226786"/>
                  <a:pt x="3628" y="262164"/>
                  <a:pt x="1814" y="293914"/>
                </a:cubicBezTo>
                <a:cubicBezTo>
                  <a:pt x="0" y="325664"/>
                  <a:pt x="140607" y="356507"/>
                  <a:pt x="143328" y="386443"/>
                </a:cubicBezTo>
                <a:cubicBezTo>
                  <a:pt x="146049" y="416379"/>
                  <a:pt x="13607" y="441778"/>
                  <a:pt x="18143" y="473528"/>
                </a:cubicBezTo>
                <a:cubicBezTo>
                  <a:pt x="22679" y="505278"/>
                  <a:pt x="96611" y="541110"/>
                  <a:pt x="170543" y="576943"/>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3" name="Rectangle 22"/>
          <p:cNvSpPr/>
          <p:nvPr/>
        </p:nvSpPr>
        <p:spPr>
          <a:xfrm>
            <a:off x="4953000" y="3124200"/>
            <a:ext cx="152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4" name="Rectangle 23"/>
          <p:cNvSpPr/>
          <p:nvPr/>
        </p:nvSpPr>
        <p:spPr>
          <a:xfrm>
            <a:off x="4953000" y="3200400"/>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953000" y="3352800"/>
            <a:ext cx="152400" cy="76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Rectangle 25"/>
          <p:cNvSpPr/>
          <p:nvPr/>
        </p:nvSpPr>
        <p:spPr>
          <a:xfrm>
            <a:off x="5410200" y="3124200"/>
            <a:ext cx="152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7" name="Rectangle 26"/>
          <p:cNvSpPr/>
          <p:nvPr/>
        </p:nvSpPr>
        <p:spPr>
          <a:xfrm>
            <a:off x="5410200" y="3200400"/>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410200" y="3352800"/>
            <a:ext cx="152400" cy="76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Rectangle 28"/>
          <p:cNvSpPr/>
          <p:nvPr/>
        </p:nvSpPr>
        <p:spPr>
          <a:xfrm>
            <a:off x="5943600" y="3124200"/>
            <a:ext cx="152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0" name="Rectangle 29"/>
          <p:cNvSpPr/>
          <p:nvPr/>
        </p:nvSpPr>
        <p:spPr>
          <a:xfrm>
            <a:off x="5943600" y="3200400"/>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10200" y="3429000"/>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3886200" y="2286000"/>
            <a:ext cx="457200" cy="369332"/>
          </a:xfrm>
          <a:prstGeom prst="rect">
            <a:avLst/>
          </a:prstGeom>
          <a:noFill/>
        </p:spPr>
        <p:txBody>
          <a:bodyPr wrap="square" rtlCol="0">
            <a:spAutoFit/>
          </a:bodyPr>
          <a:lstStyle/>
          <a:p>
            <a:r>
              <a:rPr lang="en-US" i="1" dirty="0" smtClean="0"/>
              <a:t>p</a:t>
            </a:r>
            <a:r>
              <a:rPr lang="en-US" i="1" baseline="-25000" dirty="0" smtClean="0"/>
              <a:t>0</a:t>
            </a:r>
            <a:endParaRPr lang="en-US" i="1" baseline="-25000" dirty="0"/>
          </a:p>
        </p:txBody>
      </p:sp>
      <p:sp>
        <p:nvSpPr>
          <p:cNvPr id="33" name="TextBox 32"/>
          <p:cNvSpPr txBox="1"/>
          <p:nvPr/>
        </p:nvSpPr>
        <p:spPr>
          <a:xfrm>
            <a:off x="6172200" y="2286000"/>
            <a:ext cx="457200" cy="369332"/>
          </a:xfrm>
          <a:prstGeom prst="rect">
            <a:avLst/>
          </a:prstGeom>
          <a:noFill/>
        </p:spPr>
        <p:txBody>
          <a:bodyPr wrap="square" rtlCol="0">
            <a:spAutoFit/>
          </a:bodyPr>
          <a:lstStyle/>
          <a:p>
            <a:r>
              <a:rPr lang="en-US" i="1" dirty="0" smtClean="0"/>
              <a:t>p</a:t>
            </a:r>
            <a:r>
              <a:rPr lang="en-US" i="1" baseline="-25000" dirty="0"/>
              <a:t>1</a:t>
            </a:r>
          </a:p>
        </p:txBody>
      </p:sp>
      <p:sp>
        <p:nvSpPr>
          <p:cNvPr id="34" name="Rectangle 33"/>
          <p:cNvSpPr/>
          <p:nvPr/>
        </p:nvSpPr>
        <p:spPr>
          <a:xfrm>
            <a:off x="2667000" y="36576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run-time</a:t>
            </a:r>
            <a:endParaRPr lang="en-US" dirty="0"/>
          </a:p>
        </p:txBody>
      </p:sp>
      <p:sp>
        <p:nvSpPr>
          <p:cNvPr id="35" name="Rectangle 34"/>
          <p:cNvSpPr/>
          <p:nvPr/>
        </p:nvSpPr>
        <p:spPr>
          <a:xfrm>
            <a:off x="4953000" y="36576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run-time</a:t>
            </a:r>
            <a:endParaRPr lang="en-US" dirty="0"/>
          </a:p>
        </p:txBody>
      </p:sp>
      <p:sp>
        <p:nvSpPr>
          <p:cNvPr id="36" name="Rectangle 35"/>
          <p:cNvSpPr/>
          <p:nvPr/>
        </p:nvSpPr>
        <p:spPr>
          <a:xfrm>
            <a:off x="5257800" y="43434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t>p</a:t>
            </a:r>
            <a:r>
              <a:rPr lang="en-US" i="1" baseline="-25000" dirty="0" smtClean="0"/>
              <a:t>0</a:t>
            </a:r>
            <a:endParaRPr lang="en-US" i="1" baseline="-25000" dirty="0"/>
          </a:p>
        </p:txBody>
      </p:sp>
      <p:sp>
        <p:nvSpPr>
          <p:cNvPr id="37" name="Rectangle 36"/>
          <p:cNvSpPr/>
          <p:nvPr/>
        </p:nvSpPr>
        <p:spPr>
          <a:xfrm>
            <a:off x="5867400" y="43434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t>p</a:t>
            </a:r>
            <a:r>
              <a:rPr lang="en-US" i="1" baseline="-25000" dirty="0" smtClean="0"/>
              <a:t>1</a:t>
            </a:r>
            <a:endParaRPr lang="en-US" i="1" baseline="-25000" dirty="0"/>
          </a:p>
        </p:txBody>
      </p:sp>
      <p:sp>
        <p:nvSpPr>
          <p:cNvPr id="38" name="Rounded Rectangular Callout 37"/>
          <p:cNvSpPr/>
          <p:nvPr/>
        </p:nvSpPr>
        <p:spPr>
          <a:xfrm>
            <a:off x="6400800" y="5410200"/>
            <a:ext cx="2667000" cy="914400"/>
          </a:xfrm>
          <a:prstGeom prst="wedgeRoundRectCallout">
            <a:avLst>
              <a:gd name="adj1" fmla="val -67179"/>
              <a:gd name="adj2" fmla="val -213095"/>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normAutofit fontScale="85000" lnSpcReduction="20000"/>
          </a:bodyPr>
          <a:lstStyle/>
          <a:p>
            <a:pPr algn="ctr"/>
            <a:r>
              <a:rPr lang="en-US" dirty="0" smtClean="0"/>
              <a:t>Run-time does all </a:t>
            </a:r>
            <a:r>
              <a:rPr lang="en-US" dirty="0" smtClean="0"/>
              <a:t>the </a:t>
            </a:r>
            <a:r>
              <a:rPr lang="en-US" dirty="0" smtClean="0"/>
              <a:t>scheduling within the process time-slice (no trap required)</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in user-level threads</a:t>
            </a:r>
            <a:endParaRPr lang="en-US" dirty="0"/>
          </a:p>
        </p:txBody>
      </p:sp>
      <p:sp>
        <p:nvSpPr>
          <p:cNvPr id="3" name="Content Placeholder 2"/>
          <p:cNvSpPr>
            <a:spLocks noGrp="1"/>
          </p:cNvSpPr>
          <p:nvPr>
            <p:ph idx="1"/>
          </p:nvPr>
        </p:nvSpPr>
        <p:spPr/>
        <p:txBody>
          <a:bodyPr/>
          <a:lstStyle/>
          <a:p>
            <a:r>
              <a:rPr lang="en-US" dirty="0" smtClean="0"/>
              <a:t>Run-time tracks threads</a:t>
            </a:r>
          </a:p>
          <a:p>
            <a:r>
              <a:rPr lang="en-US" dirty="0" smtClean="0"/>
              <a:t>Custom scheduling</a:t>
            </a:r>
          </a:p>
          <a:p>
            <a:r>
              <a:rPr lang="en-US" dirty="0" smtClean="0"/>
              <a:t>No system call for context switch</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in user-level threads</a:t>
            </a:r>
            <a:endParaRPr lang="en-US" dirty="0"/>
          </a:p>
        </p:txBody>
      </p:sp>
      <p:sp>
        <p:nvSpPr>
          <p:cNvPr id="3" name="Content Placeholder 2"/>
          <p:cNvSpPr>
            <a:spLocks noGrp="1"/>
          </p:cNvSpPr>
          <p:nvPr>
            <p:ph idx="1"/>
          </p:nvPr>
        </p:nvSpPr>
        <p:spPr/>
        <p:txBody>
          <a:bodyPr/>
          <a:lstStyle/>
          <a:p>
            <a:r>
              <a:rPr lang="en-US" dirty="0" smtClean="0"/>
              <a:t>What happens if a thread blocks?</a:t>
            </a:r>
          </a:p>
          <a:p>
            <a:r>
              <a:rPr lang="en-US" dirty="0" smtClean="0"/>
              <a:t>What happens on a page fault?</a:t>
            </a:r>
          </a:p>
          <a:p>
            <a:r>
              <a:rPr lang="en-US" dirty="0" smtClean="0"/>
              <a:t>What happens if a thread never yields?</a:t>
            </a:r>
          </a:p>
        </p:txBody>
      </p:sp>
      <p:sp>
        <p:nvSpPr>
          <p:cNvPr id="4" name="Rounded Rectangle 3"/>
          <p:cNvSpPr/>
          <p:nvPr/>
        </p:nvSpPr>
        <p:spPr>
          <a:xfrm>
            <a:off x="1295400" y="4267200"/>
            <a:ext cx="57912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Rewriting system calls to not block is not an option</a:t>
            </a:r>
          </a:p>
          <a:p>
            <a:pPr algn="ctr"/>
            <a:r>
              <a:rPr lang="en-US" dirty="0" smtClean="0"/>
              <a:t>Threads expected to block often</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Kernel-level Threads</a:t>
            </a:r>
            <a:endParaRPr lang="en-US" dirty="0"/>
          </a:p>
        </p:txBody>
      </p:sp>
      <p:sp>
        <p:nvSpPr>
          <p:cNvPr id="3" name="Rectangle 2"/>
          <p:cNvSpPr/>
          <p:nvPr/>
        </p:nvSpPr>
        <p:spPr>
          <a:xfrm>
            <a:off x="2209800" y="1752600"/>
            <a:ext cx="4648200" cy="335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286000" y="2286000"/>
            <a:ext cx="1905000" cy="1752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Rectangle 4"/>
          <p:cNvSpPr/>
          <p:nvPr/>
        </p:nvSpPr>
        <p:spPr>
          <a:xfrm>
            <a:off x="2209800" y="4267200"/>
            <a:ext cx="4648200" cy="838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smtClean="0"/>
          </a:p>
          <a:p>
            <a:pPr algn="ctr"/>
            <a:endParaRPr lang="en-US" dirty="0"/>
          </a:p>
          <a:p>
            <a:pPr algn="ctr"/>
            <a:r>
              <a:rPr lang="en-US" dirty="0" smtClean="0"/>
              <a:t>Kernel</a:t>
            </a:r>
            <a:endParaRPr lang="en-US" dirty="0"/>
          </a:p>
        </p:txBody>
      </p:sp>
      <p:sp>
        <p:nvSpPr>
          <p:cNvPr id="6" name="Freeform 5"/>
          <p:cNvSpPr/>
          <p:nvPr/>
        </p:nvSpPr>
        <p:spPr>
          <a:xfrm>
            <a:off x="2667000" y="2438400"/>
            <a:ext cx="170543" cy="576943"/>
          </a:xfrm>
          <a:custGeom>
            <a:avLst/>
            <a:gdLst>
              <a:gd name="connsiteX0" fmla="*/ 137886 w 170543"/>
              <a:gd name="connsiteY0" fmla="*/ 0 h 576943"/>
              <a:gd name="connsiteX1" fmla="*/ 39914 w 170543"/>
              <a:gd name="connsiteY1" fmla="*/ 108857 h 576943"/>
              <a:gd name="connsiteX2" fmla="*/ 154214 w 170543"/>
              <a:gd name="connsiteY2" fmla="*/ 195943 h 576943"/>
              <a:gd name="connsiteX3" fmla="*/ 1814 w 170543"/>
              <a:gd name="connsiteY3" fmla="*/ 293914 h 576943"/>
              <a:gd name="connsiteX4" fmla="*/ 143328 w 170543"/>
              <a:gd name="connsiteY4" fmla="*/ 386443 h 576943"/>
              <a:gd name="connsiteX5" fmla="*/ 18143 w 170543"/>
              <a:gd name="connsiteY5" fmla="*/ 473528 h 576943"/>
              <a:gd name="connsiteX6" fmla="*/ 170543 w 170543"/>
              <a:gd name="connsiteY6" fmla="*/ 576943 h 57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543" h="576943">
                <a:moveTo>
                  <a:pt x="137886" y="0"/>
                </a:moveTo>
                <a:cubicBezTo>
                  <a:pt x="87539" y="38100"/>
                  <a:pt x="37193" y="76200"/>
                  <a:pt x="39914" y="108857"/>
                </a:cubicBezTo>
                <a:cubicBezTo>
                  <a:pt x="42635" y="141514"/>
                  <a:pt x="160564" y="165100"/>
                  <a:pt x="154214" y="195943"/>
                </a:cubicBezTo>
                <a:cubicBezTo>
                  <a:pt x="147864" y="226786"/>
                  <a:pt x="3628" y="262164"/>
                  <a:pt x="1814" y="293914"/>
                </a:cubicBezTo>
                <a:cubicBezTo>
                  <a:pt x="0" y="325664"/>
                  <a:pt x="140607" y="356507"/>
                  <a:pt x="143328" y="386443"/>
                </a:cubicBezTo>
                <a:cubicBezTo>
                  <a:pt x="146049" y="416379"/>
                  <a:pt x="13607" y="441778"/>
                  <a:pt x="18143" y="473528"/>
                </a:cubicBezTo>
                <a:cubicBezTo>
                  <a:pt x="22679" y="505278"/>
                  <a:pt x="96611" y="541110"/>
                  <a:pt x="170543" y="576943"/>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TextBox 6"/>
          <p:cNvSpPr txBox="1"/>
          <p:nvPr/>
        </p:nvSpPr>
        <p:spPr>
          <a:xfrm>
            <a:off x="2362200" y="1905000"/>
            <a:ext cx="1905000" cy="369332"/>
          </a:xfrm>
          <a:prstGeom prst="rect">
            <a:avLst/>
          </a:prstGeom>
          <a:noFill/>
        </p:spPr>
        <p:txBody>
          <a:bodyPr wrap="square" rtlCol="0">
            <a:spAutoFit/>
          </a:bodyPr>
          <a:lstStyle/>
          <a:p>
            <a:r>
              <a:rPr lang="en-US" dirty="0" smtClean="0"/>
              <a:t>User space</a:t>
            </a:r>
            <a:endParaRPr lang="en-US" dirty="0"/>
          </a:p>
        </p:txBody>
      </p:sp>
      <p:sp>
        <p:nvSpPr>
          <p:cNvPr id="8" name="Freeform 7"/>
          <p:cNvSpPr/>
          <p:nvPr/>
        </p:nvSpPr>
        <p:spPr>
          <a:xfrm>
            <a:off x="3106057" y="2438400"/>
            <a:ext cx="170543" cy="576943"/>
          </a:xfrm>
          <a:custGeom>
            <a:avLst/>
            <a:gdLst>
              <a:gd name="connsiteX0" fmla="*/ 137886 w 170543"/>
              <a:gd name="connsiteY0" fmla="*/ 0 h 576943"/>
              <a:gd name="connsiteX1" fmla="*/ 39914 w 170543"/>
              <a:gd name="connsiteY1" fmla="*/ 108857 h 576943"/>
              <a:gd name="connsiteX2" fmla="*/ 154214 w 170543"/>
              <a:gd name="connsiteY2" fmla="*/ 195943 h 576943"/>
              <a:gd name="connsiteX3" fmla="*/ 1814 w 170543"/>
              <a:gd name="connsiteY3" fmla="*/ 293914 h 576943"/>
              <a:gd name="connsiteX4" fmla="*/ 143328 w 170543"/>
              <a:gd name="connsiteY4" fmla="*/ 386443 h 576943"/>
              <a:gd name="connsiteX5" fmla="*/ 18143 w 170543"/>
              <a:gd name="connsiteY5" fmla="*/ 473528 h 576943"/>
              <a:gd name="connsiteX6" fmla="*/ 170543 w 170543"/>
              <a:gd name="connsiteY6" fmla="*/ 576943 h 57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543" h="576943">
                <a:moveTo>
                  <a:pt x="137886" y="0"/>
                </a:moveTo>
                <a:cubicBezTo>
                  <a:pt x="87539" y="38100"/>
                  <a:pt x="37193" y="76200"/>
                  <a:pt x="39914" y="108857"/>
                </a:cubicBezTo>
                <a:cubicBezTo>
                  <a:pt x="42635" y="141514"/>
                  <a:pt x="160564" y="165100"/>
                  <a:pt x="154214" y="195943"/>
                </a:cubicBezTo>
                <a:cubicBezTo>
                  <a:pt x="147864" y="226786"/>
                  <a:pt x="3628" y="262164"/>
                  <a:pt x="1814" y="293914"/>
                </a:cubicBezTo>
                <a:cubicBezTo>
                  <a:pt x="0" y="325664"/>
                  <a:pt x="140607" y="356507"/>
                  <a:pt x="143328" y="386443"/>
                </a:cubicBezTo>
                <a:cubicBezTo>
                  <a:pt x="146049" y="416379"/>
                  <a:pt x="13607" y="441778"/>
                  <a:pt x="18143" y="473528"/>
                </a:cubicBezTo>
                <a:cubicBezTo>
                  <a:pt x="22679" y="505278"/>
                  <a:pt x="96611" y="541110"/>
                  <a:pt x="170543" y="576943"/>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Freeform 8"/>
          <p:cNvSpPr/>
          <p:nvPr/>
        </p:nvSpPr>
        <p:spPr>
          <a:xfrm>
            <a:off x="3639457" y="2438400"/>
            <a:ext cx="170543" cy="576943"/>
          </a:xfrm>
          <a:custGeom>
            <a:avLst/>
            <a:gdLst>
              <a:gd name="connsiteX0" fmla="*/ 137886 w 170543"/>
              <a:gd name="connsiteY0" fmla="*/ 0 h 576943"/>
              <a:gd name="connsiteX1" fmla="*/ 39914 w 170543"/>
              <a:gd name="connsiteY1" fmla="*/ 108857 h 576943"/>
              <a:gd name="connsiteX2" fmla="*/ 154214 w 170543"/>
              <a:gd name="connsiteY2" fmla="*/ 195943 h 576943"/>
              <a:gd name="connsiteX3" fmla="*/ 1814 w 170543"/>
              <a:gd name="connsiteY3" fmla="*/ 293914 h 576943"/>
              <a:gd name="connsiteX4" fmla="*/ 143328 w 170543"/>
              <a:gd name="connsiteY4" fmla="*/ 386443 h 576943"/>
              <a:gd name="connsiteX5" fmla="*/ 18143 w 170543"/>
              <a:gd name="connsiteY5" fmla="*/ 473528 h 576943"/>
              <a:gd name="connsiteX6" fmla="*/ 170543 w 170543"/>
              <a:gd name="connsiteY6" fmla="*/ 576943 h 57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543" h="576943">
                <a:moveTo>
                  <a:pt x="137886" y="0"/>
                </a:moveTo>
                <a:cubicBezTo>
                  <a:pt x="87539" y="38100"/>
                  <a:pt x="37193" y="76200"/>
                  <a:pt x="39914" y="108857"/>
                </a:cubicBezTo>
                <a:cubicBezTo>
                  <a:pt x="42635" y="141514"/>
                  <a:pt x="160564" y="165100"/>
                  <a:pt x="154214" y="195943"/>
                </a:cubicBezTo>
                <a:cubicBezTo>
                  <a:pt x="147864" y="226786"/>
                  <a:pt x="3628" y="262164"/>
                  <a:pt x="1814" y="293914"/>
                </a:cubicBezTo>
                <a:cubicBezTo>
                  <a:pt x="0" y="325664"/>
                  <a:pt x="140607" y="356507"/>
                  <a:pt x="143328" y="386443"/>
                </a:cubicBezTo>
                <a:cubicBezTo>
                  <a:pt x="146049" y="416379"/>
                  <a:pt x="13607" y="441778"/>
                  <a:pt x="18143" y="473528"/>
                </a:cubicBezTo>
                <a:cubicBezTo>
                  <a:pt x="22679" y="505278"/>
                  <a:pt x="96611" y="541110"/>
                  <a:pt x="170543" y="576943"/>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Rectangle 9"/>
          <p:cNvSpPr/>
          <p:nvPr/>
        </p:nvSpPr>
        <p:spPr>
          <a:xfrm>
            <a:off x="2667000" y="3124200"/>
            <a:ext cx="152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Rectangle 10"/>
          <p:cNvSpPr/>
          <p:nvPr/>
        </p:nvSpPr>
        <p:spPr>
          <a:xfrm>
            <a:off x="2667000" y="3200400"/>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667000" y="3352800"/>
            <a:ext cx="152400" cy="76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ectangle 12"/>
          <p:cNvSpPr/>
          <p:nvPr/>
        </p:nvSpPr>
        <p:spPr>
          <a:xfrm>
            <a:off x="3124200" y="3124200"/>
            <a:ext cx="152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Rectangle 13"/>
          <p:cNvSpPr/>
          <p:nvPr/>
        </p:nvSpPr>
        <p:spPr>
          <a:xfrm>
            <a:off x="3124200" y="3200400"/>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124200" y="3352800"/>
            <a:ext cx="152400" cy="76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Rectangle 15"/>
          <p:cNvSpPr/>
          <p:nvPr/>
        </p:nvSpPr>
        <p:spPr>
          <a:xfrm>
            <a:off x="3657600" y="3124200"/>
            <a:ext cx="152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Rectangle 16"/>
          <p:cNvSpPr/>
          <p:nvPr/>
        </p:nvSpPr>
        <p:spPr>
          <a:xfrm>
            <a:off x="3657600" y="3200400"/>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124200" y="3429000"/>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572000" y="2286000"/>
            <a:ext cx="1905000" cy="1752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Freeform 19"/>
          <p:cNvSpPr/>
          <p:nvPr/>
        </p:nvSpPr>
        <p:spPr>
          <a:xfrm>
            <a:off x="4953000" y="2438400"/>
            <a:ext cx="170543" cy="576943"/>
          </a:xfrm>
          <a:custGeom>
            <a:avLst/>
            <a:gdLst>
              <a:gd name="connsiteX0" fmla="*/ 137886 w 170543"/>
              <a:gd name="connsiteY0" fmla="*/ 0 h 576943"/>
              <a:gd name="connsiteX1" fmla="*/ 39914 w 170543"/>
              <a:gd name="connsiteY1" fmla="*/ 108857 h 576943"/>
              <a:gd name="connsiteX2" fmla="*/ 154214 w 170543"/>
              <a:gd name="connsiteY2" fmla="*/ 195943 h 576943"/>
              <a:gd name="connsiteX3" fmla="*/ 1814 w 170543"/>
              <a:gd name="connsiteY3" fmla="*/ 293914 h 576943"/>
              <a:gd name="connsiteX4" fmla="*/ 143328 w 170543"/>
              <a:gd name="connsiteY4" fmla="*/ 386443 h 576943"/>
              <a:gd name="connsiteX5" fmla="*/ 18143 w 170543"/>
              <a:gd name="connsiteY5" fmla="*/ 473528 h 576943"/>
              <a:gd name="connsiteX6" fmla="*/ 170543 w 170543"/>
              <a:gd name="connsiteY6" fmla="*/ 576943 h 57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543" h="576943">
                <a:moveTo>
                  <a:pt x="137886" y="0"/>
                </a:moveTo>
                <a:cubicBezTo>
                  <a:pt x="87539" y="38100"/>
                  <a:pt x="37193" y="76200"/>
                  <a:pt x="39914" y="108857"/>
                </a:cubicBezTo>
                <a:cubicBezTo>
                  <a:pt x="42635" y="141514"/>
                  <a:pt x="160564" y="165100"/>
                  <a:pt x="154214" y="195943"/>
                </a:cubicBezTo>
                <a:cubicBezTo>
                  <a:pt x="147864" y="226786"/>
                  <a:pt x="3628" y="262164"/>
                  <a:pt x="1814" y="293914"/>
                </a:cubicBezTo>
                <a:cubicBezTo>
                  <a:pt x="0" y="325664"/>
                  <a:pt x="140607" y="356507"/>
                  <a:pt x="143328" y="386443"/>
                </a:cubicBezTo>
                <a:cubicBezTo>
                  <a:pt x="146049" y="416379"/>
                  <a:pt x="13607" y="441778"/>
                  <a:pt x="18143" y="473528"/>
                </a:cubicBezTo>
                <a:cubicBezTo>
                  <a:pt x="22679" y="505278"/>
                  <a:pt x="96611" y="541110"/>
                  <a:pt x="170543" y="576943"/>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Freeform 20"/>
          <p:cNvSpPr/>
          <p:nvPr/>
        </p:nvSpPr>
        <p:spPr>
          <a:xfrm>
            <a:off x="5392057" y="2438400"/>
            <a:ext cx="170543" cy="576943"/>
          </a:xfrm>
          <a:custGeom>
            <a:avLst/>
            <a:gdLst>
              <a:gd name="connsiteX0" fmla="*/ 137886 w 170543"/>
              <a:gd name="connsiteY0" fmla="*/ 0 h 576943"/>
              <a:gd name="connsiteX1" fmla="*/ 39914 w 170543"/>
              <a:gd name="connsiteY1" fmla="*/ 108857 h 576943"/>
              <a:gd name="connsiteX2" fmla="*/ 154214 w 170543"/>
              <a:gd name="connsiteY2" fmla="*/ 195943 h 576943"/>
              <a:gd name="connsiteX3" fmla="*/ 1814 w 170543"/>
              <a:gd name="connsiteY3" fmla="*/ 293914 h 576943"/>
              <a:gd name="connsiteX4" fmla="*/ 143328 w 170543"/>
              <a:gd name="connsiteY4" fmla="*/ 386443 h 576943"/>
              <a:gd name="connsiteX5" fmla="*/ 18143 w 170543"/>
              <a:gd name="connsiteY5" fmla="*/ 473528 h 576943"/>
              <a:gd name="connsiteX6" fmla="*/ 170543 w 170543"/>
              <a:gd name="connsiteY6" fmla="*/ 576943 h 57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543" h="576943">
                <a:moveTo>
                  <a:pt x="137886" y="0"/>
                </a:moveTo>
                <a:cubicBezTo>
                  <a:pt x="87539" y="38100"/>
                  <a:pt x="37193" y="76200"/>
                  <a:pt x="39914" y="108857"/>
                </a:cubicBezTo>
                <a:cubicBezTo>
                  <a:pt x="42635" y="141514"/>
                  <a:pt x="160564" y="165100"/>
                  <a:pt x="154214" y="195943"/>
                </a:cubicBezTo>
                <a:cubicBezTo>
                  <a:pt x="147864" y="226786"/>
                  <a:pt x="3628" y="262164"/>
                  <a:pt x="1814" y="293914"/>
                </a:cubicBezTo>
                <a:cubicBezTo>
                  <a:pt x="0" y="325664"/>
                  <a:pt x="140607" y="356507"/>
                  <a:pt x="143328" y="386443"/>
                </a:cubicBezTo>
                <a:cubicBezTo>
                  <a:pt x="146049" y="416379"/>
                  <a:pt x="13607" y="441778"/>
                  <a:pt x="18143" y="473528"/>
                </a:cubicBezTo>
                <a:cubicBezTo>
                  <a:pt x="22679" y="505278"/>
                  <a:pt x="96611" y="541110"/>
                  <a:pt x="170543" y="576943"/>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Freeform 21"/>
          <p:cNvSpPr/>
          <p:nvPr/>
        </p:nvSpPr>
        <p:spPr>
          <a:xfrm>
            <a:off x="5925457" y="2438400"/>
            <a:ext cx="170543" cy="576943"/>
          </a:xfrm>
          <a:custGeom>
            <a:avLst/>
            <a:gdLst>
              <a:gd name="connsiteX0" fmla="*/ 137886 w 170543"/>
              <a:gd name="connsiteY0" fmla="*/ 0 h 576943"/>
              <a:gd name="connsiteX1" fmla="*/ 39914 w 170543"/>
              <a:gd name="connsiteY1" fmla="*/ 108857 h 576943"/>
              <a:gd name="connsiteX2" fmla="*/ 154214 w 170543"/>
              <a:gd name="connsiteY2" fmla="*/ 195943 h 576943"/>
              <a:gd name="connsiteX3" fmla="*/ 1814 w 170543"/>
              <a:gd name="connsiteY3" fmla="*/ 293914 h 576943"/>
              <a:gd name="connsiteX4" fmla="*/ 143328 w 170543"/>
              <a:gd name="connsiteY4" fmla="*/ 386443 h 576943"/>
              <a:gd name="connsiteX5" fmla="*/ 18143 w 170543"/>
              <a:gd name="connsiteY5" fmla="*/ 473528 h 576943"/>
              <a:gd name="connsiteX6" fmla="*/ 170543 w 170543"/>
              <a:gd name="connsiteY6" fmla="*/ 576943 h 57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543" h="576943">
                <a:moveTo>
                  <a:pt x="137886" y="0"/>
                </a:moveTo>
                <a:cubicBezTo>
                  <a:pt x="87539" y="38100"/>
                  <a:pt x="37193" y="76200"/>
                  <a:pt x="39914" y="108857"/>
                </a:cubicBezTo>
                <a:cubicBezTo>
                  <a:pt x="42635" y="141514"/>
                  <a:pt x="160564" y="165100"/>
                  <a:pt x="154214" y="195943"/>
                </a:cubicBezTo>
                <a:cubicBezTo>
                  <a:pt x="147864" y="226786"/>
                  <a:pt x="3628" y="262164"/>
                  <a:pt x="1814" y="293914"/>
                </a:cubicBezTo>
                <a:cubicBezTo>
                  <a:pt x="0" y="325664"/>
                  <a:pt x="140607" y="356507"/>
                  <a:pt x="143328" y="386443"/>
                </a:cubicBezTo>
                <a:cubicBezTo>
                  <a:pt x="146049" y="416379"/>
                  <a:pt x="13607" y="441778"/>
                  <a:pt x="18143" y="473528"/>
                </a:cubicBezTo>
                <a:cubicBezTo>
                  <a:pt x="22679" y="505278"/>
                  <a:pt x="96611" y="541110"/>
                  <a:pt x="170543" y="576943"/>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3" name="Rectangle 22"/>
          <p:cNvSpPr/>
          <p:nvPr/>
        </p:nvSpPr>
        <p:spPr>
          <a:xfrm>
            <a:off x="4953000" y="3124200"/>
            <a:ext cx="152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4" name="Rectangle 23"/>
          <p:cNvSpPr/>
          <p:nvPr/>
        </p:nvSpPr>
        <p:spPr>
          <a:xfrm>
            <a:off x="4953000" y="3200400"/>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953000" y="3352800"/>
            <a:ext cx="152400" cy="76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Rectangle 25"/>
          <p:cNvSpPr/>
          <p:nvPr/>
        </p:nvSpPr>
        <p:spPr>
          <a:xfrm>
            <a:off x="5410200" y="3124200"/>
            <a:ext cx="152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7" name="Rectangle 26"/>
          <p:cNvSpPr/>
          <p:nvPr/>
        </p:nvSpPr>
        <p:spPr>
          <a:xfrm>
            <a:off x="5410200" y="3200400"/>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410200" y="3352800"/>
            <a:ext cx="152400" cy="76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Rectangle 28"/>
          <p:cNvSpPr/>
          <p:nvPr/>
        </p:nvSpPr>
        <p:spPr>
          <a:xfrm>
            <a:off x="5943600" y="3124200"/>
            <a:ext cx="152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0" name="Rectangle 29"/>
          <p:cNvSpPr/>
          <p:nvPr/>
        </p:nvSpPr>
        <p:spPr>
          <a:xfrm>
            <a:off x="5943600" y="3200400"/>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10200" y="3429000"/>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3886200" y="2286000"/>
            <a:ext cx="457200" cy="369332"/>
          </a:xfrm>
          <a:prstGeom prst="rect">
            <a:avLst/>
          </a:prstGeom>
          <a:noFill/>
        </p:spPr>
        <p:txBody>
          <a:bodyPr wrap="square" rtlCol="0">
            <a:spAutoFit/>
          </a:bodyPr>
          <a:lstStyle/>
          <a:p>
            <a:r>
              <a:rPr lang="en-US" i="1" dirty="0" smtClean="0"/>
              <a:t>p</a:t>
            </a:r>
            <a:r>
              <a:rPr lang="en-US" i="1" baseline="-25000" dirty="0" smtClean="0"/>
              <a:t>0</a:t>
            </a:r>
            <a:endParaRPr lang="en-US" i="1" baseline="-25000" dirty="0"/>
          </a:p>
        </p:txBody>
      </p:sp>
      <p:sp>
        <p:nvSpPr>
          <p:cNvPr id="33" name="TextBox 32"/>
          <p:cNvSpPr txBox="1"/>
          <p:nvPr/>
        </p:nvSpPr>
        <p:spPr>
          <a:xfrm>
            <a:off x="6172200" y="2286000"/>
            <a:ext cx="457200" cy="369332"/>
          </a:xfrm>
          <a:prstGeom prst="rect">
            <a:avLst/>
          </a:prstGeom>
          <a:noFill/>
        </p:spPr>
        <p:txBody>
          <a:bodyPr wrap="square" rtlCol="0">
            <a:spAutoFit/>
          </a:bodyPr>
          <a:lstStyle/>
          <a:p>
            <a:r>
              <a:rPr lang="en-US" i="1" dirty="0" smtClean="0"/>
              <a:t>p</a:t>
            </a:r>
            <a:r>
              <a:rPr lang="en-US" i="1" baseline="-25000" dirty="0"/>
              <a:t>1</a:t>
            </a:r>
          </a:p>
        </p:txBody>
      </p:sp>
      <p:sp>
        <p:nvSpPr>
          <p:cNvPr id="36" name="Rectangle 35"/>
          <p:cNvSpPr/>
          <p:nvPr/>
        </p:nvSpPr>
        <p:spPr>
          <a:xfrm>
            <a:off x="2286000" y="43434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t>t</a:t>
            </a:r>
            <a:r>
              <a:rPr lang="en-US" i="1" baseline="-25000" dirty="0" smtClean="0"/>
              <a:t>0</a:t>
            </a:r>
            <a:r>
              <a:rPr lang="en-US" i="1" dirty="0" smtClean="0"/>
              <a:t>-p</a:t>
            </a:r>
            <a:r>
              <a:rPr lang="en-US" i="1" baseline="-25000" dirty="0" smtClean="0"/>
              <a:t>0</a:t>
            </a:r>
            <a:endParaRPr lang="en-US" i="1" baseline="-25000" dirty="0"/>
          </a:p>
        </p:txBody>
      </p:sp>
      <p:sp>
        <p:nvSpPr>
          <p:cNvPr id="39" name="Rectangle 38"/>
          <p:cNvSpPr/>
          <p:nvPr/>
        </p:nvSpPr>
        <p:spPr>
          <a:xfrm>
            <a:off x="2971800" y="43434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t>t</a:t>
            </a:r>
            <a:r>
              <a:rPr lang="en-US" i="1" baseline="-25000" dirty="0"/>
              <a:t>1</a:t>
            </a:r>
            <a:r>
              <a:rPr lang="en-US" i="1" dirty="0" smtClean="0"/>
              <a:t>-p</a:t>
            </a:r>
            <a:r>
              <a:rPr lang="en-US" i="1" baseline="-25000" dirty="0" smtClean="0"/>
              <a:t>0</a:t>
            </a:r>
            <a:endParaRPr lang="en-US" i="1" baseline="-25000" dirty="0"/>
          </a:p>
        </p:txBody>
      </p:sp>
      <p:sp>
        <p:nvSpPr>
          <p:cNvPr id="40" name="Rectangle 39"/>
          <p:cNvSpPr/>
          <p:nvPr/>
        </p:nvSpPr>
        <p:spPr>
          <a:xfrm>
            <a:off x="3657600" y="43434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t>t</a:t>
            </a:r>
            <a:r>
              <a:rPr lang="en-US" i="1" baseline="-25000" dirty="0" smtClean="0"/>
              <a:t>2</a:t>
            </a:r>
            <a:r>
              <a:rPr lang="en-US" i="1" dirty="0" smtClean="0"/>
              <a:t>-p</a:t>
            </a:r>
            <a:r>
              <a:rPr lang="en-US" i="1" baseline="-25000" dirty="0" smtClean="0"/>
              <a:t>0</a:t>
            </a:r>
            <a:endParaRPr lang="en-US" i="1" baseline="-25000" dirty="0"/>
          </a:p>
        </p:txBody>
      </p:sp>
      <p:sp>
        <p:nvSpPr>
          <p:cNvPr id="41" name="Rectangle 40"/>
          <p:cNvSpPr/>
          <p:nvPr/>
        </p:nvSpPr>
        <p:spPr>
          <a:xfrm>
            <a:off x="4724400" y="43434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t>t</a:t>
            </a:r>
            <a:r>
              <a:rPr lang="en-US" i="1" baseline="-25000" dirty="0" smtClean="0"/>
              <a:t>0</a:t>
            </a:r>
            <a:r>
              <a:rPr lang="en-US" i="1" dirty="0" smtClean="0"/>
              <a:t>-p</a:t>
            </a:r>
            <a:r>
              <a:rPr lang="en-US" i="1" baseline="-25000" dirty="0" smtClean="0"/>
              <a:t>1</a:t>
            </a:r>
            <a:endParaRPr lang="en-US" i="1" baseline="-25000" dirty="0"/>
          </a:p>
        </p:txBody>
      </p:sp>
      <p:sp>
        <p:nvSpPr>
          <p:cNvPr id="42" name="Rectangle 41"/>
          <p:cNvSpPr/>
          <p:nvPr/>
        </p:nvSpPr>
        <p:spPr>
          <a:xfrm>
            <a:off x="5410200" y="43434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t>t</a:t>
            </a:r>
            <a:r>
              <a:rPr lang="en-US" i="1" baseline="-25000" dirty="0" smtClean="0"/>
              <a:t>1</a:t>
            </a:r>
            <a:r>
              <a:rPr lang="en-US" i="1" dirty="0" smtClean="0"/>
              <a:t>-p</a:t>
            </a:r>
            <a:r>
              <a:rPr lang="en-US" i="1" baseline="-25000" dirty="0"/>
              <a:t>1</a:t>
            </a:r>
          </a:p>
        </p:txBody>
      </p:sp>
      <p:sp>
        <p:nvSpPr>
          <p:cNvPr id="43" name="Rectangle 42"/>
          <p:cNvSpPr/>
          <p:nvPr/>
        </p:nvSpPr>
        <p:spPr>
          <a:xfrm>
            <a:off x="6096000" y="43434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t>t</a:t>
            </a:r>
            <a:r>
              <a:rPr lang="en-US" i="1" baseline="-25000" dirty="0" smtClean="0"/>
              <a:t>2</a:t>
            </a:r>
            <a:r>
              <a:rPr lang="en-US" i="1" dirty="0" smtClean="0"/>
              <a:t>-p</a:t>
            </a:r>
            <a:r>
              <a:rPr lang="en-US" i="1" baseline="-25000" dirty="0"/>
              <a:t>1</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Kernel-level</a:t>
            </a:r>
            <a:endParaRPr lang="en-US" dirty="0"/>
          </a:p>
        </p:txBody>
      </p:sp>
      <p:sp>
        <p:nvSpPr>
          <p:cNvPr id="3" name="Content Placeholder 2"/>
          <p:cNvSpPr>
            <a:spLocks noGrp="1"/>
          </p:cNvSpPr>
          <p:nvPr>
            <p:ph idx="1"/>
          </p:nvPr>
        </p:nvSpPr>
        <p:spPr/>
        <p:txBody>
          <a:bodyPr/>
          <a:lstStyle/>
          <a:p>
            <a:r>
              <a:rPr lang="en-US" dirty="0" smtClean="0"/>
              <a:t>Context switch takes more time</a:t>
            </a:r>
          </a:p>
          <a:p>
            <a:r>
              <a:rPr lang="en-US" dirty="0" smtClean="0"/>
              <a:t>Much easier to block (no rewrite of anything)</a:t>
            </a:r>
          </a:p>
          <a:p>
            <a:endParaRPr lang="en-US" dirty="0" smtClean="0"/>
          </a:p>
          <a:p>
            <a:r>
              <a:rPr lang="en-US" dirty="0" smtClean="0"/>
              <a:t>What happens on a fork?</a:t>
            </a:r>
          </a:p>
          <a:p>
            <a:r>
              <a:rPr lang="en-US" dirty="0" smtClean="0"/>
              <a:t>Where is a signal sent?</a:t>
            </a:r>
          </a:p>
          <a:p>
            <a:endParaRPr lang="en-US" dirty="0" smtClean="0"/>
          </a:p>
          <a:p>
            <a:r>
              <a:rPr lang="en-US" dirty="0" err="1" smtClean="0"/>
              <a:t>Linux’s</a:t>
            </a:r>
            <a:r>
              <a:rPr lang="en-US" dirty="0" smtClean="0"/>
              <a:t> lightweight processes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3"/>
          <p:cNvGraphicFramePr>
            <a:graphicFrameLocks noChangeAspect="1"/>
          </p:cNvGraphicFramePr>
          <p:nvPr/>
        </p:nvGraphicFramePr>
        <p:xfrm>
          <a:off x="411163" y="1425575"/>
          <a:ext cx="8435975" cy="4567238"/>
        </p:xfrm>
        <a:graphic>
          <a:graphicData uri="http://schemas.openxmlformats.org/presentationml/2006/ole">
            <mc:AlternateContent xmlns:mc="http://schemas.openxmlformats.org/markup-compatibility/2006">
              <mc:Choice xmlns:v="urn:schemas-microsoft-com:vml" Requires="v">
                <p:oleObj spid="_x0000_s22541" name="Bitmap Image" r:id="rId3" imgW="9554909" imgH="5172797" progId="Paint.Picture">
                  <p:embed/>
                </p:oleObj>
              </mc:Choice>
              <mc:Fallback>
                <p:oleObj name="Bitmap Image" r:id="rId3" imgW="9554909" imgH="5172797"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163" y="1425575"/>
                        <a:ext cx="8435975" cy="456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078" name="Rectangle 4"/>
          <p:cNvSpPr>
            <a:spLocks noGrp="1" noChangeArrowheads="1"/>
          </p:cNvSpPr>
          <p:nvPr>
            <p:ph type="title"/>
          </p:nvPr>
        </p:nvSpPr>
        <p:spPr>
          <a:noFill/>
        </p:spPr>
        <p:txBody>
          <a:bodyPr>
            <a:normAutofit/>
          </a:bodyPr>
          <a:lstStyle/>
          <a:p>
            <a:r>
              <a:rPr lang="en-US" sz="4000" dirty="0" smtClean="0"/>
              <a:t>Thread Choices</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Scheduler Activations</a:t>
            </a:r>
            <a:endParaRPr lang="en-US" dirty="0"/>
          </a:p>
        </p:txBody>
      </p:sp>
      <p:sp>
        <p:nvSpPr>
          <p:cNvPr id="3" name="Rectangle 2"/>
          <p:cNvSpPr/>
          <p:nvPr/>
        </p:nvSpPr>
        <p:spPr>
          <a:xfrm>
            <a:off x="1371600" y="2209800"/>
            <a:ext cx="1295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Thread 0</a:t>
            </a:r>
          </a:p>
          <a:p>
            <a:pPr algn="ctr"/>
            <a:endParaRPr lang="en-US" dirty="0"/>
          </a:p>
          <a:p>
            <a:pPr algn="ctr"/>
            <a:r>
              <a:rPr lang="en-US" dirty="0" smtClean="0"/>
              <a:t>Running</a:t>
            </a:r>
            <a:endParaRPr lang="en-US" dirty="0"/>
          </a:p>
        </p:txBody>
      </p:sp>
      <p:sp>
        <p:nvSpPr>
          <p:cNvPr id="4" name="Rounded Rectangle 3"/>
          <p:cNvSpPr/>
          <p:nvPr/>
        </p:nvSpPr>
        <p:spPr>
          <a:xfrm>
            <a:off x="1981200" y="5181600"/>
            <a:ext cx="48768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Kernel</a:t>
            </a:r>
            <a:endParaRPr lang="en-US" dirty="0"/>
          </a:p>
        </p:txBody>
      </p:sp>
      <p:cxnSp>
        <p:nvCxnSpPr>
          <p:cNvPr id="6" name="Straight Arrow Connector 5"/>
          <p:cNvCxnSpPr>
            <a:stCxn id="3" idx="2"/>
            <a:endCxn id="4" idx="0"/>
          </p:cNvCxnSpPr>
          <p:nvPr/>
        </p:nvCxnSpPr>
        <p:spPr>
          <a:xfrm rot="16200000" flipH="1">
            <a:off x="2343150" y="3105150"/>
            <a:ext cx="1752600" cy="2400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200400" y="4114800"/>
            <a:ext cx="1905000" cy="369332"/>
          </a:xfrm>
          <a:prstGeom prst="rect">
            <a:avLst/>
          </a:prstGeom>
          <a:noFill/>
        </p:spPr>
        <p:txBody>
          <a:bodyPr wrap="square" rtlCol="0">
            <a:spAutoFit/>
          </a:bodyPr>
          <a:lstStyle/>
          <a:p>
            <a:r>
              <a:rPr lang="en-US" dirty="0" smtClean="0"/>
              <a:t>System Call</a:t>
            </a:r>
            <a:endParaRPr lang="en-US" dirty="0"/>
          </a:p>
        </p:txBody>
      </p:sp>
      <p:sp>
        <p:nvSpPr>
          <p:cNvPr id="9" name="Rectangle 8"/>
          <p:cNvSpPr/>
          <p:nvPr/>
        </p:nvSpPr>
        <p:spPr>
          <a:xfrm>
            <a:off x="1371600" y="2209800"/>
            <a:ext cx="1295400" cy="1219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Thread 0</a:t>
            </a:r>
          </a:p>
          <a:p>
            <a:pPr algn="ctr"/>
            <a:endParaRPr lang="en-US" dirty="0"/>
          </a:p>
          <a:p>
            <a:pPr algn="ctr"/>
            <a:r>
              <a:rPr lang="en-US" dirty="0" smtClean="0"/>
              <a:t>Block</a:t>
            </a:r>
            <a:endParaRPr lang="en-US" dirty="0"/>
          </a:p>
        </p:txBody>
      </p:sp>
      <p:sp>
        <p:nvSpPr>
          <p:cNvPr id="11" name="Rectangle 10"/>
          <p:cNvSpPr/>
          <p:nvPr/>
        </p:nvSpPr>
        <p:spPr>
          <a:xfrm>
            <a:off x="4724400" y="2209800"/>
            <a:ext cx="1295400" cy="1219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Thread 1</a:t>
            </a:r>
          </a:p>
          <a:p>
            <a:pPr algn="ctr"/>
            <a:endParaRPr lang="en-US" dirty="0"/>
          </a:p>
          <a:p>
            <a:pPr algn="ctr"/>
            <a:r>
              <a:rPr lang="en-US" dirty="0" smtClean="0"/>
              <a:t>Ready</a:t>
            </a:r>
            <a:endParaRPr lang="en-US" dirty="0"/>
          </a:p>
        </p:txBody>
      </p:sp>
      <p:sp>
        <p:nvSpPr>
          <p:cNvPr id="12" name="Rectangle 11"/>
          <p:cNvSpPr/>
          <p:nvPr/>
        </p:nvSpPr>
        <p:spPr>
          <a:xfrm>
            <a:off x="4724400" y="2209800"/>
            <a:ext cx="1295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Thread 1</a:t>
            </a:r>
          </a:p>
          <a:p>
            <a:pPr algn="ctr"/>
            <a:endParaRPr lang="en-US" dirty="0"/>
          </a:p>
          <a:p>
            <a:pPr algn="ctr"/>
            <a:r>
              <a:rPr lang="en-US" dirty="0" smtClean="0"/>
              <a:t>Running</a:t>
            </a:r>
            <a:endParaRPr lang="en-US" dirty="0"/>
          </a:p>
        </p:txBody>
      </p:sp>
      <p:sp>
        <p:nvSpPr>
          <p:cNvPr id="13" name="Rounded Rectangle 12"/>
          <p:cNvSpPr/>
          <p:nvPr/>
        </p:nvSpPr>
        <p:spPr>
          <a:xfrm>
            <a:off x="4724400" y="4267200"/>
            <a:ext cx="3352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Thread Run-time</a:t>
            </a:r>
            <a:endParaRPr lang="en-US" dirty="0"/>
          </a:p>
        </p:txBody>
      </p:sp>
      <p:cxnSp>
        <p:nvCxnSpPr>
          <p:cNvPr id="15" name="Straight Arrow Connector 14"/>
          <p:cNvCxnSpPr>
            <a:stCxn id="4" idx="0"/>
            <a:endCxn id="13" idx="2"/>
          </p:cNvCxnSpPr>
          <p:nvPr/>
        </p:nvCxnSpPr>
        <p:spPr>
          <a:xfrm rot="5400000" flipH="1" flipV="1">
            <a:off x="5143500" y="3924300"/>
            <a:ext cx="5334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867400" y="4800600"/>
            <a:ext cx="1905000" cy="369332"/>
          </a:xfrm>
          <a:prstGeom prst="rect">
            <a:avLst/>
          </a:prstGeom>
          <a:noFill/>
        </p:spPr>
        <p:txBody>
          <a:bodyPr wrap="square" rtlCol="0">
            <a:spAutoFit/>
          </a:bodyPr>
          <a:lstStyle/>
          <a:p>
            <a:r>
              <a:rPr lang="en-US" dirty="0" smtClean="0"/>
              <a:t>Up-call</a:t>
            </a:r>
            <a:endParaRPr lang="en-US" dirty="0"/>
          </a:p>
        </p:txBody>
      </p:sp>
      <p:sp>
        <p:nvSpPr>
          <p:cNvPr id="5" name="TextBox 4"/>
          <p:cNvSpPr txBox="1"/>
          <p:nvPr/>
        </p:nvSpPr>
        <p:spPr>
          <a:xfrm>
            <a:off x="838200" y="1764268"/>
            <a:ext cx="2438400" cy="369332"/>
          </a:xfrm>
          <a:prstGeom prst="rect">
            <a:avLst/>
          </a:prstGeom>
          <a:noFill/>
        </p:spPr>
        <p:txBody>
          <a:bodyPr wrap="square" rtlCol="0">
            <a:spAutoFit/>
          </a:bodyPr>
          <a:lstStyle/>
          <a:p>
            <a:pPr algn="ctr"/>
            <a:r>
              <a:rPr lang="en-US" dirty="0" smtClean="0"/>
              <a:t>Virtual processor</a:t>
            </a:r>
            <a:endParaRPr lang="en-US" dirty="0"/>
          </a:p>
        </p:txBody>
      </p:sp>
      <p:sp>
        <p:nvSpPr>
          <p:cNvPr id="14" name="TextBox 13"/>
          <p:cNvSpPr txBox="1"/>
          <p:nvPr/>
        </p:nvSpPr>
        <p:spPr>
          <a:xfrm>
            <a:off x="4191000" y="1752600"/>
            <a:ext cx="2438400" cy="369332"/>
          </a:xfrm>
          <a:prstGeom prst="rect">
            <a:avLst/>
          </a:prstGeom>
          <a:noFill/>
        </p:spPr>
        <p:txBody>
          <a:bodyPr wrap="square" rtlCol="0">
            <a:spAutoFit/>
          </a:bodyPr>
          <a:lstStyle/>
          <a:p>
            <a:pPr algn="ctr"/>
            <a:r>
              <a:rPr lang="en-US" dirty="0" smtClean="0"/>
              <a:t>Virtual processor</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5"/>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6"/>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2"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15"/>
                                        </p:tgtEl>
                                        <p:attrNameLst>
                                          <p:attrName>style.visibility</p:attrName>
                                        </p:attrNameLst>
                                      </p:cBhvr>
                                      <p:to>
                                        <p:strVal val="hidden"/>
                                      </p:to>
                                    </p:set>
                                  </p:childTnLst>
                                </p:cTn>
                              </p:par>
                              <p:par>
                                <p:cTn id="37" presetID="1" presetClass="exit" presetSubtype="0" fill="hold" grpId="3" nodeType="withEffect">
                                  <p:stCondLst>
                                    <p:cond delay="0"/>
                                  </p:stCondLst>
                                  <p:childTnLst>
                                    <p:set>
                                      <p:cBhvr>
                                        <p:cTn id="38" dur="1" fill="hold">
                                          <p:stCondLst>
                                            <p:cond delay="0"/>
                                          </p:stCondLst>
                                        </p:cTn>
                                        <p:tgtEl>
                                          <p:spTgt spid="16"/>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2"/>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9"/>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8"/>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animBg="1"/>
      <p:bldP spid="9" grpId="1" animBg="1"/>
      <p:bldP spid="12" grpId="0" animBg="1"/>
      <p:bldP spid="12" grpId="1" animBg="1"/>
      <p:bldP spid="16" grpId="0"/>
      <p:bldP spid="16" grpId="1"/>
      <p:bldP spid="16" grpId="2"/>
      <p:bldP spid="16" grpId="3"/>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33600" y="1981200"/>
            <a:ext cx="4648200" cy="335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962400" y="2743200"/>
            <a:ext cx="990600" cy="914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Rectangle 4"/>
          <p:cNvSpPr/>
          <p:nvPr/>
        </p:nvSpPr>
        <p:spPr>
          <a:xfrm>
            <a:off x="2133600" y="4495800"/>
            <a:ext cx="4648200" cy="838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Kernel</a:t>
            </a:r>
            <a:endParaRPr lang="en-US" dirty="0"/>
          </a:p>
        </p:txBody>
      </p:sp>
      <p:sp>
        <p:nvSpPr>
          <p:cNvPr id="7" name="Freeform 6"/>
          <p:cNvSpPr/>
          <p:nvPr/>
        </p:nvSpPr>
        <p:spPr>
          <a:xfrm>
            <a:off x="4172857" y="2895600"/>
            <a:ext cx="170543" cy="576943"/>
          </a:xfrm>
          <a:custGeom>
            <a:avLst/>
            <a:gdLst>
              <a:gd name="connsiteX0" fmla="*/ 137886 w 170543"/>
              <a:gd name="connsiteY0" fmla="*/ 0 h 576943"/>
              <a:gd name="connsiteX1" fmla="*/ 39914 w 170543"/>
              <a:gd name="connsiteY1" fmla="*/ 108857 h 576943"/>
              <a:gd name="connsiteX2" fmla="*/ 154214 w 170543"/>
              <a:gd name="connsiteY2" fmla="*/ 195943 h 576943"/>
              <a:gd name="connsiteX3" fmla="*/ 1814 w 170543"/>
              <a:gd name="connsiteY3" fmla="*/ 293914 h 576943"/>
              <a:gd name="connsiteX4" fmla="*/ 143328 w 170543"/>
              <a:gd name="connsiteY4" fmla="*/ 386443 h 576943"/>
              <a:gd name="connsiteX5" fmla="*/ 18143 w 170543"/>
              <a:gd name="connsiteY5" fmla="*/ 473528 h 576943"/>
              <a:gd name="connsiteX6" fmla="*/ 170543 w 170543"/>
              <a:gd name="connsiteY6" fmla="*/ 576943 h 57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543" h="576943">
                <a:moveTo>
                  <a:pt x="137886" y="0"/>
                </a:moveTo>
                <a:cubicBezTo>
                  <a:pt x="87539" y="38100"/>
                  <a:pt x="37193" y="76200"/>
                  <a:pt x="39914" y="108857"/>
                </a:cubicBezTo>
                <a:cubicBezTo>
                  <a:pt x="42635" y="141514"/>
                  <a:pt x="160564" y="165100"/>
                  <a:pt x="154214" y="195943"/>
                </a:cubicBezTo>
                <a:cubicBezTo>
                  <a:pt x="147864" y="226786"/>
                  <a:pt x="3628" y="262164"/>
                  <a:pt x="1814" y="293914"/>
                </a:cubicBezTo>
                <a:cubicBezTo>
                  <a:pt x="0" y="325664"/>
                  <a:pt x="140607" y="356507"/>
                  <a:pt x="143328" y="386443"/>
                </a:cubicBezTo>
                <a:cubicBezTo>
                  <a:pt x="146049" y="416379"/>
                  <a:pt x="13607" y="441778"/>
                  <a:pt x="18143" y="473528"/>
                </a:cubicBezTo>
                <a:cubicBezTo>
                  <a:pt x="22679" y="505278"/>
                  <a:pt x="96611" y="541110"/>
                  <a:pt x="170543" y="576943"/>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Freeform 7"/>
          <p:cNvSpPr/>
          <p:nvPr/>
        </p:nvSpPr>
        <p:spPr>
          <a:xfrm>
            <a:off x="4383314" y="2895600"/>
            <a:ext cx="170543" cy="576943"/>
          </a:xfrm>
          <a:custGeom>
            <a:avLst/>
            <a:gdLst>
              <a:gd name="connsiteX0" fmla="*/ 137886 w 170543"/>
              <a:gd name="connsiteY0" fmla="*/ 0 h 576943"/>
              <a:gd name="connsiteX1" fmla="*/ 39914 w 170543"/>
              <a:gd name="connsiteY1" fmla="*/ 108857 h 576943"/>
              <a:gd name="connsiteX2" fmla="*/ 154214 w 170543"/>
              <a:gd name="connsiteY2" fmla="*/ 195943 h 576943"/>
              <a:gd name="connsiteX3" fmla="*/ 1814 w 170543"/>
              <a:gd name="connsiteY3" fmla="*/ 293914 h 576943"/>
              <a:gd name="connsiteX4" fmla="*/ 143328 w 170543"/>
              <a:gd name="connsiteY4" fmla="*/ 386443 h 576943"/>
              <a:gd name="connsiteX5" fmla="*/ 18143 w 170543"/>
              <a:gd name="connsiteY5" fmla="*/ 473528 h 576943"/>
              <a:gd name="connsiteX6" fmla="*/ 170543 w 170543"/>
              <a:gd name="connsiteY6" fmla="*/ 576943 h 57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543" h="576943">
                <a:moveTo>
                  <a:pt x="137886" y="0"/>
                </a:moveTo>
                <a:cubicBezTo>
                  <a:pt x="87539" y="38100"/>
                  <a:pt x="37193" y="76200"/>
                  <a:pt x="39914" y="108857"/>
                </a:cubicBezTo>
                <a:cubicBezTo>
                  <a:pt x="42635" y="141514"/>
                  <a:pt x="160564" y="165100"/>
                  <a:pt x="154214" y="195943"/>
                </a:cubicBezTo>
                <a:cubicBezTo>
                  <a:pt x="147864" y="226786"/>
                  <a:pt x="3628" y="262164"/>
                  <a:pt x="1814" y="293914"/>
                </a:cubicBezTo>
                <a:cubicBezTo>
                  <a:pt x="0" y="325664"/>
                  <a:pt x="140607" y="356507"/>
                  <a:pt x="143328" y="386443"/>
                </a:cubicBezTo>
                <a:cubicBezTo>
                  <a:pt x="146049" y="416379"/>
                  <a:pt x="13607" y="441778"/>
                  <a:pt x="18143" y="473528"/>
                </a:cubicBezTo>
                <a:cubicBezTo>
                  <a:pt x="22679" y="505278"/>
                  <a:pt x="96611" y="541110"/>
                  <a:pt x="170543" y="576943"/>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Freeform 8"/>
          <p:cNvSpPr/>
          <p:nvPr/>
        </p:nvSpPr>
        <p:spPr>
          <a:xfrm>
            <a:off x="4553857" y="2895600"/>
            <a:ext cx="170543" cy="576943"/>
          </a:xfrm>
          <a:custGeom>
            <a:avLst/>
            <a:gdLst>
              <a:gd name="connsiteX0" fmla="*/ 137886 w 170543"/>
              <a:gd name="connsiteY0" fmla="*/ 0 h 576943"/>
              <a:gd name="connsiteX1" fmla="*/ 39914 w 170543"/>
              <a:gd name="connsiteY1" fmla="*/ 108857 h 576943"/>
              <a:gd name="connsiteX2" fmla="*/ 154214 w 170543"/>
              <a:gd name="connsiteY2" fmla="*/ 195943 h 576943"/>
              <a:gd name="connsiteX3" fmla="*/ 1814 w 170543"/>
              <a:gd name="connsiteY3" fmla="*/ 293914 h 576943"/>
              <a:gd name="connsiteX4" fmla="*/ 143328 w 170543"/>
              <a:gd name="connsiteY4" fmla="*/ 386443 h 576943"/>
              <a:gd name="connsiteX5" fmla="*/ 18143 w 170543"/>
              <a:gd name="connsiteY5" fmla="*/ 473528 h 576943"/>
              <a:gd name="connsiteX6" fmla="*/ 170543 w 170543"/>
              <a:gd name="connsiteY6" fmla="*/ 576943 h 57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543" h="576943">
                <a:moveTo>
                  <a:pt x="137886" y="0"/>
                </a:moveTo>
                <a:cubicBezTo>
                  <a:pt x="87539" y="38100"/>
                  <a:pt x="37193" y="76200"/>
                  <a:pt x="39914" y="108857"/>
                </a:cubicBezTo>
                <a:cubicBezTo>
                  <a:pt x="42635" y="141514"/>
                  <a:pt x="160564" y="165100"/>
                  <a:pt x="154214" y="195943"/>
                </a:cubicBezTo>
                <a:cubicBezTo>
                  <a:pt x="147864" y="226786"/>
                  <a:pt x="3628" y="262164"/>
                  <a:pt x="1814" y="293914"/>
                </a:cubicBezTo>
                <a:cubicBezTo>
                  <a:pt x="0" y="325664"/>
                  <a:pt x="140607" y="356507"/>
                  <a:pt x="143328" y="386443"/>
                </a:cubicBezTo>
                <a:cubicBezTo>
                  <a:pt x="146049" y="416379"/>
                  <a:pt x="13607" y="441778"/>
                  <a:pt x="18143" y="473528"/>
                </a:cubicBezTo>
                <a:cubicBezTo>
                  <a:pt x="22679" y="505278"/>
                  <a:pt x="96611" y="541110"/>
                  <a:pt x="170543" y="576943"/>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1" name="Straight Arrow Connector 10"/>
          <p:cNvCxnSpPr>
            <a:stCxn id="9" idx="4"/>
            <a:endCxn id="12" idx="2"/>
          </p:cNvCxnSpPr>
          <p:nvPr/>
        </p:nvCxnSpPr>
        <p:spPr>
          <a:xfrm>
            <a:off x="4697185" y="3282043"/>
            <a:ext cx="2694215" cy="113755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Flowchart: Magnetic Disk 11"/>
          <p:cNvSpPr/>
          <p:nvPr/>
        </p:nvSpPr>
        <p:spPr>
          <a:xfrm>
            <a:off x="7391400" y="3886200"/>
            <a:ext cx="838200" cy="1066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Disk</a:t>
            </a:r>
            <a:endParaRPr lang="en-US" dirty="0"/>
          </a:p>
        </p:txBody>
      </p:sp>
      <p:cxnSp>
        <p:nvCxnSpPr>
          <p:cNvPr id="15" name="Straight Arrow Connector 14"/>
          <p:cNvCxnSpPr>
            <a:stCxn id="8" idx="0"/>
            <a:endCxn id="16" idx="2"/>
          </p:cNvCxnSpPr>
          <p:nvPr/>
        </p:nvCxnSpPr>
        <p:spPr>
          <a:xfrm flipH="1" flipV="1">
            <a:off x="4457700" y="1600200"/>
            <a:ext cx="63500" cy="1295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Rectangle 15"/>
          <p:cNvSpPr/>
          <p:nvPr/>
        </p:nvSpPr>
        <p:spPr>
          <a:xfrm>
            <a:off x="2362200" y="838200"/>
            <a:ext cx="4191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Formatted Output</a:t>
            </a:r>
            <a:endParaRPr lang="en-US" dirty="0"/>
          </a:p>
        </p:txBody>
      </p:sp>
      <p:sp>
        <p:nvSpPr>
          <p:cNvPr id="20" name="Rectangle 19"/>
          <p:cNvSpPr/>
          <p:nvPr/>
        </p:nvSpPr>
        <p:spPr>
          <a:xfrm>
            <a:off x="381000" y="3962400"/>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Keyboard</a:t>
            </a:r>
            <a:endParaRPr lang="en-US" dirty="0"/>
          </a:p>
        </p:txBody>
      </p:sp>
      <p:cxnSp>
        <p:nvCxnSpPr>
          <p:cNvPr id="22" name="Straight Arrow Connector 21"/>
          <p:cNvCxnSpPr>
            <a:stCxn id="7" idx="5"/>
            <a:endCxn id="20" idx="3"/>
          </p:cNvCxnSpPr>
          <p:nvPr/>
        </p:nvCxnSpPr>
        <p:spPr>
          <a:xfrm flipH="1">
            <a:off x="1676400" y="3369128"/>
            <a:ext cx="2514600" cy="9361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Rounded Rectangle 22"/>
          <p:cNvSpPr/>
          <p:nvPr/>
        </p:nvSpPr>
        <p:spPr>
          <a:xfrm>
            <a:off x="1524000" y="5943600"/>
            <a:ext cx="6400800" cy="6858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All threads share the same resources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Pop-up Threads</a:t>
            </a:r>
            <a:endParaRPr lang="en-US" dirty="0"/>
          </a:p>
        </p:txBody>
      </p:sp>
      <p:sp>
        <p:nvSpPr>
          <p:cNvPr id="3" name="Rectangle 2"/>
          <p:cNvSpPr/>
          <p:nvPr/>
        </p:nvSpPr>
        <p:spPr>
          <a:xfrm>
            <a:off x="2209800" y="1752600"/>
            <a:ext cx="4648200" cy="335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429000" y="2438400"/>
            <a:ext cx="1905000" cy="1752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Freeform 5"/>
          <p:cNvSpPr/>
          <p:nvPr/>
        </p:nvSpPr>
        <p:spPr>
          <a:xfrm>
            <a:off x="4020457" y="2971800"/>
            <a:ext cx="170543" cy="576943"/>
          </a:xfrm>
          <a:custGeom>
            <a:avLst/>
            <a:gdLst>
              <a:gd name="connsiteX0" fmla="*/ 137886 w 170543"/>
              <a:gd name="connsiteY0" fmla="*/ 0 h 576943"/>
              <a:gd name="connsiteX1" fmla="*/ 39914 w 170543"/>
              <a:gd name="connsiteY1" fmla="*/ 108857 h 576943"/>
              <a:gd name="connsiteX2" fmla="*/ 154214 w 170543"/>
              <a:gd name="connsiteY2" fmla="*/ 195943 h 576943"/>
              <a:gd name="connsiteX3" fmla="*/ 1814 w 170543"/>
              <a:gd name="connsiteY3" fmla="*/ 293914 h 576943"/>
              <a:gd name="connsiteX4" fmla="*/ 143328 w 170543"/>
              <a:gd name="connsiteY4" fmla="*/ 386443 h 576943"/>
              <a:gd name="connsiteX5" fmla="*/ 18143 w 170543"/>
              <a:gd name="connsiteY5" fmla="*/ 473528 h 576943"/>
              <a:gd name="connsiteX6" fmla="*/ 170543 w 170543"/>
              <a:gd name="connsiteY6" fmla="*/ 576943 h 57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543" h="576943">
                <a:moveTo>
                  <a:pt x="137886" y="0"/>
                </a:moveTo>
                <a:cubicBezTo>
                  <a:pt x="87539" y="38100"/>
                  <a:pt x="37193" y="76200"/>
                  <a:pt x="39914" y="108857"/>
                </a:cubicBezTo>
                <a:cubicBezTo>
                  <a:pt x="42635" y="141514"/>
                  <a:pt x="160564" y="165100"/>
                  <a:pt x="154214" y="195943"/>
                </a:cubicBezTo>
                <a:cubicBezTo>
                  <a:pt x="147864" y="226786"/>
                  <a:pt x="3628" y="262164"/>
                  <a:pt x="1814" y="293914"/>
                </a:cubicBezTo>
                <a:cubicBezTo>
                  <a:pt x="0" y="325664"/>
                  <a:pt x="140607" y="356507"/>
                  <a:pt x="143328" y="386443"/>
                </a:cubicBezTo>
                <a:cubicBezTo>
                  <a:pt x="146049" y="416379"/>
                  <a:pt x="13607" y="441778"/>
                  <a:pt x="18143" y="473528"/>
                </a:cubicBezTo>
                <a:cubicBezTo>
                  <a:pt x="22679" y="505278"/>
                  <a:pt x="96611" y="541110"/>
                  <a:pt x="170543" y="576943"/>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8" name="Straight Arrow Connector 7"/>
          <p:cNvCxnSpPr>
            <a:endCxn id="6" idx="6"/>
          </p:cNvCxnSpPr>
          <p:nvPr/>
        </p:nvCxnSpPr>
        <p:spPr>
          <a:xfrm rot="5400000" flipH="1" flipV="1">
            <a:off x="2993572" y="4669972"/>
            <a:ext cx="2318657" cy="76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4191000" y="5257800"/>
            <a:ext cx="1676400" cy="646331"/>
          </a:xfrm>
          <a:prstGeom prst="rect">
            <a:avLst/>
          </a:prstGeom>
          <a:noFill/>
        </p:spPr>
        <p:txBody>
          <a:bodyPr wrap="square" rtlCol="0">
            <a:spAutoFit/>
          </a:bodyPr>
          <a:lstStyle/>
          <a:p>
            <a:r>
              <a:rPr lang="en-US" dirty="0" smtClean="0"/>
              <a:t>Incoming Message</a:t>
            </a:r>
            <a:endParaRPr lang="en-US" dirty="0"/>
          </a:p>
        </p:txBody>
      </p:sp>
      <p:sp>
        <p:nvSpPr>
          <p:cNvPr id="10" name="Freeform 9"/>
          <p:cNvSpPr/>
          <p:nvPr/>
        </p:nvSpPr>
        <p:spPr>
          <a:xfrm>
            <a:off x="4572000" y="3004457"/>
            <a:ext cx="170543" cy="576943"/>
          </a:xfrm>
          <a:custGeom>
            <a:avLst/>
            <a:gdLst>
              <a:gd name="connsiteX0" fmla="*/ 137886 w 170543"/>
              <a:gd name="connsiteY0" fmla="*/ 0 h 576943"/>
              <a:gd name="connsiteX1" fmla="*/ 39914 w 170543"/>
              <a:gd name="connsiteY1" fmla="*/ 108857 h 576943"/>
              <a:gd name="connsiteX2" fmla="*/ 154214 w 170543"/>
              <a:gd name="connsiteY2" fmla="*/ 195943 h 576943"/>
              <a:gd name="connsiteX3" fmla="*/ 1814 w 170543"/>
              <a:gd name="connsiteY3" fmla="*/ 293914 h 576943"/>
              <a:gd name="connsiteX4" fmla="*/ 143328 w 170543"/>
              <a:gd name="connsiteY4" fmla="*/ 386443 h 576943"/>
              <a:gd name="connsiteX5" fmla="*/ 18143 w 170543"/>
              <a:gd name="connsiteY5" fmla="*/ 473528 h 576943"/>
              <a:gd name="connsiteX6" fmla="*/ 170543 w 170543"/>
              <a:gd name="connsiteY6" fmla="*/ 576943 h 57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543" h="576943">
                <a:moveTo>
                  <a:pt x="137886" y="0"/>
                </a:moveTo>
                <a:cubicBezTo>
                  <a:pt x="87539" y="38100"/>
                  <a:pt x="37193" y="76200"/>
                  <a:pt x="39914" y="108857"/>
                </a:cubicBezTo>
                <a:cubicBezTo>
                  <a:pt x="42635" y="141514"/>
                  <a:pt x="160564" y="165100"/>
                  <a:pt x="154214" y="195943"/>
                </a:cubicBezTo>
                <a:cubicBezTo>
                  <a:pt x="147864" y="226786"/>
                  <a:pt x="3628" y="262164"/>
                  <a:pt x="1814" y="293914"/>
                </a:cubicBezTo>
                <a:cubicBezTo>
                  <a:pt x="0" y="325664"/>
                  <a:pt x="140607" y="356507"/>
                  <a:pt x="143328" y="386443"/>
                </a:cubicBezTo>
                <a:cubicBezTo>
                  <a:pt x="146049" y="416379"/>
                  <a:pt x="13607" y="441778"/>
                  <a:pt x="18143" y="473528"/>
                </a:cubicBezTo>
                <a:cubicBezTo>
                  <a:pt x="22679" y="505278"/>
                  <a:pt x="96611" y="541110"/>
                  <a:pt x="170543" y="576943"/>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TextBox 10"/>
          <p:cNvSpPr txBox="1"/>
          <p:nvPr/>
        </p:nvSpPr>
        <p:spPr>
          <a:xfrm>
            <a:off x="4343400" y="3505200"/>
            <a:ext cx="914400" cy="307777"/>
          </a:xfrm>
          <a:prstGeom prst="rect">
            <a:avLst/>
          </a:prstGeom>
          <a:noFill/>
        </p:spPr>
        <p:txBody>
          <a:bodyPr wrap="square" rtlCol="0">
            <a:spAutoFit/>
          </a:bodyPr>
          <a:lstStyle/>
          <a:p>
            <a:r>
              <a:rPr lang="en-US" sz="1400" dirty="0" smtClean="0"/>
              <a:t>Message</a:t>
            </a:r>
            <a:endParaRPr lang="en-US" sz="1400" dirty="0"/>
          </a:p>
        </p:txBody>
      </p:sp>
      <p:sp>
        <p:nvSpPr>
          <p:cNvPr id="12" name="Rounded Rectangle 11"/>
          <p:cNvSpPr/>
          <p:nvPr/>
        </p:nvSpPr>
        <p:spPr>
          <a:xfrm>
            <a:off x="1066800" y="5562600"/>
            <a:ext cx="7086600" cy="10668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Can run in kernel or user space (kernel-threads)</a:t>
            </a:r>
          </a:p>
          <a:p>
            <a:pPr algn="ctr"/>
            <a:r>
              <a:rPr lang="en-US" dirty="0" smtClean="0"/>
              <a:t>Thread sitting in a pool to be recycled</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animBg="1"/>
      <p:bldP spid="11" grpId="0"/>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multi-threaded</a:t>
            </a:r>
            <a:endParaRPr lang="en-US" dirty="0"/>
          </a:p>
        </p:txBody>
      </p:sp>
      <p:sp>
        <p:nvSpPr>
          <p:cNvPr id="3" name="TextBox 2"/>
          <p:cNvSpPr txBox="1"/>
          <p:nvPr/>
        </p:nvSpPr>
        <p:spPr>
          <a:xfrm>
            <a:off x="2438400" y="2057400"/>
            <a:ext cx="1107996" cy="369332"/>
          </a:xfrm>
          <a:prstGeom prst="rect">
            <a:avLst/>
          </a:prstGeom>
          <a:noFill/>
        </p:spPr>
        <p:txBody>
          <a:bodyPr wrap="none" rtlCol="0">
            <a:spAutoFit/>
          </a:bodyPr>
          <a:lstStyle/>
          <a:p>
            <a:r>
              <a:rPr lang="en-US" dirty="0" smtClean="0"/>
              <a:t>Thread 1</a:t>
            </a:r>
            <a:endParaRPr lang="en-US" dirty="0"/>
          </a:p>
        </p:txBody>
      </p:sp>
      <p:cxnSp>
        <p:nvCxnSpPr>
          <p:cNvPr id="5" name="Straight Arrow Connector 4"/>
          <p:cNvCxnSpPr>
            <a:stCxn id="3" idx="2"/>
          </p:cNvCxnSpPr>
          <p:nvPr/>
        </p:nvCxnSpPr>
        <p:spPr>
          <a:xfrm rot="5400000">
            <a:off x="2442865" y="2955667"/>
            <a:ext cx="1078468" cy="205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a:off x="4724400" y="411480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800600" y="2895600"/>
            <a:ext cx="1219200" cy="381000"/>
          </a:xfrm>
          <a:prstGeom prst="rect">
            <a:avLst/>
          </a:prstGeom>
          <a:noFill/>
        </p:spPr>
        <p:txBody>
          <a:bodyPr wrap="square" rtlCol="0">
            <a:spAutoFit/>
          </a:bodyPr>
          <a:lstStyle/>
          <a:p>
            <a:r>
              <a:rPr lang="en-US" dirty="0" smtClean="0"/>
              <a:t>Thread 2</a:t>
            </a:r>
            <a:endParaRPr lang="en-US" dirty="0"/>
          </a:p>
        </p:txBody>
      </p:sp>
      <p:cxnSp>
        <p:nvCxnSpPr>
          <p:cNvPr id="10" name="Straight Arrow Connector 9"/>
          <p:cNvCxnSpPr/>
          <p:nvPr/>
        </p:nvCxnSpPr>
        <p:spPr>
          <a:xfrm>
            <a:off x="2971800" y="3505200"/>
            <a:ext cx="22860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1" name="TextBox 10"/>
          <p:cNvSpPr txBox="1"/>
          <p:nvPr/>
        </p:nvSpPr>
        <p:spPr>
          <a:xfrm>
            <a:off x="3505200" y="3163669"/>
            <a:ext cx="990600" cy="646331"/>
          </a:xfrm>
          <a:prstGeom prst="rect">
            <a:avLst/>
          </a:prstGeom>
          <a:noFill/>
        </p:spPr>
        <p:txBody>
          <a:bodyPr wrap="square" rtlCol="0">
            <a:spAutoFit/>
          </a:bodyPr>
          <a:lstStyle/>
          <a:p>
            <a:r>
              <a:rPr lang="en-US" dirty="0" smtClean="0"/>
              <a:t>Context Switch</a:t>
            </a:r>
            <a:endParaRPr lang="en-US" dirty="0"/>
          </a:p>
        </p:txBody>
      </p:sp>
      <p:cxnSp>
        <p:nvCxnSpPr>
          <p:cNvPr id="12" name="Straight Arrow Connector 11"/>
          <p:cNvCxnSpPr/>
          <p:nvPr/>
        </p:nvCxnSpPr>
        <p:spPr>
          <a:xfrm rot="10800000" flipV="1">
            <a:off x="2971800" y="4722812"/>
            <a:ext cx="22860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5" name="TextBox 14"/>
          <p:cNvSpPr txBox="1"/>
          <p:nvPr/>
        </p:nvSpPr>
        <p:spPr>
          <a:xfrm>
            <a:off x="3657600" y="4382869"/>
            <a:ext cx="990600" cy="646331"/>
          </a:xfrm>
          <a:prstGeom prst="rect">
            <a:avLst/>
          </a:prstGeom>
          <a:noFill/>
        </p:spPr>
        <p:txBody>
          <a:bodyPr wrap="square" rtlCol="0">
            <a:spAutoFit/>
          </a:bodyPr>
          <a:lstStyle/>
          <a:p>
            <a:r>
              <a:rPr lang="en-US" dirty="0" smtClean="0"/>
              <a:t>Context Switch</a:t>
            </a:r>
            <a:endParaRPr lang="en-US" dirty="0"/>
          </a:p>
        </p:txBody>
      </p:sp>
      <p:cxnSp>
        <p:nvCxnSpPr>
          <p:cNvPr id="16" name="Straight Arrow Connector 15"/>
          <p:cNvCxnSpPr/>
          <p:nvPr/>
        </p:nvCxnSpPr>
        <p:spPr>
          <a:xfrm rot="5400000">
            <a:off x="2422267" y="5253335"/>
            <a:ext cx="1078468" cy="205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676400" y="2895600"/>
            <a:ext cx="1295400" cy="369332"/>
          </a:xfrm>
          <a:prstGeom prst="rect">
            <a:avLst/>
          </a:prstGeom>
          <a:noFill/>
        </p:spPr>
        <p:txBody>
          <a:bodyPr wrap="square" rtlCol="0">
            <a:spAutoFit/>
          </a:bodyPr>
          <a:lstStyle/>
          <a:p>
            <a:r>
              <a:rPr lang="en-US" dirty="0" smtClean="0"/>
              <a:t>Set </a:t>
            </a:r>
            <a:r>
              <a:rPr lang="en-US" dirty="0" err="1" smtClean="0"/>
              <a:t>errno</a:t>
            </a:r>
            <a:endParaRPr lang="en-US" dirty="0"/>
          </a:p>
        </p:txBody>
      </p:sp>
      <p:sp>
        <p:nvSpPr>
          <p:cNvPr id="19" name="TextBox 18"/>
          <p:cNvSpPr txBox="1"/>
          <p:nvPr/>
        </p:nvSpPr>
        <p:spPr>
          <a:xfrm>
            <a:off x="5334000" y="3821668"/>
            <a:ext cx="1295400" cy="369332"/>
          </a:xfrm>
          <a:prstGeom prst="rect">
            <a:avLst/>
          </a:prstGeom>
          <a:noFill/>
        </p:spPr>
        <p:txBody>
          <a:bodyPr wrap="square" rtlCol="0">
            <a:spAutoFit/>
          </a:bodyPr>
          <a:lstStyle/>
          <a:p>
            <a:r>
              <a:rPr lang="en-US" dirty="0" smtClean="0"/>
              <a:t>Set </a:t>
            </a:r>
            <a:r>
              <a:rPr lang="en-US" dirty="0" err="1" smtClean="0"/>
              <a:t>errno</a:t>
            </a:r>
            <a:endParaRPr lang="en-US" dirty="0"/>
          </a:p>
        </p:txBody>
      </p:sp>
      <p:sp>
        <p:nvSpPr>
          <p:cNvPr id="20" name="TextBox 19"/>
          <p:cNvSpPr txBox="1"/>
          <p:nvPr/>
        </p:nvSpPr>
        <p:spPr>
          <a:xfrm>
            <a:off x="1828800" y="4964668"/>
            <a:ext cx="1295400" cy="646331"/>
          </a:xfrm>
          <a:prstGeom prst="rect">
            <a:avLst/>
          </a:prstGeom>
          <a:noFill/>
        </p:spPr>
        <p:txBody>
          <a:bodyPr wrap="square" rtlCol="0">
            <a:spAutoFit/>
          </a:bodyPr>
          <a:lstStyle/>
          <a:p>
            <a:r>
              <a:rPr lang="en-US" dirty="0" smtClean="0"/>
              <a:t>Read </a:t>
            </a:r>
            <a:r>
              <a:rPr lang="en-US" dirty="0" err="1" smtClean="0"/>
              <a:t>errno</a:t>
            </a:r>
            <a:endParaRPr lang="en-US" dirty="0"/>
          </a:p>
        </p:txBody>
      </p:sp>
      <p:sp>
        <p:nvSpPr>
          <p:cNvPr id="21" name="Rounded Rectangle 20"/>
          <p:cNvSpPr/>
          <p:nvPr/>
        </p:nvSpPr>
        <p:spPr>
          <a:xfrm>
            <a:off x="4495800" y="5638800"/>
            <a:ext cx="41910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Reading wrong value of </a:t>
            </a:r>
            <a:r>
              <a:rPr lang="en-US" dirty="0" err="1" smtClean="0"/>
              <a:t>errno</a:t>
            </a:r>
            <a:r>
              <a:rPr lang="en-US" dirty="0" smtClean="0"/>
              <a:t>!</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5" grpId="0"/>
      <p:bldP spid="18" grpId="0"/>
      <p:bldP spid="19" grpId="0"/>
      <p:bldP spid="20" grpId="0"/>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 and Concurrency</a:t>
            </a:r>
            <a:endParaRPr lang="en-US" dirty="0"/>
          </a:p>
        </p:txBody>
      </p:sp>
      <p:sp>
        <p:nvSpPr>
          <p:cNvPr id="3" name="Content Placeholder 2"/>
          <p:cNvSpPr>
            <a:spLocks noGrp="1"/>
          </p:cNvSpPr>
          <p:nvPr>
            <p:ph idx="1"/>
          </p:nvPr>
        </p:nvSpPr>
        <p:spPr/>
        <p:txBody>
          <a:bodyPr/>
          <a:lstStyle/>
          <a:p>
            <a:r>
              <a:rPr lang="en-US" dirty="0" smtClean="0"/>
              <a:t>Threads simplify programming model</a:t>
            </a:r>
          </a:p>
          <a:p>
            <a:r>
              <a:rPr lang="en-US" dirty="0" smtClean="0"/>
              <a:t>Threads complicate programming</a:t>
            </a:r>
          </a:p>
          <a:p>
            <a:endParaRPr lang="en-US" dirty="0" smtClean="0"/>
          </a:p>
          <a:p>
            <a:r>
              <a:rPr lang="en-US" dirty="0" smtClean="0"/>
              <a:t>Most code not reentrant (they do not expect multiple folks at same time)</a:t>
            </a:r>
          </a:p>
          <a:p>
            <a:r>
              <a:rPr lang="en-US" dirty="0" smtClean="0"/>
              <a:t>Must think critically about interaction</a:t>
            </a:r>
          </a:p>
          <a:p>
            <a:r>
              <a:rPr lang="en-US" dirty="0" smtClean="0"/>
              <a:t>Need tools to manage that interaction</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33600" y="1981200"/>
            <a:ext cx="4648200" cy="335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962400" y="2743200"/>
            <a:ext cx="1676400" cy="1447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Rectangle 4"/>
          <p:cNvSpPr/>
          <p:nvPr/>
        </p:nvSpPr>
        <p:spPr>
          <a:xfrm>
            <a:off x="2133600" y="4495800"/>
            <a:ext cx="4648200" cy="838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Kernel</a:t>
            </a:r>
            <a:endParaRPr lang="en-US" dirty="0"/>
          </a:p>
        </p:txBody>
      </p:sp>
      <p:sp>
        <p:nvSpPr>
          <p:cNvPr id="7" name="Freeform 6"/>
          <p:cNvSpPr/>
          <p:nvPr/>
        </p:nvSpPr>
        <p:spPr>
          <a:xfrm>
            <a:off x="4114800" y="3124200"/>
            <a:ext cx="170543" cy="576943"/>
          </a:xfrm>
          <a:custGeom>
            <a:avLst/>
            <a:gdLst>
              <a:gd name="connsiteX0" fmla="*/ 137886 w 170543"/>
              <a:gd name="connsiteY0" fmla="*/ 0 h 576943"/>
              <a:gd name="connsiteX1" fmla="*/ 39914 w 170543"/>
              <a:gd name="connsiteY1" fmla="*/ 108857 h 576943"/>
              <a:gd name="connsiteX2" fmla="*/ 154214 w 170543"/>
              <a:gd name="connsiteY2" fmla="*/ 195943 h 576943"/>
              <a:gd name="connsiteX3" fmla="*/ 1814 w 170543"/>
              <a:gd name="connsiteY3" fmla="*/ 293914 h 576943"/>
              <a:gd name="connsiteX4" fmla="*/ 143328 w 170543"/>
              <a:gd name="connsiteY4" fmla="*/ 386443 h 576943"/>
              <a:gd name="connsiteX5" fmla="*/ 18143 w 170543"/>
              <a:gd name="connsiteY5" fmla="*/ 473528 h 576943"/>
              <a:gd name="connsiteX6" fmla="*/ 170543 w 170543"/>
              <a:gd name="connsiteY6" fmla="*/ 576943 h 57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543" h="576943">
                <a:moveTo>
                  <a:pt x="137886" y="0"/>
                </a:moveTo>
                <a:cubicBezTo>
                  <a:pt x="87539" y="38100"/>
                  <a:pt x="37193" y="76200"/>
                  <a:pt x="39914" y="108857"/>
                </a:cubicBezTo>
                <a:cubicBezTo>
                  <a:pt x="42635" y="141514"/>
                  <a:pt x="160564" y="165100"/>
                  <a:pt x="154214" y="195943"/>
                </a:cubicBezTo>
                <a:cubicBezTo>
                  <a:pt x="147864" y="226786"/>
                  <a:pt x="3628" y="262164"/>
                  <a:pt x="1814" y="293914"/>
                </a:cubicBezTo>
                <a:cubicBezTo>
                  <a:pt x="0" y="325664"/>
                  <a:pt x="140607" y="356507"/>
                  <a:pt x="143328" y="386443"/>
                </a:cubicBezTo>
                <a:cubicBezTo>
                  <a:pt x="146049" y="416379"/>
                  <a:pt x="13607" y="441778"/>
                  <a:pt x="18143" y="473528"/>
                </a:cubicBezTo>
                <a:cubicBezTo>
                  <a:pt x="22679" y="505278"/>
                  <a:pt x="96611" y="541110"/>
                  <a:pt x="170543" y="576943"/>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Freeform 7"/>
          <p:cNvSpPr/>
          <p:nvPr/>
        </p:nvSpPr>
        <p:spPr>
          <a:xfrm>
            <a:off x="4724400" y="3233057"/>
            <a:ext cx="170543" cy="576943"/>
          </a:xfrm>
          <a:custGeom>
            <a:avLst/>
            <a:gdLst>
              <a:gd name="connsiteX0" fmla="*/ 137886 w 170543"/>
              <a:gd name="connsiteY0" fmla="*/ 0 h 576943"/>
              <a:gd name="connsiteX1" fmla="*/ 39914 w 170543"/>
              <a:gd name="connsiteY1" fmla="*/ 108857 h 576943"/>
              <a:gd name="connsiteX2" fmla="*/ 154214 w 170543"/>
              <a:gd name="connsiteY2" fmla="*/ 195943 h 576943"/>
              <a:gd name="connsiteX3" fmla="*/ 1814 w 170543"/>
              <a:gd name="connsiteY3" fmla="*/ 293914 h 576943"/>
              <a:gd name="connsiteX4" fmla="*/ 143328 w 170543"/>
              <a:gd name="connsiteY4" fmla="*/ 386443 h 576943"/>
              <a:gd name="connsiteX5" fmla="*/ 18143 w 170543"/>
              <a:gd name="connsiteY5" fmla="*/ 473528 h 576943"/>
              <a:gd name="connsiteX6" fmla="*/ 170543 w 170543"/>
              <a:gd name="connsiteY6" fmla="*/ 576943 h 57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543" h="576943">
                <a:moveTo>
                  <a:pt x="137886" y="0"/>
                </a:moveTo>
                <a:cubicBezTo>
                  <a:pt x="87539" y="38100"/>
                  <a:pt x="37193" y="76200"/>
                  <a:pt x="39914" y="108857"/>
                </a:cubicBezTo>
                <a:cubicBezTo>
                  <a:pt x="42635" y="141514"/>
                  <a:pt x="160564" y="165100"/>
                  <a:pt x="154214" y="195943"/>
                </a:cubicBezTo>
                <a:cubicBezTo>
                  <a:pt x="147864" y="226786"/>
                  <a:pt x="3628" y="262164"/>
                  <a:pt x="1814" y="293914"/>
                </a:cubicBezTo>
                <a:cubicBezTo>
                  <a:pt x="0" y="325664"/>
                  <a:pt x="140607" y="356507"/>
                  <a:pt x="143328" y="386443"/>
                </a:cubicBezTo>
                <a:cubicBezTo>
                  <a:pt x="146049" y="416379"/>
                  <a:pt x="13607" y="441778"/>
                  <a:pt x="18143" y="473528"/>
                </a:cubicBezTo>
                <a:cubicBezTo>
                  <a:pt x="22679" y="505278"/>
                  <a:pt x="96611" y="541110"/>
                  <a:pt x="170543" y="576943"/>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Freeform 8"/>
          <p:cNvSpPr/>
          <p:nvPr/>
        </p:nvSpPr>
        <p:spPr>
          <a:xfrm>
            <a:off x="5047343" y="3233057"/>
            <a:ext cx="170543" cy="576943"/>
          </a:xfrm>
          <a:custGeom>
            <a:avLst/>
            <a:gdLst>
              <a:gd name="connsiteX0" fmla="*/ 137886 w 170543"/>
              <a:gd name="connsiteY0" fmla="*/ 0 h 576943"/>
              <a:gd name="connsiteX1" fmla="*/ 39914 w 170543"/>
              <a:gd name="connsiteY1" fmla="*/ 108857 h 576943"/>
              <a:gd name="connsiteX2" fmla="*/ 154214 w 170543"/>
              <a:gd name="connsiteY2" fmla="*/ 195943 h 576943"/>
              <a:gd name="connsiteX3" fmla="*/ 1814 w 170543"/>
              <a:gd name="connsiteY3" fmla="*/ 293914 h 576943"/>
              <a:gd name="connsiteX4" fmla="*/ 143328 w 170543"/>
              <a:gd name="connsiteY4" fmla="*/ 386443 h 576943"/>
              <a:gd name="connsiteX5" fmla="*/ 18143 w 170543"/>
              <a:gd name="connsiteY5" fmla="*/ 473528 h 576943"/>
              <a:gd name="connsiteX6" fmla="*/ 170543 w 170543"/>
              <a:gd name="connsiteY6" fmla="*/ 576943 h 57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543" h="576943">
                <a:moveTo>
                  <a:pt x="137886" y="0"/>
                </a:moveTo>
                <a:cubicBezTo>
                  <a:pt x="87539" y="38100"/>
                  <a:pt x="37193" y="76200"/>
                  <a:pt x="39914" y="108857"/>
                </a:cubicBezTo>
                <a:cubicBezTo>
                  <a:pt x="42635" y="141514"/>
                  <a:pt x="160564" y="165100"/>
                  <a:pt x="154214" y="195943"/>
                </a:cubicBezTo>
                <a:cubicBezTo>
                  <a:pt x="147864" y="226786"/>
                  <a:pt x="3628" y="262164"/>
                  <a:pt x="1814" y="293914"/>
                </a:cubicBezTo>
                <a:cubicBezTo>
                  <a:pt x="0" y="325664"/>
                  <a:pt x="140607" y="356507"/>
                  <a:pt x="143328" y="386443"/>
                </a:cubicBezTo>
                <a:cubicBezTo>
                  <a:pt x="146049" y="416379"/>
                  <a:pt x="13607" y="441778"/>
                  <a:pt x="18143" y="473528"/>
                </a:cubicBezTo>
                <a:cubicBezTo>
                  <a:pt x="22679" y="505278"/>
                  <a:pt x="96611" y="541110"/>
                  <a:pt x="170543" y="576943"/>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3" name="Rounded Rectangle 22"/>
          <p:cNvSpPr/>
          <p:nvPr/>
        </p:nvSpPr>
        <p:spPr>
          <a:xfrm>
            <a:off x="1524000" y="5943600"/>
            <a:ext cx="6400800" cy="6858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All threads share the same resources</a:t>
            </a:r>
            <a:endParaRPr lang="en-US" dirty="0"/>
          </a:p>
        </p:txBody>
      </p:sp>
      <p:sp>
        <p:nvSpPr>
          <p:cNvPr id="17" name="Freeform 16"/>
          <p:cNvSpPr/>
          <p:nvPr/>
        </p:nvSpPr>
        <p:spPr>
          <a:xfrm>
            <a:off x="4876800" y="3233057"/>
            <a:ext cx="170543" cy="576943"/>
          </a:xfrm>
          <a:custGeom>
            <a:avLst/>
            <a:gdLst>
              <a:gd name="connsiteX0" fmla="*/ 137886 w 170543"/>
              <a:gd name="connsiteY0" fmla="*/ 0 h 576943"/>
              <a:gd name="connsiteX1" fmla="*/ 39914 w 170543"/>
              <a:gd name="connsiteY1" fmla="*/ 108857 h 576943"/>
              <a:gd name="connsiteX2" fmla="*/ 154214 w 170543"/>
              <a:gd name="connsiteY2" fmla="*/ 195943 h 576943"/>
              <a:gd name="connsiteX3" fmla="*/ 1814 w 170543"/>
              <a:gd name="connsiteY3" fmla="*/ 293914 h 576943"/>
              <a:gd name="connsiteX4" fmla="*/ 143328 w 170543"/>
              <a:gd name="connsiteY4" fmla="*/ 386443 h 576943"/>
              <a:gd name="connsiteX5" fmla="*/ 18143 w 170543"/>
              <a:gd name="connsiteY5" fmla="*/ 473528 h 576943"/>
              <a:gd name="connsiteX6" fmla="*/ 170543 w 170543"/>
              <a:gd name="connsiteY6" fmla="*/ 576943 h 57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543" h="576943">
                <a:moveTo>
                  <a:pt x="137886" y="0"/>
                </a:moveTo>
                <a:cubicBezTo>
                  <a:pt x="87539" y="38100"/>
                  <a:pt x="37193" y="76200"/>
                  <a:pt x="39914" y="108857"/>
                </a:cubicBezTo>
                <a:cubicBezTo>
                  <a:pt x="42635" y="141514"/>
                  <a:pt x="160564" y="165100"/>
                  <a:pt x="154214" y="195943"/>
                </a:cubicBezTo>
                <a:cubicBezTo>
                  <a:pt x="147864" y="226786"/>
                  <a:pt x="3628" y="262164"/>
                  <a:pt x="1814" y="293914"/>
                </a:cubicBezTo>
                <a:cubicBezTo>
                  <a:pt x="0" y="325664"/>
                  <a:pt x="140607" y="356507"/>
                  <a:pt x="143328" y="386443"/>
                </a:cubicBezTo>
                <a:cubicBezTo>
                  <a:pt x="146049" y="416379"/>
                  <a:pt x="13607" y="441778"/>
                  <a:pt x="18143" y="473528"/>
                </a:cubicBezTo>
                <a:cubicBezTo>
                  <a:pt x="22679" y="505278"/>
                  <a:pt x="96611" y="541110"/>
                  <a:pt x="170543" y="576943"/>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9" name="Straight Arrow Connector 18"/>
          <p:cNvCxnSpPr>
            <a:endCxn id="7" idx="3"/>
          </p:cNvCxnSpPr>
          <p:nvPr/>
        </p:nvCxnSpPr>
        <p:spPr>
          <a:xfrm flipV="1">
            <a:off x="1828800" y="3418114"/>
            <a:ext cx="2287814" cy="1088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685800" y="2971800"/>
            <a:ext cx="1600200" cy="923330"/>
          </a:xfrm>
          <a:prstGeom prst="rect">
            <a:avLst/>
          </a:prstGeom>
          <a:noFill/>
        </p:spPr>
        <p:txBody>
          <a:bodyPr wrap="square" rtlCol="0">
            <a:spAutoFit/>
          </a:bodyPr>
          <a:lstStyle/>
          <a:p>
            <a:r>
              <a:rPr lang="en-US" dirty="0" smtClean="0"/>
              <a:t>Incoming Network Connect</a:t>
            </a:r>
            <a:endParaRPr lang="en-US" dirty="0"/>
          </a:p>
        </p:txBody>
      </p:sp>
      <p:sp>
        <p:nvSpPr>
          <p:cNvPr id="25" name="Rectangle 24"/>
          <p:cNvSpPr/>
          <p:nvPr/>
        </p:nvSpPr>
        <p:spPr>
          <a:xfrm>
            <a:off x="4419600" y="3810000"/>
            <a:ext cx="914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Cache</a:t>
            </a:r>
            <a:endParaRPr lang="en-US" dirty="0"/>
          </a:p>
        </p:txBody>
      </p:sp>
      <p:cxnSp>
        <p:nvCxnSpPr>
          <p:cNvPr id="31" name="Straight Arrow Connector 30"/>
          <p:cNvCxnSpPr/>
          <p:nvPr/>
        </p:nvCxnSpPr>
        <p:spPr>
          <a:xfrm rot="16200000" flipH="1">
            <a:off x="2590800" y="1447800"/>
            <a:ext cx="2057400" cy="1295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2" name="TextBox 31"/>
          <p:cNvSpPr txBox="1"/>
          <p:nvPr/>
        </p:nvSpPr>
        <p:spPr>
          <a:xfrm>
            <a:off x="2362200" y="762000"/>
            <a:ext cx="2057400" cy="369332"/>
          </a:xfrm>
          <a:prstGeom prst="rect">
            <a:avLst/>
          </a:prstGeom>
          <a:noFill/>
        </p:spPr>
        <p:txBody>
          <a:bodyPr wrap="square" rtlCol="0">
            <a:spAutoFit/>
          </a:bodyPr>
          <a:lstStyle/>
          <a:p>
            <a:r>
              <a:rPr lang="en-US" dirty="0" smtClean="0"/>
              <a:t>Dispatcher</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438400"/>
            <a:ext cx="3886200" cy="1200329"/>
          </a:xfrm>
          <a:prstGeom prst="rect">
            <a:avLst/>
          </a:prstGeom>
          <a:noFill/>
        </p:spPr>
        <p:txBody>
          <a:bodyPr wrap="square" rtlCol="0">
            <a:spAutoFit/>
          </a:bodyPr>
          <a:lstStyle/>
          <a:p>
            <a:r>
              <a:rPr lang="en-US" dirty="0" smtClean="0">
                <a:latin typeface="Lucida Console" pitchFamily="49" charset="0"/>
              </a:rPr>
              <a:t>while(TRUE) {</a:t>
            </a:r>
          </a:p>
          <a:p>
            <a:r>
              <a:rPr lang="en-US" dirty="0">
                <a:latin typeface="Lucida Console" pitchFamily="49" charset="0"/>
              </a:rPr>
              <a:t> </a:t>
            </a:r>
            <a:r>
              <a:rPr lang="en-US" dirty="0" smtClean="0">
                <a:latin typeface="Lucida Console" pitchFamily="49" charset="0"/>
              </a:rPr>
              <a:t>  </a:t>
            </a:r>
            <a:r>
              <a:rPr lang="en-US" dirty="0" err="1" smtClean="0">
                <a:latin typeface="Lucida Console" pitchFamily="49" charset="0"/>
              </a:rPr>
              <a:t>get_next_request</a:t>
            </a:r>
            <a:r>
              <a:rPr lang="en-US" dirty="0" smtClean="0">
                <a:latin typeface="Lucida Console" pitchFamily="49" charset="0"/>
              </a:rPr>
              <a:t>(&amp;</a:t>
            </a:r>
            <a:r>
              <a:rPr lang="en-US" dirty="0" err="1" smtClean="0">
                <a:latin typeface="Lucida Console" pitchFamily="49" charset="0"/>
              </a:rPr>
              <a:t>buf</a:t>
            </a:r>
            <a:r>
              <a:rPr lang="en-US" dirty="0" smtClean="0">
                <a:latin typeface="Lucida Console" pitchFamily="49" charset="0"/>
              </a:rPr>
              <a:t>);</a:t>
            </a:r>
          </a:p>
          <a:p>
            <a:r>
              <a:rPr lang="en-US" dirty="0">
                <a:latin typeface="Lucida Console" pitchFamily="49" charset="0"/>
              </a:rPr>
              <a:t> </a:t>
            </a:r>
            <a:r>
              <a:rPr lang="en-US" dirty="0" smtClean="0">
                <a:latin typeface="Lucida Console" pitchFamily="49" charset="0"/>
              </a:rPr>
              <a:t>  </a:t>
            </a:r>
            <a:r>
              <a:rPr lang="en-US" dirty="0" err="1" smtClean="0">
                <a:latin typeface="Lucida Console" pitchFamily="49" charset="0"/>
              </a:rPr>
              <a:t>handoff_work</a:t>
            </a:r>
            <a:r>
              <a:rPr lang="en-US" dirty="0" smtClean="0">
                <a:latin typeface="Lucida Console" pitchFamily="49" charset="0"/>
              </a:rPr>
              <a:t>(&amp;</a:t>
            </a:r>
            <a:r>
              <a:rPr lang="en-US" dirty="0" err="1" smtClean="0">
                <a:latin typeface="Lucida Console" pitchFamily="49" charset="0"/>
              </a:rPr>
              <a:t>buf</a:t>
            </a:r>
            <a:r>
              <a:rPr lang="en-US" dirty="0" smtClean="0">
                <a:latin typeface="Lucida Console" pitchFamily="49" charset="0"/>
              </a:rPr>
              <a:t>);</a:t>
            </a:r>
          </a:p>
          <a:p>
            <a:r>
              <a:rPr lang="en-US" dirty="0">
                <a:latin typeface="Lucida Console" pitchFamily="49" charset="0"/>
              </a:rPr>
              <a:t>}</a:t>
            </a:r>
          </a:p>
        </p:txBody>
      </p:sp>
      <p:sp>
        <p:nvSpPr>
          <p:cNvPr id="3" name="TextBox 2"/>
          <p:cNvSpPr txBox="1"/>
          <p:nvPr/>
        </p:nvSpPr>
        <p:spPr>
          <a:xfrm>
            <a:off x="4495800" y="2438400"/>
            <a:ext cx="4191000" cy="2308324"/>
          </a:xfrm>
          <a:prstGeom prst="rect">
            <a:avLst/>
          </a:prstGeom>
          <a:noFill/>
        </p:spPr>
        <p:txBody>
          <a:bodyPr wrap="square" rtlCol="0">
            <a:spAutoFit/>
          </a:bodyPr>
          <a:lstStyle/>
          <a:p>
            <a:r>
              <a:rPr lang="en-US" dirty="0" smtClean="0">
                <a:latin typeface="Lucida Console" pitchFamily="49" charset="0"/>
              </a:rPr>
              <a:t>while(TRUE) {</a:t>
            </a:r>
          </a:p>
          <a:p>
            <a:r>
              <a:rPr lang="en-US" dirty="0">
                <a:latin typeface="Lucida Console" pitchFamily="49" charset="0"/>
              </a:rPr>
              <a:t> </a:t>
            </a:r>
            <a:r>
              <a:rPr lang="en-US" dirty="0" smtClean="0">
                <a:latin typeface="Lucida Console" pitchFamily="49" charset="0"/>
              </a:rPr>
              <a:t>  </a:t>
            </a:r>
            <a:r>
              <a:rPr lang="en-US" dirty="0" err="1" smtClean="0">
                <a:latin typeface="Lucida Console" pitchFamily="49" charset="0"/>
              </a:rPr>
              <a:t>wait_for_work</a:t>
            </a:r>
            <a:r>
              <a:rPr lang="en-US" dirty="0" smtClean="0">
                <a:latin typeface="Lucida Console" pitchFamily="49" charset="0"/>
              </a:rPr>
              <a:t>(&amp;</a:t>
            </a:r>
            <a:r>
              <a:rPr lang="en-US" dirty="0" err="1" smtClean="0">
                <a:latin typeface="Lucida Console" pitchFamily="49" charset="0"/>
              </a:rPr>
              <a:t>buf</a:t>
            </a:r>
            <a:r>
              <a:rPr lang="en-US" dirty="0" smtClean="0">
                <a:latin typeface="Lucida Console" pitchFamily="49" charset="0"/>
              </a:rPr>
              <a:t>);</a:t>
            </a:r>
          </a:p>
          <a:p>
            <a:r>
              <a:rPr lang="en-US" dirty="0">
                <a:latin typeface="Lucida Console" pitchFamily="49" charset="0"/>
              </a:rPr>
              <a:t> </a:t>
            </a:r>
            <a:r>
              <a:rPr lang="en-US" dirty="0" smtClean="0">
                <a:latin typeface="Lucida Console" pitchFamily="49" charset="0"/>
              </a:rPr>
              <a:t>  </a:t>
            </a:r>
            <a:r>
              <a:rPr lang="en-US" dirty="0" err="1" smtClean="0">
                <a:latin typeface="Lucida Console" pitchFamily="49" charset="0"/>
              </a:rPr>
              <a:t>look_in_cache</a:t>
            </a:r>
            <a:r>
              <a:rPr lang="en-US" dirty="0" smtClean="0">
                <a:latin typeface="Lucida Console" pitchFamily="49" charset="0"/>
              </a:rPr>
              <a:t>(&amp;</a:t>
            </a:r>
            <a:r>
              <a:rPr lang="en-US" dirty="0" err="1" smtClean="0">
                <a:latin typeface="Lucida Console" pitchFamily="49" charset="0"/>
              </a:rPr>
              <a:t>buf,&amp;page</a:t>
            </a:r>
            <a:r>
              <a:rPr lang="en-US" dirty="0" smtClean="0">
                <a:latin typeface="Lucida Console" pitchFamily="49" charset="0"/>
              </a:rPr>
              <a:t>);</a:t>
            </a:r>
          </a:p>
          <a:p>
            <a:r>
              <a:rPr lang="en-US" dirty="0">
                <a:latin typeface="Lucida Console" pitchFamily="49" charset="0"/>
              </a:rPr>
              <a:t> </a:t>
            </a:r>
            <a:r>
              <a:rPr lang="en-US" dirty="0" smtClean="0">
                <a:latin typeface="Lucida Console" pitchFamily="49" charset="0"/>
              </a:rPr>
              <a:t>  if(</a:t>
            </a:r>
            <a:r>
              <a:rPr lang="en-US" dirty="0" err="1" smtClean="0">
                <a:latin typeface="Lucida Console" pitchFamily="49" charset="0"/>
              </a:rPr>
              <a:t>not_in_cache</a:t>
            </a:r>
            <a:r>
              <a:rPr lang="en-US" dirty="0" smtClean="0">
                <a:latin typeface="Lucida Console" pitchFamily="49" charset="0"/>
              </a:rPr>
              <a:t>(&amp;page)) {</a:t>
            </a:r>
          </a:p>
          <a:p>
            <a:r>
              <a:rPr lang="en-US" dirty="0">
                <a:latin typeface="Lucida Console" pitchFamily="49" charset="0"/>
              </a:rPr>
              <a:t> </a:t>
            </a:r>
            <a:r>
              <a:rPr lang="en-US" dirty="0" smtClean="0">
                <a:latin typeface="Lucida Console" pitchFamily="49" charset="0"/>
              </a:rPr>
              <a:t>     </a:t>
            </a:r>
            <a:r>
              <a:rPr lang="en-US" dirty="0" err="1" smtClean="0">
                <a:latin typeface="Lucida Console" pitchFamily="49" charset="0"/>
              </a:rPr>
              <a:t>read_disk</a:t>
            </a:r>
            <a:r>
              <a:rPr lang="en-US" dirty="0" smtClean="0">
                <a:latin typeface="Lucida Console" pitchFamily="49" charset="0"/>
              </a:rPr>
              <a:t>(&amp;</a:t>
            </a:r>
            <a:r>
              <a:rPr lang="en-US" dirty="0" err="1" smtClean="0">
                <a:latin typeface="Lucida Console" pitchFamily="49" charset="0"/>
              </a:rPr>
              <a:t>buf</a:t>
            </a:r>
            <a:r>
              <a:rPr lang="en-US" dirty="0" smtClean="0">
                <a:latin typeface="Lucida Console" pitchFamily="49" charset="0"/>
              </a:rPr>
              <a:t>, &amp;page);</a:t>
            </a:r>
          </a:p>
          <a:p>
            <a:r>
              <a:rPr lang="en-US" dirty="0">
                <a:latin typeface="Lucida Console" pitchFamily="49" charset="0"/>
              </a:rPr>
              <a:t> </a:t>
            </a:r>
            <a:r>
              <a:rPr lang="en-US" dirty="0" smtClean="0">
                <a:latin typeface="Lucida Console" pitchFamily="49" charset="0"/>
              </a:rPr>
              <a:t>  }</a:t>
            </a:r>
          </a:p>
          <a:p>
            <a:r>
              <a:rPr lang="en-US" dirty="0">
                <a:latin typeface="Lucida Console" pitchFamily="49" charset="0"/>
              </a:rPr>
              <a:t> </a:t>
            </a:r>
            <a:r>
              <a:rPr lang="en-US" dirty="0" smtClean="0">
                <a:latin typeface="Lucida Console" pitchFamily="49" charset="0"/>
              </a:rPr>
              <a:t>  </a:t>
            </a:r>
            <a:r>
              <a:rPr lang="en-US" dirty="0" err="1" smtClean="0">
                <a:latin typeface="Lucida Console" pitchFamily="49" charset="0"/>
              </a:rPr>
              <a:t>return_page</a:t>
            </a:r>
            <a:r>
              <a:rPr lang="en-US" dirty="0" smtClean="0">
                <a:latin typeface="Lucida Console" pitchFamily="49" charset="0"/>
              </a:rPr>
              <a:t>(&amp;page);</a:t>
            </a:r>
          </a:p>
          <a:p>
            <a:r>
              <a:rPr lang="en-US" dirty="0">
                <a:latin typeface="Lucida Console" pitchFamily="49" charset="0"/>
              </a:rPr>
              <a:t>}</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consider…</a:t>
            </a:r>
            <a:endParaRPr lang="en-US" dirty="0"/>
          </a:p>
        </p:txBody>
      </p:sp>
      <p:sp>
        <p:nvSpPr>
          <p:cNvPr id="3" name="Content Placeholder 2"/>
          <p:cNvSpPr>
            <a:spLocks noGrp="1"/>
          </p:cNvSpPr>
          <p:nvPr>
            <p:ph idx="1"/>
          </p:nvPr>
        </p:nvSpPr>
        <p:spPr/>
        <p:txBody>
          <a:bodyPr/>
          <a:lstStyle/>
          <a:p>
            <a:r>
              <a:rPr lang="en-US" dirty="0" smtClean="0"/>
              <a:t>Threads (inherent sharing, parallel)</a:t>
            </a:r>
          </a:p>
          <a:p>
            <a:r>
              <a:rPr lang="en-US" dirty="0" smtClean="0"/>
              <a:t>Processes (explicit sharing, parallel)</a:t>
            </a:r>
          </a:p>
          <a:p>
            <a:r>
              <a:rPr lang="en-US" dirty="0" smtClean="0"/>
              <a:t>Single-threaded process (not good)</a:t>
            </a:r>
          </a:p>
          <a:p>
            <a:r>
              <a:rPr lang="en-US" dirty="0" smtClean="0"/>
              <a:t>Finite state machine (parallel, complex)</a:t>
            </a:r>
          </a:p>
          <a:p>
            <a:endParaRPr lang="en-US" dirty="0"/>
          </a:p>
        </p:txBody>
      </p:sp>
    </p:spTree>
    <p:extLst>
      <p:ext uri="{BB962C8B-B14F-4D97-AF65-F5344CB8AC3E}">
        <p14:creationId xmlns:p14="http://schemas.microsoft.com/office/powerpoint/2010/main" val="2438985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09800" y="1752600"/>
            <a:ext cx="4648200" cy="335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667000" y="2590800"/>
            <a:ext cx="762000" cy="685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Rectangle 4"/>
          <p:cNvSpPr/>
          <p:nvPr/>
        </p:nvSpPr>
        <p:spPr>
          <a:xfrm>
            <a:off x="2209800" y="4267200"/>
            <a:ext cx="4648200" cy="838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Kernel</a:t>
            </a:r>
            <a:endParaRPr lang="en-US" dirty="0"/>
          </a:p>
        </p:txBody>
      </p:sp>
      <p:sp>
        <p:nvSpPr>
          <p:cNvPr id="7" name="Freeform 6"/>
          <p:cNvSpPr/>
          <p:nvPr/>
        </p:nvSpPr>
        <p:spPr>
          <a:xfrm>
            <a:off x="2971800" y="2667000"/>
            <a:ext cx="170543" cy="576943"/>
          </a:xfrm>
          <a:custGeom>
            <a:avLst/>
            <a:gdLst>
              <a:gd name="connsiteX0" fmla="*/ 137886 w 170543"/>
              <a:gd name="connsiteY0" fmla="*/ 0 h 576943"/>
              <a:gd name="connsiteX1" fmla="*/ 39914 w 170543"/>
              <a:gd name="connsiteY1" fmla="*/ 108857 h 576943"/>
              <a:gd name="connsiteX2" fmla="*/ 154214 w 170543"/>
              <a:gd name="connsiteY2" fmla="*/ 195943 h 576943"/>
              <a:gd name="connsiteX3" fmla="*/ 1814 w 170543"/>
              <a:gd name="connsiteY3" fmla="*/ 293914 h 576943"/>
              <a:gd name="connsiteX4" fmla="*/ 143328 w 170543"/>
              <a:gd name="connsiteY4" fmla="*/ 386443 h 576943"/>
              <a:gd name="connsiteX5" fmla="*/ 18143 w 170543"/>
              <a:gd name="connsiteY5" fmla="*/ 473528 h 576943"/>
              <a:gd name="connsiteX6" fmla="*/ 170543 w 170543"/>
              <a:gd name="connsiteY6" fmla="*/ 576943 h 57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543" h="576943">
                <a:moveTo>
                  <a:pt x="137886" y="0"/>
                </a:moveTo>
                <a:cubicBezTo>
                  <a:pt x="87539" y="38100"/>
                  <a:pt x="37193" y="76200"/>
                  <a:pt x="39914" y="108857"/>
                </a:cubicBezTo>
                <a:cubicBezTo>
                  <a:pt x="42635" y="141514"/>
                  <a:pt x="160564" y="165100"/>
                  <a:pt x="154214" y="195943"/>
                </a:cubicBezTo>
                <a:cubicBezTo>
                  <a:pt x="147864" y="226786"/>
                  <a:pt x="3628" y="262164"/>
                  <a:pt x="1814" y="293914"/>
                </a:cubicBezTo>
                <a:cubicBezTo>
                  <a:pt x="0" y="325664"/>
                  <a:pt x="140607" y="356507"/>
                  <a:pt x="143328" y="386443"/>
                </a:cubicBezTo>
                <a:cubicBezTo>
                  <a:pt x="146049" y="416379"/>
                  <a:pt x="13607" y="441778"/>
                  <a:pt x="18143" y="473528"/>
                </a:cubicBezTo>
                <a:cubicBezTo>
                  <a:pt x="22679" y="505278"/>
                  <a:pt x="96611" y="541110"/>
                  <a:pt x="170543" y="576943"/>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TextBox 14"/>
          <p:cNvSpPr txBox="1"/>
          <p:nvPr/>
        </p:nvSpPr>
        <p:spPr>
          <a:xfrm>
            <a:off x="2362200" y="1905000"/>
            <a:ext cx="1905000" cy="369332"/>
          </a:xfrm>
          <a:prstGeom prst="rect">
            <a:avLst/>
          </a:prstGeom>
          <a:noFill/>
        </p:spPr>
        <p:txBody>
          <a:bodyPr wrap="square" rtlCol="0">
            <a:spAutoFit/>
          </a:bodyPr>
          <a:lstStyle/>
          <a:p>
            <a:r>
              <a:rPr lang="en-US" dirty="0" smtClean="0"/>
              <a:t>User space</a:t>
            </a:r>
            <a:endParaRPr lang="en-US" dirty="0"/>
          </a:p>
        </p:txBody>
      </p:sp>
      <p:sp>
        <p:nvSpPr>
          <p:cNvPr id="18" name="Oval 17"/>
          <p:cNvSpPr/>
          <p:nvPr/>
        </p:nvSpPr>
        <p:spPr>
          <a:xfrm>
            <a:off x="3733800" y="2590800"/>
            <a:ext cx="762000" cy="685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Freeform 19"/>
          <p:cNvSpPr/>
          <p:nvPr/>
        </p:nvSpPr>
        <p:spPr>
          <a:xfrm>
            <a:off x="4038600" y="2667000"/>
            <a:ext cx="170543" cy="576943"/>
          </a:xfrm>
          <a:custGeom>
            <a:avLst/>
            <a:gdLst>
              <a:gd name="connsiteX0" fmla="*/ 137886 w 170543"/>
              <a:gd name="connsiteY0" fmla="*/ 0 h 576943"/>
              <a:gd name="connsiteX1" fmla="*/ 39914 w 170543"/>
              <a:gd name="connsiteY1" fmla="*/ 108857 h 576943"/>
              <a:gd name="connsiteX2" fmla="*/ 154214 w 170543"/>
              <a:gd name="connsiteY2" fmla="*/ 195943 h 576943"/>
              <a:gd name="connsiteX3" fmla="*/ 1814 w 170543"/>
              <a:gd name="connsiteY3" fmla="*/ 293914 h 576943"/>
              <a:gd name="connsiteX4" fmla="*/ 143328 w 170543"/>
              <a:gd name="connsiteY4" fmla="*/ 386443 h 576943"/>
              <a:gd name="connsiteX5" fmla="*/ 18143 w 170543"/>
              <a:gd name="connsiteY5" fmla="*/ 473528 h 576943"/>
              <a:gd name="connsiteX6" fmla="*/ 170543 w 170543"/>
              <a:gd name="connsiteY6" fmla="*/ 576943 h 57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543" h="576943">
                <a:moveTo>
                  <a:pt x="137886" y="0"/>
                </a:moveTo>
                <a:cubicBezTo>
                  <a:pt x="87539" y="38100"/>
                  <a:pt x="37193" y="76200"/>
                  <a:pt x="39914" y="108857"/>
                </a:cubicBezTo>
                <a:cubicBezTo>
                  <a:pt x="42635" y="141514"/>
                  <a:pt x="160564" y="165100"/>
                  <a:pt x="154214" y="195943"/>
                </a:cubicBezTo>
                <a:cubicBezTo>
                  <a:pt x="147864" y="226786"/>
                  <a:pt x="3628" y="262164"/>
                  <a:pt x="1814" y="293914"/>
                </a:cubicBezTo>
                <a:cubicBezTo>
                  <a:pt x="0" y="325664"/>
                  <a:pt x="140607" y="356507"/>
                  <a:pt x="143328" y="386443"/>
                </a:cubicBezTo>
                <a:cubicBezTo>
                  <a:pt x="146049" y="416379"/>
                  <a:pt x="13607" y="441778"/>
                  <a:pt x="18143" y="473528"/>
                </a:cubicBezTo>
                <a:cubicBezTo>
                  <a:pt x="22679" y="505278"/>
                  <a:pt x="96611" y="541110"/>
                  <a:pt x="170543" y="576943"/>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Oval 21"/>
          <p:cNvSpPr/>
          <p:nvPr/>
        </p:nvSpPr>
        <p:spPr>
          <a:xfrm>
            <a:off x="4800600" y="2590800"/>
            <a:ext cx="762000" cy="685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Freeform 23"/>
          <p:cNvSpPr/>
          <p:nvPr/>
        </p:nvSpPr>
        <p:spPr>
          <a:xfrm>
            <a:off x="5105400" y="2667000"/>
            <a:ext cx="170543" cy="576943"/>
          </a:xfrm>
          <a:custGeom>
            <a:avLst/>
            <a:gdLst>
              <a:gd name="connsiteX0" fmla="*/ 137886 w 170543"/>
              <a:gd name="connsiteY0" fmla="*/ 0 h 576943"/>
              <a:gd name="connsiteX1" fmla="*/ 39914 w 170543"/>
              <a:gd name="connsiteY1" fmla="*/ 108857 h 576943"/>
              <a:gd name="connsiteX2" fmla="*/ 154214 w 170543"/>
              <a:gd name="connsiteY2" fmla="*/ 195943 h 576943"/>
              <a:gd name="connsiteX3" fmla="*/ 1814 w 170543"/>
              <a:gd name="connsiteY3" fmla="*/ 293914 h 576943"/>
              <a:gd name="connsiteX4" fmla="*/ 143328 w 170543"/>
              <a:gd name="connsiteY4" fmla="*/ 386443 h 576943"/>
              <a:gd name="connsiteX5" fmla="*/ 18143 w 170543"/>
              <a:gd name="connsiteY5" fmla="*/ 473528 h 576943"/>
              <a:gd name="connsiteX6" fmla="*/ 170543 w 170543"/>
              <a:gd name="connsiteY6" fmla="*/ 576943 h 57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543" h="576943">
                <a:moveTo>
                  <a:pt x="137886" y="0"/>
                </a:moveTo>
                <a:cubicBezTo>
                  <a:pt x="87539" y="38100"/>
                  <a:pt x="37193" y="76200"/>
                  <a:pt x="39914" y="108857"/>
                </a:cubicBezTo>
                <a:cubicBezTo>
                  <a:pt x="42635" y="141514"/>
                  <a:pt x="160564" y="165100"/>
                  <a:pt x="154214" y="195943"/>
                </a:cubicBezTo>
                <a:cubicBezTo>
                  <a:pt x="147864" y="226786"/>
                  <a:pt x="3628" y="262164"/>
                  <a:pt x="1814" y="293914"/>
                </a:cubicBezTo>
                <a:cubicBezTo>
                  <a:pt x="0" y="325664"/>
                  <a:pt x="140607" y="356507"/>
                  <a:pt x="143328" y="386443"/>
                </a:cubicBezTo>
                <a:cubicBezTo>
                  <a:pt x="146049" y="416379"/>
                  <a:pt x="13607" y="441778"/>
                  <a:pt x="18143" y="473528"/>
                </a:cubicBezTo>
                <a:cubicBezTo>
                  <a:pt x="22679" y="505278"/>
                  <a:pt x="96611" y="541110"/>
                  <a:pt x="170543" y="576943"/>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 name="Rounded Rectangular Callout 1"/>
          <p:cNvSpPr/>
          <p:nvPr/>
        </p:nvSpPr>
        <p:spPr>
          <a:xfrm>
            <a:off x="6019800" y="762000"/>
            <a:ext cx="2362200" cy="612648"/>
          </a:xfrm>
          <a:prstGeom prst="wedgeRoundRectCallout">
            <a:avLst>
              <a:gd name="adj1" fmla="val -119094"/>
              <a:gd name="adj2" fmla="val 224542"/>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Circles are processes</a:t>
            </a:r>
          </a:p>
        </p:txBody>
      </p:sp>
      <p:sp>
        <p:nvSpPr>
          <p:cNvPr id="12" name="Rounded Rectangular Callout 11"/>
          <p:cNvSpPr/>
          <p:nvPr/>
        </p:nvSpPr>
        <p:spPr>
          <a:xfrm>
            <a:off x="6248400" y="3962400"/>
            <a:ext cx="2362200" cy="612648"/>
          </a:xfrm>
          <a:prstGeom prst="wedgeRoundRectCallout">
            <a:avLst>
              <a:gd name="adj1" fmla="val -89430"/>
              <a:gd name="adj2" fmla="val -206777"/>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Squiggles are threads</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09800" y="1752600"/>
            <a:ext cx="4648200" cy="335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667000" y="2590800"/>
            <a:ext cx="762000" cy="685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Rectangle 4"/>
          <p:cNvSpPr/>
          <p:nvPr/>
        </p:nvSpPr>
        <p:spPr>
          <a:xfrm>
            <a:off x="2209800" y="4267200"/>
            <a:ext cx="4648200" cy="838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Kernel</a:t>
            </a:r>
            <a:endParaRPr lang="en-US" dirty="0"/>
          </a:p>
        </p:txBody>
      </p:sp>
      <p:sp>
        <p:nvSpPr>
          <p:cNvPr id="7" name="Freeform 6"/>
          <p:cNvSpPr/>
          <p:nvPr/>
        </p:nvSpPr>
        <p:spPr>
          <a:xfrm>
            <a:off x="2801257" y="2667000"/>
            <a:ext cx="170543" cy="576943"/>
          </a:xfrm>
          <a:custGeom>
            <a:avLst/>
            <a:gdLst>
              <a:gd name="connsiteX0" fmla="*/ 137886 w 170543"/>
              <a:gd name="connsiteY0" fmla="*/ 0 h 576943"/>
              <a:gd name="connsiteX1" fmla="*/ 39914 w 170543"/>
              <a:gd name="connsiteY1" fmla="*/ 108857 h 576943"/>
              <a:gd name="connsiteX2" fmla="*/ 154214 w 170543"/>
              <a:gd name="connsiteY2" fmla="*/ 195943 h 576943"/>
              <a:gd name="connsiteX3" fmla="*/ 1814 w 170543"/>
              <a:gd name="connsiteY3" fmla="*/ 293914 h 576943"/>
              <a:gd name="connsiteX4" fmla="*/ 143328 w 170543"/>
              <a:gd name="connsiteY4" fmla="*/ 386443 h 576943"/>
              <a:gd name="connsiteX5" fmla="*/ 18143 w 170543"/>
              <a:gd name="connsiteY5" fmla="*/ 473528 h 576943"/>
              <a:gd name="connsiteX6" fmla="*/ 170543 w 170543"/>
              <a:gd name="connsiteY6" fmla="*/ 576943 h 57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543" h="576943">
                <a:moveTo>
                  <a:pt x="137886" y="0"/>
                </a:moveTo>
                <a:cubicBezTo>
                  <a:pt x="87539" y="38100"/>
                  <a:pt x="37193" y="76200"/>
                  <a:pt x="39914" y="108857"/>
                </a:cubicBezTo>
                <a:cubicBezTo>
                  <a:pt x="42635" y="141514"/>
                  <a:pt x="160564" y="165100"/>
                  <a:pt x="154214" y="195943"/>
                </a:cubicBezTo>
                <a:cubicBezTo>
                  <a:pt x="147864" y="226786"/>
                  <a:pt x="3628" y="262164"/>
                  <a:pt x="1814" y="293914"/>
                </a:cubicBezTo>
                <a:cubicBezTo>
                  <a:pt x="0" y="325664"/>
                  <a:pt x="140607" y="356507"/>
                  <a:pt x="143328" y="386443"/>
                </a:cubicBezTo>
                <a:cubicBezTo>
                  <a:pt x="146049" y="416379"/>
                  <a:pt x="13607" y="441778"/>
                  <a:pt x="18143" y="473528"/>
                </a:cubicBezTo>
                <a:cubicBezTo>
                  <a:pt x="22679" y="505278"/>
                  <a:pt x="96611" y="541110"/>
                  <a:pt x="170543" y="576943"/>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TextBox 14"/>
          <p:cNvSpPr txBox="1"/>
          <p:nvPr/>
        </p:nvSpPr>
        <p:spPr>
          <a:xfrm>
            <a:off x="2362200" y="1905000"/>
            <a:ext cx="1905000" cy="369332"/>
          </a:xfrm>
          <a:prstGeom prst="rect">
            <a:avLst/>
          </a:prstGeom>
          <a:noFill/>
        </p:spPr>
        <p:txBody>
          <a:bodyPr wrap="square" rtlCol="0">
            <a:spAutoFit/>
          </a:bodyPr>
          <a:lstStyle/>
          <a:p>
            <a:r>
              <a:rPr lang="en-US" dirty="0" smtClean="0"/>
              <a:t>User space</a:t>
            </a:r>
            <a:endParaRPr lang="en-US" dirty="0"/>
          </a:p>
        </p:txBody>
      </p:sp>
      <p:sp>
        <p:nvSpPr>
          <p:cNvPr id="20" name="Freeform 19"/>
          <p:cNvSpPr/>
          <p:nvPr/>
        </p:nvSpPr>
        <p:spPr>
          <a:xfrm>
            <a:off x="2971800" y="2667000"/>
            <a:ext cx="170543" cy="576943"/>
          </a:xfrm>
          <a:custGeom>
            <a:avLst/>
            <a:gdLst>
              <a:gd name="connsiteX0" fmla="*/ 137886 w 170543"/>
              <a:gd name="connsiteY0" fmla="*/ 0 h 576943"/>
              <a:gd name="connsiteX1" fmla="*/ 39914 w 170543"/>
              <a:gd name="connsiteY1" fmla="*/ 108857 h 576943"/>
              <a:gd name="connsiteX2" fmla="*/ 154214 w 170543"/>
              <a:gd name="connsiteY2" fmla="*/ 195943 h 576943"/>
              <a:gd name="connsiteX3" fmla="*/ 1814 w 170543"/>
              <a:gd name="connsiteY3" fmla="*/ 293914 h 576943"/>
              <a:gd name="connsiteX4" fmla="*/ 143328 w 170543"/>
              <a:gd name="connsiteY4" fmla="*/ 386443 h 576943"/>
              <a:gd name="connsiteX5" fmla="*/ 18143 w 170543"/>
              <a:gd name="connsiteY5" fmla="*/ 473528 h 576943"/>
              <a:gd name="connsiteX6" fmla="*/ 170543 w 170543"/>
              <a:gd name="connsiteY6" fmla="*/ 576943 h 57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543" h="576943">
                <a:moveTo>
                  <a:pt x="137886" y="0"/>
                </a:moveTo>
                <a:cubicBezTo>
                  <a:pt x="87539" y="38100"/>
                  <a:pt x="37193" y="76200"/>
                  <a:pt x="39914" y="108857"/>
                </a:cubicBezTo>
                <a:cubicBezTo>
                  <a:pt x="42635" y="141514"/>
                  <a:pt x="160564" y="165100"/>
                  <a:pt x="154214" y="195943"/>
                </a:cubicBezTo>
                <a:cubicBezTo>
                  <a:pt x="147864" y="226786"/>
                  <a:pt x="3628" y="262164"/>
                  <a:pt x="1814" y="293914"/>
                </a:cubicBezTo>
                <a:cubicBezTo>
                  <a:pt x="0" y="325664"/>
                  <a:pt x="140607" y="356507"/>
                  <a:pt x="143328" y="386443"/>
                </a:cubicBezTo>
                <a:cubicBezTo>
                  <a:pt x="146049" y="416379"/>
                  <a:pt x="13607" y="441778"/>
                  <a:pt x="18143" y="473528"/>
                </a:cubicBezTo>
                <a:cubicBezTo>
                  <a:pt x="22679" y="505278"/>
                  <a:pt x="96611" y="541110"/>
                  <a:pt x="170543" y="576943"/>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4" name="Freeform 23"/>
          <p:cNvSpPr/>
          <p:nvPr/>
        </p:nvSpPr>
        <p:spPr>
          <a:xfrm>
            <a:off x="3124200" y="2667000"/>
            <a:ext cx="170543" cy="576943"/>
          </a:xfrm>
          <a:custGeom>
            <a:avLst/>
            <a:gdLst>
              <a:gd name="connsiteX0" fmla="*/ 137886 w 170543"/>
              <a:gd name="connsiteY0" fmla="*/ 0 h 576943"/>
              <a:gd name="connsiteX1" fmla="*/ 39914 w 170543"/>
              <a:gd name="connsiteY1" fmla="*/ 108857 h 576943"/>
              <a:gd name="connsiteX2" fmla="*/ 154214 w 170543"/>
              <a:gd name="connsiteY2" fmla="*/ 195943 h 576943"/>
              <a:gd name="connsiteX3" fmla="*/ 1814 w 170543"/>
              <a:gd name="connsiteY3" fmla="*/ 293914 h 576943"/>
              <a:gd name="connsiteX4" fmla="*/ 143328 w 170543"/>
              <a:gd name="connsiteY4" fmla="*/ 386443 h 576943"/>
              <a:gd name="connsiteX5" fmla="*/ 18143 w 170543"/>
              <a:gd name="connsiteY5" fmla="*/ 473528 h 576943"/>
              <a:gd name="connsiteX6" fmla="*/ 170543 w 170543"/>
              <a:gd name="connsiteY6" fmla="*/ 576943 h 57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543" h="576943">
                <a:moveTo>
                  <a:pt x="137886" y="0"/>
                </a:moveTo>
                <a:cubicBezTo>
                  <a:pt x="87539" y="38100"/>
                  <a:pt x="37193" y="76200"/>
                  <a:pt x="39914" y="108857"/>
                </a:cubicBezTo>
                <a:cubicBezTo>
                  <a:pt x="42635" y="141514"/>
                  <a:pt x="160564" y="165100"/>
                  <a:pt x="154214" y="195943"/>
                </a:cubicBezTo>
                <a:cubicBezTo>
                  <a:pt x="147864" y="226786"/>
                  <a:pt x="3628" y="262164"/>
                  <a:pt x="1814" y="293914"/>
                </a:cubicBezTo>
                <a:cubicBezTo>
                  <a:pt x="0" y="325664"/>
                  <a:pt x="140607" y="356507"/>
                  <a:pt x="143328" y="386443"/>
                </a:cubicBezTo>
                <a:cubicBezTo>
                  <a:pt x="146049" y="416379"/>
                  <a:pt x="13607" y="441778"/>
                  <a:pt x="18143" y="473528"/>
                </a:cubicBezTo>
                <a:cubicBezTo>
                  <a:pt x="22679" y="505278"/>
                  <a:pt x="96611" y="541110"/>
                  <a:pt x="170543" y="576943"/>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Rounded Rectangle 11"/>
          <p:cNvSpPr/>
          <p:nvPr/>
        </p:nvSpPr>
        <p:spPr>
          <a:xfrm>
            <a:off x="1752600" y="5562600"/>
            <a:ext cx="5486400" cy="838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Assume threads are cooperative (you wrote them)</a:t>
            </a:r>
          </a:p>
          <a:p>
            <a:pPr algn="ctr"/>
            <a:r>
              <a:rPr lang="en-US" dirty="0" smtClean="0"/>
              <a:t>Processes not always cooperative!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a:noFill/>
        </p:spPr>
        <p:txBody>
          <a:bodyPr/>
          <a:lstStyle/>
          <a:p>
            <a:r>
              <a:rPr lang="en-US" smtClean="0"/>
              <a:t>Threads and Processes</a:t>
            </a:r>
          </a:p>
        </p:txBody>
      </p:sp>
      <p:grpSp>
        <p:nvGrpSpPr>
          <p:cNvPr id="2" name="Group 27"/>
          <p:cNvGrpSpPr>
            <a:grpSpLocks/>
          </p:cNvGrpSpPr>
          <p:nvPr/>
        </p:nvGrpSpPr>
        <p:grpSpPr bwMode="auto">
          <a:xfrm>
            <a:off x="1878013" y="1854200"/>
            <a:ext cx="1058862" cy="1506538"/>
            <a:chOff x="1183" y="1168"/>
            <a:chExt cx="667" cy="949"/>
          </a:xfrm>
        </p:grpSpPr>
        <p:sp>
          <p:nvSpPr>
            <p:cNvPr id="325635" name="Rectangle 3"/>
            <p:cNvSpPr>
              <a:spLocks noChangeArrowheads="1"/>
            </p:cNvSpPr>
            <p:nvPr/>
          </p:nvSpPr>
          <p:spPr bwMode="auto">
            <a:xfrm>
              <a:off x="1184" y="1168"/>
              <a:ext cx="622" cy="622"/>
            </a:xfrm>
            <a:prstGeom prst="rect">
              <a:avLst/>
            </a:prstGeom>
            <a:solidFill>
              <a:srgbClr val="DDDDDD"/>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9248" name="Freeform 12"/>
            <p:cNvSpPr>
              <a:spLocks/>
            </p:cNvSpPr>
            <p:nvPr/>
          </p:nvSpPr>
          <p:spPr bwMode="auto">
            <a:xfrm>
              <a:off x="1478" y="1264"/>
              <a:ext cx="101" cy="433"/>
            </a:xfrm>
            <a:custGeom>
              <a:avLst/>
              <a:gdLst>
                <a:gd name="T0" fmla="*/ 50 w 101"/>
                <a:gd name="T1" fmla="*/ 0 h 433"/>
                <a:gd name="T2" fmla="*/ 70 w 101"/>
                <a:gd name="T3" fmla="*/ 7 h 433"/>
                <a:gd name="T4" fmla="*/ 86 w 101"/>
                <a:gd name="T5" fmla="*/ 16 h 433"/>
                <a:gd name="T6" fmla="*/ 98 w 101"/>
                <a:gd name="T7" fmla="*/ 29 h 433"/>
                <a:gd name="T8" fmla="*/ 100 w 101"/>
                <a:gd name="T9" fmla="*/ 38 h 433"/>
                <a:gd name="T10" fmla="*/ 98 w 101"/>
                <a:gd name="T11" fmla="*/ 48 h 433"/>
                <a:gd name="T12" fmla="*/ 92 w 101"/>
                <a:gd name="T13" fmla="*/ 60 h 433"/>
                <a:gd name="T14" fmla="*/ 78 w 101"/>
                <a:gd name="T15" fmla="*/ 79 h 433"/>
                <a:gd name="T16" fmla="*/ 64 w 101"/>
                <a:gd name="T17" fmla="*/ 98 h 433"/>
                <a:gd name="T18" fmla="*/ 45 w 101"/>
                <a:gd name="T19" fmla="*/ 120 h 433"/>
                <a:gd name="T20" fmla="*/ 28 w 101"/>
                <a:gd name="T21" fmla="*/ 139 h 433"/>
                <a:gd name="T22" fmla="*/ 14 w 101"/>
                <a:gd name="T23" fmla="*/ 161 h 433"/>
                <a:gd name="T24" fmla="*/ 3 w 101"/>
                <a:gd name="T25" fmla="*/ 177 h 433"/>
                <a:gd name="T26" fmla="*/ 0 w 101"/>
                <a:gd name="T27" fmla="*/ 193 h 433"/>
                <a:gd name="T28" fmla="*/ 5 w 101"/>
                <a:gd name="T29" fmla="*/ 202 h 433"/>
                <a:gd name="T30" fmla="*/ 17 w 101"/>
                <a:gd name="T31" fmla="*/ 208 h 433"/>
                <a:gd name="T32" fmla="*/ 31 w 101"/>
                <a:gd name="T33" fmla="*/ 215 h 433"/>
                <a:gd name="T34" fmla="*/ 50 w 101"/>
                <a:gd name="T35" fmla="*/ 218 h 433"/>
                <a:gd name="T36" fmla="*/ 67 w 101"/>
                <a:gd name="T37" fmla="*/ 221 h 433"/>
                <a:gd name="T38" fmla="*/ 84 w 101"/>
                <a:gd name="T39" fmla="*/ 224 h 433"/>
                <a:gd name="T40" fmla="*/ 95 w 101"/>
                <a:gd name="T41" fmla="*/ 230 h 433"/>
                <a:gd name="T42" fmla="*/ 98 w 101"/>
                <a:gd name="T43" fmla="*/ 240 h 433"/>
                <a:gd name="T44" fmla="*/ 95 w 101"/>
                <a:gd name="T45" fmla="*/ 252 h 433"/>
                <a:gd name="T46" fmla="*/ 84 w 101"/>
                <a:gd name="T47" fmla="*/ 271 h 433"/>
                <a:gd name="T48" fmla="*/ 70 w 101"/>
                <a:gd name="T49" fmla="*/ 290 h 433"/>
                <a:gd name="T50" fmla="*/ 53 w 101"/>
                <a:gd name="T51" fmla="*/ 312 h 433"/>
                <a:gd name="T52" fmla="*/ 33 w 101"/>
                <a:gd name="T53" fmla="*/ 331 h 433"/>
                <a:gd name="T54" fmla="*/ 19 w 101"/>
                <a:gd name="T55" fmla="*/ 350 h 433"/>
                <a:gd name="T56" fmla="*/ 5 w 101"/>
                <a:gd name="T57" fmla="*/ 369 h 433"/>
                <a:gd name="T58" fmla="*/ 0 w 101"/>
                <a:gd name="T59" fmla="*/ 382 h 433"/>
                <a:gd name="T60" fmla="*/ 0 w 101"/>
                <a:gd name="T61" fmla="*/ 394 h 433"/>
                <a:gd name="T62" fmla="*/ 3 w 101"/>
                <a:gd name="T63" fmla="*/ 404 h 433"/>
                <a:gd name="T64" fmla="*/ 14 w 101"/>
                <a:gd name="T65" fmla="*/ 416 h 433"/>
                <a:gd name="T66" fmla="*/ 31 w 101"/>
                <a:gd name="T67" fmla="*/ 426 h 433"/>
                <a:gd name="T68" fmla="*/ 50 w 101"/>
                <a:gd name="T69" fmla="*/ 432 h 43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1"/>
                <a:gd name="T106" fmla="*/ 0 h 433"/>
                <a:gd name="T107" fmla="*/ 101 w 101"/>
                <a:gd name="T108" fmla="*/ 433 h 43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1" h="433">
                  <a:moveTo>
                    <a:pt x="50" y="0"/>
                  </a:moveTo>
                  <a:lnTo>
                    <a:pt x="70" y="7"/>
                  </a:lnTo>
                  <a:lnTo>
                    <a:pt x="86" y="16"/>
                  </a:lnTo>
                  <a:lnTo>
                    <a:pt x="98" y="29"/>
                  </a:lnTo>
                  <a:lnTo>
                    <a:pt x="100" y="38"/>
                  </a:lnTo>
                  <a:lnTo>
                    <a:pt x="98" y="48"/>
                  </a:lnTo>
                  <a:lnTo>
                    <a:pt x="92" y="60"/>
                  </a:lnTo>
                  <a:lnTo>
                    <a:pt x="78" y="79"/>
                  </a:lnTo>
                  <a:lnTo>
                    <a:pt x="64" y="98"/>
                  </a:lnTo>
                  <a:lnTo>
                    <a:pt x="45" y="120"/>
                  </a:lnTo>
                  <a:lnTo>
                    <a:pt x="28" y="139"/>
                  </a:lnTo>
                  <a:lnTo>
                    <a:pt x="14" y="161"/>
                  </a:lnTo>
                  <a:lnTo>
                    <a:pt x="3" y="177"/>
                  </a:lnTo>
                  <a:lnTo>
                    <a:pt x="0" y="193"/>
                  </a:lnTo>
                  <a:lnTo>
                    <a:pt x="5" y="202"/>
                  </a:lnTo>
                  <a:lnTo>
                    <a:pt x="17" y="208"/>
                  </a:lnTo>
                  <a:lnTo>
                    <a:pt x="31" y="215"/>
                  </a:lnTo>
                  <a:lnTo>
                    <a:pt x="50" y="218"/>
                  </a:lnTo>
                  <a:lnTo>
                    <a:pt x="67" y="221"/>
                  </a:lnTo>
                  <a:lnTo>
                    <a:pt x="84" y="224"/>
                  </a:lnTo>
                  <a:lnTo>
                    <a:pt x="95" y="230"/>
                  </a:lnTo>
                  <a:lnTo>
                    <a:pt x="98" y="240"/>
                  </a:lnTo>
                  <a:lnTo>
                    <a:pt x="95" y="252"/>
                  </a:lnTo>
                  <a:lnTo>
                    <a:pt x="84" y="271"/>
                  </a:lnTo>
                  <a:lnTo>
                    <a:pt x="70" y="290"/>
                  </a:lnTo>
                  <a:lnTo>
                    <a:pt x="53" y="312"/>
                  </a:lnTo>
                  <a:lnTo>
                    <a:pt x="33" y="331"/>
                  </a:lnTo>
                  <a:lnTo>
                    <a:pt x="19" y="350"/>
                  </a:lnTo>
                  <a:lnTo>
                    <a:pt x="5" y="369"/>
                  </a:lnTo>
                  <a:lnTo>
                    <a:pt x="0" y="382"/>
                  </a:lnTo>
                  <a:lnTo>
                    <a:pt x="0" y="394"/>
                  </a:lnTo>
                  <a:lnTo>
                    <a:pt x="3" y="404"/>
                  </a:lnTo>
                  <a:lnTo>
                    <a:pt x="14" y="416"/>
                  </a:lnTo>
                  <a:lnTo>
                    <a:pt x="31" y="426"/>
                  </a:lnTo>
                  <a:lnTo>
                    <a:pt x="50" y="432"/>
                  </a:lnTo>
                </a:path>
              </a:pathLst>
            </a:custGeom>
            <a:noFill/>
            <a:ln w="25400" cap="rnd">
              <a:solidFill>
                <a:schemeClr val="tx1"/>
              </a:solidFill>
              <a:round/>
              <a:headEnd type="none" w="sm" len="sm"/>
              <a:tailEnd type="none" w="sm" len="sm"/>
            </a:ln>
          </p:spPr>
          <p:txBody>
            <a:bodyPr/>
            <a:lstStyle/>
            <a:p>
              <a:endParaRPr lang="en-US"/>
            </a:p>
          </p:txBody>
        </p:sp>
        <p:sp>
          <p:nvSpPr>
            <p:cNvPr id="9249" name="Rectangle 19"/>
            <p:cNvSpPr>
              <a:spLocks noChangeArrowheads="1"/>
            </p:cNvSpPr>
            <p:nvPr/>
          </p:nvSpPr>
          <p:spPr bwMode="auto">
            <a:xfrm>
              <a:off x="1183" y="1791"/>
              <a:ext cx="667" cy="326"/>
            </a:xfrm>
            <a:prstGeom prst="rect">
              <a:avLst/>
            </a:prstGeom>
            <a:noFill/>
            <a:ln w="9525">
              <a:noFill/>
              <a:miter lim="800000"/>
              <a:headEnd/>
              <a:tailEnd/>
            </a:ln>
          </p:spPr>
          <p:txBody>
            <a:bodyPr wrap="none" lIns="92075" tIns="46038" rIns="92075" bIns="46038">
              <a:spAutoFit/>
            </a:bodyPr>
            <a:lstStyle/>
            <a:p>
              <a:pPr algn="l"/>
              <a:r>
                <a:rPr lang="en-US" sz="1400" b="1"/>
                <a:t>one process</a:t>
              </a:r>
            </a:p>
            <a:p>
              <a:pPr algn="l"/>
              <a:r>
                <a:rPr lang="en-US" sz="1400" b="1"/>
                <a:t>one thread</a:t>
              </a:r>
            </a:p>
          </p:txBody>
        </p:sp>
      </p:grpSp>
      <p:grpSp>
        <p:nvGrpSpPr>
          <p:cNvPr id="3" name="Group 29"/>
          <p:cNvGrpSpPr>
            <a:grpSpLocks/>
          </p:cNvGrpSpPr>
          <p:nvPr/>
        </p:nvGrpSpPr>
        <p:grpSpPr bwMode="auto">
          <a:xfrm>
            <a:off x="1041400" y="3911600"/>
            <a:ext cx="2663825" cy="1555750"/>
            <a:chOff x="656" y="2464"/>
            <a:chExt cx="1678" cy="980"/>
          </a:xfrm>
        </p:grpSpPr>
        <p:sp>
          <p:nvSpPr>
            <p:cNvPr id="325637" name="Rectangle 5"/>
            <p:cNvSpPr>
              <a:spLocks noChangeArrowheads="1"/>
            </p:cNvSpPr>
            <p:nvPr/>
          </p:nvSpPr>
          <p:spPr bwMode="auto">
            <a:xfrm>
              <a:off x="656" y="2464"/>
              <a:ext cx="622" cy="622"/>
            </a:xfrm>
            <a:prstGeom prst="rect">
              <a:avLst/>
            </a:prstGeom>
            <a:solidFill>
              <a:srgbClr val="DDDDDD"/>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325638" name="Rectangle 6"/>
            <p:cNvSpPr>
              <a:spLocks noChangeArrowheads="1"/>
            </p:cNvSpPr>
            <p:nvPr/>
          </p:nvSpPr>
          <p:spPr bwMode="auto">
            <a:xfrm>
              <a:off x="1712" y="2464"/>
              <a:ext cx="622" cy="622"/>
            </a:xfrm>
            <a:prstGeom prst="rect">
              <a:avLst/>
            </a:prstGeom>
            <a:solidFill>
              <a:srgbClr val="DDDDDD"/>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9244" name="Freeform 10"/>
            <p:cNvSpPr>
              <a:spLocks/>
            </p:cNvSpPr>
            <p:nvPr/>
          </p:nvSpPr>
          <p:spPr bwMode="auto">
            <a:xfrm>
              <a:off x="1957" y="2558"/>
              <a:ext cx="101" cy="435"/>
            </a:xfrm>
            <a:custGeom>
              <a:avLst/>
              <a:gdLst>
                <a:gd name="T0" fmla="*/ 50 w 101"/>
                <a:gd name="T1" fmla="*/ 0 h 435"/>
                <a:gd name="T2" fmla="*/ 71 w 101"/>
                <a:gd name="T3" fmla="*/ 6 h 435"/>
                <a:gd name="T4" fmla="*/ 89 w 101"/>
                <a:gd name="T5" fmla="*/ 16 h 435"/>
                <a:gd name="T6" fmla="*/ 96 w 101"/>
                <a:gd name="T7" fmla="*/ 27 h 435"/>
                <a:gd name="T8" fmla="*/ 100 w 101"/>
                <a:gd name="T9" fmla="*/ 37 h 435"/>
                <a:gd name="T10" fmla="*/ 96 w 101"/>
                <a:gd name="T11" fmla="*/ 47 h 435"/>
                <a:gd name="T12" fmla="*/ 89 w 101"/>
                <a:gd name="T13" fmla="*/ 63 h 435"/>
                <a:gd name="T14" fmla="*/ 79 w 101"/>
                <a:gd name="T15" fmla="*/ 79 h 435"/>
                <a:gd name="T16" fmla="*/ 46 w 101"/>
                <a:gd name="T17" fmla="*/ 121 h 435"/>
                <a:gd name="T18" fmla="*/ 32 w 101"/>
                <a:gd name="T19" fmla="*/ 141 h 435"/>
                <a:gd name="T20" fmla="*/ 18 w 101"/>
                <a:gd name="T21" fmla="*/ 162 h 435"/>
                <a:gd name="T22" fmla="*/ 7 w 101"/>
                <a:gd name="T23" fmla="*/ 178 h 435"/>
                <a:gd name="T24" fmla="*/ 4 w 101"/>
                <a:gd name="T25" fmla="*/ 194 h 435"/>
                <a:gd name="T26" fmla="*/ 7 w 101"/>
                <a:gd name="T27" fmla="*/ 204 h 435"/>
                <a:gd name="T28" fmla="*/ 18 w 101"/>
                <a:gd name="T29" fmla="*/ 209 h 435"/>
                <a:gd name="T30" fmla="*/ 32 w 101"/>
                <a:gd name="T31" fmla="*/ 215 h 435"/>
                <a:gd name="T32" fmla="*/ 50 w 101"/>
                <a:gd name="T33" fmla="*/ 220 h 435"/>
                <a:gd name="T34" fmla="*/ 68 w 101"/>
                <a:gd name="T35" fmla="*/ 220 h 435"/>
                <a:gd name="T36" fmla="*/ 82 w 101"/>
                <a:gd name="T37" fmla="*/ 225 h 435"/>
                <a:gd name="T38" fmla="*/ 93 w 101"/>
                <a:gd name="T39" fmla="*/ 230 h 435"/>
                <a:gd name="T40" fmla="*/ 96 w 101"/>
                <a:gd name="T41" fmla="*/ 241 h 435"/>
                <a:gd name="T42" fmla="*/ 93 w 101"/>
                <a:gd name="T43" fmla="*/ 256 h 435"/>
                <a:gd name="T44" fmla="*/ 82 w 101"/>
                <a:gd name="T45" fmla="*/ 272 h 435"/>
                <a:gd name="T46" fmla="*/ 68 w 101"/>
                <a:gd name="T47" fmla="*/ 293 h 435"/>
                <a:gd name="T48" fmla="*/ 54 w 101"/>
                <a:gd name="T49" fmla="*/ 314 h 435"/>
                <a:gd name="T50" fmla="*/ 22 w 101"/>
                <a:gd name="T51" fmla="*/ 356 h 435"/>
                <a:gd name="T52" fmla="*/ 11 w 101"/>
                <a:gd name="T53" fmla="*/ 371 h 435"/>
                <a:gd name="T54" fmla="*/ 4 w 101"/>
                <a:gd name="T55" fmla="*/ 387 h 435"/>
                <a:gd name="T56" fmla="*/ 0 w 101"/>
                <a:gd name="T57" fmla="*/ 397 h 435"/>
                <a:gd name="T58" fmla="*/ 4 w 101"/>
                <a:gd name="T59" fmla="*/ 408 h 435"/>
                <a:gd name="T60" fmla="*/ 11 w 101"/>
                <a:gd name="T61" fmla="*/ 418 h 435"/>
                <a:gd name="T62" fmla="*/ 29 w 101"/>
                <a:gd name="T63" fmla="*/ 429 h 435"/>
                <a:gd name="T64" fmla="*/ 50 w 101"/>
                <a:gd name="T65" fmla="*/ 434 h 4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1"/>
                <a:gd name="T100" fmla="*/ 0 h 435"/>
                <a:gd name="T101" fmla="*/ 101 w 101"/>
                <a:gd name="T102" fmla="*/ 435 h 4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1" h="435">
                  <a:moveTo>
                    <a:pt x="50" y="0"/>
                  </a:moveTo>
                  <a:lnTo>
                    <a:pt x="71" y="6"/>
                  </a:lnTo>
                  <a:lnTo>
                    <a:pt x="89" y="16"/>
                  </a:lnTo>
                  <a:lnTo>
                    <a:pt x="96" y="27"/>
                  </a:lnTo>
                  <a:lnTo>
                    <a:pt x="100" y="37"/>
                  </a:lnTo>
                  <a:lnTo>
                    <a:pt x="96" y="47"/>
                  </a:lnTo>
                  <a:lnTo>
                    <a:pt x="89" y="63"/>
                  </a:lnTo>
                  <a:lnTo>
                    <a:pt x="79" y="79"/>
                  </a:lnTo>
                  <a:lnTo>
                    <a:pt x="46" y="121"/>
                  </a:lnTo>
                  <a:lnTo>
                    <a:pt x="32" y="141"/>
                  </a:lnTo>
                  <a:lnTo>
                    <a:pt x="18" y="162"/>
                  </a:lnTo>
                  <a:lnTo>
                    <a:pt x="7" y="178"/>
                  </a:lnTo>
                  <a:lnTo>
                    <a:pt x="4" y="194"/>
                  </a:lnTo>
                  <a:lnTo>
                    <a:pt x="7" y="204"/>
                  </a:lnTo>
                  <a:lnTo>
                    <a:pt x="18" y="209"/>
                  </a:lnTo>
                  <a:lnTo>
                    <a:pt x="32" y="215"/>
                  </a:lnTo>
                  <a:lnTo>
                    <a:pt x="50" y="220"/>
                  </a:lnTo>
                  <a:lnTo>
                    <a:pt x="68" y="220"/>
                  </a:lnTo>
                  <a:lnTo>
                    <a:pt x="82" y="225"/>
                  </a:lnTo>
                  <a:lnTo>
                    <a:pt x="93" y="230"/>
                  </a:lnTo>
                  <a:lnTo>
                    <a:pt x="96" y="241"/>
                  </a:lnTo>
                  <a:lnTo>
                    <a:pt x="93" y="256"/>
                  </a:lnTo>
                  <a:lnTo>
                    <a:pt x="82" y="272"/>
                  </a:lnTo>
                  <a:lnTo>
                    <a:pt x="68" y="293"/>
                  </a:lnTo>
                  <a:lnTo>
                    <a:pt x="54" y="314"/>
                  </a:lnTo>
                  <a:lnTo>
                    <a:pt x="22" y="356"/>
                  </a:lnTo>
                  <a:lnTo>
                    <a:pt x="11" y="371"/>
                  </a:lnTo>
                  <a:lnTo>
                    <a:pt x="4" y="387"/>
                  </a:lnTo>
                  <a:lnTo>
                    <a:pt x="0" y="397"/>
                  </a:lnTo>
                  <a:lnTo>
                    <a:pt x="4" y="408"/>
                  </a:lnTo>
                  <a:lnTo>
                    <a:pt x="11" y="418"/>
                  </a:lnTo>
                  <a:lnTo>
                    <a:pt x="29" y="429"/>
                  </a:lnTo>
                  <a:lnTo>
                    <a:pt x="50" y="434"/>
                  </a:lnTo>
                </a:path>
              </a:pathLst>
            </a:custGeom>
            <a:noFill/>
            <a:ln w="25400" cap="rnd">
              <a:solidFill>
                <a:schemeClr val="tx1"/>
              </a:solidFill>
              <a:round/>
              <a:headEnd type="none" w="sm" len="sm"/>
              <a:tailEnd type="none" w="sm" len="sm"/>
            </a:ln>
          </p:spPr>
          <p:txBody>
            <a:bodyPr/>
            <a:lstStyle/>
            <a:p>
              <a:endParaRPr lang="en-US"/>
            </a:p>
          </p:txBody>
        </p:sp>
        <p:sp>
          <p:nvSpPr>
            <p:cNvPr id="9245" name="Freeform 11"/>
            <p:cNvSpPr>
              <a:spLocks/>
            </p:cNvSpPr>
            <p:nvPr/>
          </p:nvSpPr>
          <p:spPr bwMode="auto">
            <a:xfrm>
              <a:off x="901" y="2558"/>
              <a:ext cx="101" cy="435"/>
            </a:xfrm>
            <a:custGeom>
              <a:avLst/>
              <a:gdLst>
                <a:gd name="T0" fmla="*/ 51 w 101"/>
                <a:gd name="T1" fmla="*/ 0 h 435"/>
                <a:gd name="T2" fmla="*/ 70 w 101"/>
                <a:gd name="T3" fmla="*/ 6 h 435"/>
                <a:gd name="T4" fmla="*/ 86 w 101"/>
                <a:gd name="T5" fmla="*/ 16 h 435"/>
                <a:gd name="T6" fmla="*/ 94 w 101"/>
                <a:gd name="T7" fmla="*/ 21 h 435"/>
                <a:gd name="T8" fmla="*/ 98 w 101"/>
                <a:gd name="T9" fmla="*/ 27 h 435"/>
                <a:gd name="T10" fmla="*/ 100 w 101"/>
                <a:gd name="T11" fmla="*/ 37 h 435"/>
                <a:gd name="T12" fmla="*/ 98 w 101"/>
                <a:gd name="T13" fmla="*/ 47 h 435"/>
                <a:gd name="T14" fmla="*/ 96 w 101"/>
                <a:gd name="T15" fmla="*/ 53 h 435"/>
                <a:gd name="T16" fmla="*/ 92 w 101"/>
                <a:gd name="T17" fmla="*/ 63 h 435"/>
                <a:gd name="T18" fmla="*/ 79 w 101"/>
                <a:gd name="T19" fmla="*/ 79 h 435"/>
                <a:gd name="T20" fmla="*/ 64 w 101"/>
                <a:gd name="T21" fmla="*/ 100 h 435"/>
                <a:gd name="T22" fmla="*/ 47 w 101"/>
                <a:gd name="T23" fmla="*/ 121 h 435"/>
                <a:gd name="T24" fmla="*/ 30 w 101"/>
                <a:gd name="T25" fmla="*/ 141 h 435"/>
                <a:gd name="T26" fmla="*/ 15 w 101"/>
                <a:gd name="T27" fmla="*/ 162 h 435"/>
                <a:gd name="T28" fmla="*/ 6 w 101"/>
                <a:gd name="T29" fmla="*/ 178 h 435"/>
                <a:gd name="T30" fmla="*/ 4 w 101"/>
                <a:gd name="T31" fmla="*/ 188 h 435"/>
                <a:gd name="T32" fmla="*/ 2 w 101"/>
                <a:gd name="T33" fmla="*/ 194 h 435"/>
                <a:gd name="T34" fmla="*/ 4 w 101"/>
                <a:gd name="T35" fmla="*/ 199 h 435"/>
                <a:gd name="T36" fmla="*/ 6 w 101"/>
                <a:gd name="T37" fmla="*/ 204 h 435"/>
                <a:gd name="T38" fmla="*/ 17 w 101"/>
                <a:gd name="T39" fmla="*/ 209 h 435"/>
                <a:gd name="T40" fmla="*/ 32 w 101"/>
                <a:gd name="T41" fmla="*/ 215 h 435"/>
                <a:gd name="T42" fmla="*/ 51 w 101"/>
                <a:gd name="T43" fmla="*/ 220 h 435"/>
                <a:gd name="T44" fmla="*/ 68 w 101"/>
                <a:gd name="T45" fmla="*/ 220 h 435"/>
                <a:gd name="T46" fmla="*/ 83 w 101"/>
                <a:gd name="T47" fmla="*/ 225 h 435"/>
                <a:gd name="T48" fmla="*/ 94 w 101"/>
                <a:gd name="T49" fmla="*/ 230 h 435"/>
                <a:gd name="T50" fmla="*/ 96 w 101"/>
                <a:gd name="T51" fmla="*/ 235 h 435"/>
                <a:gd name="T52" fmla="*/ 98 w 101"/>
                <a:gd name="T53" fmla="*/ 241 h 435"/>
                <a:gd name="T54" fmla="*/ 98 w 101"/>
                <a:gd name="T55" fmla="*/ 246 h 435"/>
                <a:gd name="T56" fmla="*/ 94 w 101"/>
                <a:gd name="T57" fmla="*/ 256 h 435"/>
                <a:gd name="T58" fmla="*/ 85 w 101"/>
                <a:gd name="T59" fmla="*/ 272 h 435"/>
                <a:gd name="T60" fmla="*/ 70 w 101"/>
                <a:gd name="T61" fmla="*/ 293 h 435"/>
                <a:gd name="T62" fmla="*/ 53 w 101"/>
                <a:gd name="T63" fmla="*/ 314 h 435"/>
                <a:gd name="T64" fmla="*/ 36 w 101"/>
                <a:gd name="T65" fmla="*/ 335 h 435"/>
                <a:gd name="T66" fmla="*/ 21 w 101"/>
                <a:gd name="T67" fmla="*/ 356 h 435"/>
                <a:gd name="T68" fmla="*/ 8 w 101"/>
                <a:gd name="T69" fmla="*/ 371 h 435"/>
                <a:gd name="T70" fmla="*/ 4 w 101"/>
                <a:gd name="T71" fmla="*/ 382 h 435"/>
                <a:gd name="T72" fmla="*/ 2 w 101"/>
                <a:gd name="T73" fmla="*/ 387 h 435"/>
                <a:gd name="T74" fmla="*/ 0 w 101"/>
                <a:gd name="T75" fmla="*/ 397 h 435"/>
                <a:gd name="T76" fmla="*/ 2 w 101"/>
                <a:gd name="T77" fmla="*/ 408 h 435"/>
                <a:gd name="T78" fmla="*/ 8 w 101"/>
                <a:gd name="T79" fmla="*/ 413 h 435"/>
                <a:gd name="T80" fmla="*/ 13 w 101"/>
                <a:gd name="T81" fmla="*/ 418 h 435"/>
                <a:gd name="T82" fmla="*/ 30 w 101"/>
                <a:gd name="T83" fmla="*/ 429 h 435"/>
                <a:gd name="T84" fmla="*/ 51 w 101"/>
                <a:gd name="T85" fmla="*/ 434 h 43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1"/>
                <a:gd name="T130" fmla="*/ 0 h 435"/>
                <a:gd name="T131" fmla="*/ 101 w 101"/>
                <a:gd name="T132" fmla="*/ 435 h 43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1" h="435">
                  <a:moveTo>
                    <a:pt x="51" y="0"/>
                  </a:moveTo>
                  <a:lnTo>
                    <a:pt x="70" y="6"/>
                  </a:lnTo>
                  <a:lnTo>
                    <a:pt x="86" y="16"/>
                  </a:lnTo>
                  <a:lnTo>
                    <a:pt x="94" y="21"/>
                  </a:lnTo>
                  <a:lnTo>
                    <a:pt x="98" y="27"/>
                  </a:lnTo>
                  <a:lnTo>
                    <a:pt x="100" y="37"/>
                  </a:lnTo>
                  <a:lnTo>
                    <a:pt x="98" y="47"/>
                  </a:lnTo>
                  <a:lnTo>
                    <a:pt x="96" y="53"/>
                  </a:lnTo>
                  <a:lnTo>
                    <a:pt x="92" y="63"/>
                  </a:lnTo>
                  <a:lnTo>
                    <a:pt x="79" y="79"/>
                  </a:lnTo>
                  <a:lnTo>
                    <a:pt x="64" y="100"/>
                  </a:lnTo>
                  <a:lnTo>
                    <a:pt x="47" y="121"/>
                  </a:lnTo>
                  <a:lnTo>
                    <a:pt x="30" y="141"/>
                  </a:lnTo>
                  <a:lnTo>
                    <a:pt x="15" y="162"/>
                  </a:lnTo>
                  <a:lnTo>
                    <a:pt x="6" y="178"/>
                  </a:lnTo>
                  <a:lnTo>
                    <a:pt x="4" y="188"/>
                  </a:lnTo>
                  <a:lnTo>
                    <a:pt x="2" y="194"/>
                  </a:lnTo>
                  <a:lnTo>
                    <a:pt x="4" y="199"/>
                  </a:lnTo>
                  <a:lnTo>
                    <a:pt x="6" y="204"/>
                  </a:lnTo>
                  <a:lnTo>
                    <a:pt x="17" y="209"/>
                  </a:lnTo>
                  <a:lnTo>
                    <a:pt x="32" y="215"/>
                  </a:lnTo>
                  <a:lnTo>
                    <a:pt x="51" y="220"/>
                  </a:lnTo>
                  <a:lnTo>
                    <a:pt x="68" y="220"/>
                  </a:lnTo>
                  <a:lnTo>
                    <a:pt x="83" y="225"/>
                  </a:lnTo>
                  <a:lnTo>
                    <a:pt x="94" y="230"/>
                  </a:lnTo>
                  <a:lnTo>
                    <a:pt x="96" y="235"/>
                  </a:lnTo>
                  <a:lnTo>
                    <a:pt x="98" y="241"/>
                  </a:lnTo>
                  <a:lnTo>
                    <a:pt x="98" y="246"/>
                  </a:lnTo>
                  <a:lnTo>
                    <a:pt x="94" y="256"/>
                  </a:lnTo>
                  <a:lnTo>
                    <a:pt x="85" y="272"/>
                  </a:lnTo>
                  <a:lnTo>
                    <a:pt x="70" y="293"/>
                  </a:lnTo>
                  <a:lnTo>
                    <a:pt x="53" y="314"/>
                  </a:lnTo>
                  <a:lnTo>
                    <a:pt x="36" y="335"/>
                  </a:lnTo>
                  <a:lnTo>
                    <a:pt x="21" y="356"/>
                  </a:lnTo>
                  <a:lnTo>
                    <a:pt x="8" y="371"/>
                  </a:lnTo>
                  <a:lnTo>
                    <a:pt x="4" y="382"/>
                  </a:lnTo>
                  <a:lnTo>
                    <a:pt x="2" y="387"/>
                  </a:lnTo>
                  <a:lnTo>
                    <a:pt x="0" y="397"/>
                  </a:lnTo>
                  <a:lnTo>
                    <a:pt x="2" y="408"/>
                  </a:lnTo>
                  <a:lnTo>
                    <a:pt x="8" y="413"/>
                  </a:lnTo>
                  <a:lnTo>
                    <a:pt x="13" y="418"/>
                  </a:lnTo>
                  <a:lnTo>
                    <a:pt x="30" y="429"/>
                  </a:lnTo>
                  <a:lnTo>
                    <a:pt x="51" y="434"/>
                  </a:lnTo>
                </a:path>
              </a:pathLst>
            </a:custGeom>
            <a:noFill/>
            <a:ln w="25400" cap="rnd">
              <a:solidFill>
                <a:schemeClr val="tx1"/>
              </a:solidFill>
              <a:round/>
              <a:headEnd type="none" w="sm" len="sm"/>
              <a:tailEnd type="none" w="sm" len="sm"/>
            </a:ln>
          </p:spPr>
          <p:txBody>
            <a:bodyPr/>
            <a:lstStyle/>
            <a:p>
              <a:endParaRPr lang="en-US"/>
            </a:p>
          </p:txBody>
        </p:sp>
        <p:sp>
          <p:nvSpPr>
            <p:cNvPr id="9246" name="Rectangle 20"/>
            <p:cNvSpPr>
              <a:spLocks noChangeArrowheads="1"/>
            </p:cNvSpPr>
            <p:nvPr/>
          </p:nvSpPr>
          <p:spPr bwMode="auto">
            <a:xfrm>
              <a:off x="896" y="3078"/>
              <a:ext cx="1357" cy="366"/>
            </a:xfrm>
            <a:prstGeom prst="rect">
              <a:avLst/>
            </a:prstGeom>
            <a:noFill/>
            <a:ln w="9525">
              <a:noFill/>
              <a:miter lim="800000"/>
              <a:headEnd/>
              <a:tailEnd/>
            </a:ln>
          </p:spPr>
          <p:txBody>
            <a:bodyPr wrap="none" lIns="92075" tIns="46038" rIns="92075" bIns="46038">
              <a:spAutoFit/>
            </a:bodyPr>
            <a:lstStyle/>
            <a:p>
              <a:r>
                <a:rPr lang="en-US" sz="1600" b="1"/>
                <a:t>multiple processes</a:t>
              </a:r>
            </a:p>
            <a:p>
              <a:r>
                <a:rPr lang="en-US" sz="1600" b="1"/>
                <a:t>one thread per process</a:t>
              </a:r>
            </a:p>
          </p:txBody>
        </p:sp>
      </p:grpSp>
      <p:grpSp>
        <p:nvGrpSpPr>
          <p:cNvPr id="4" name="Group 30"/>
          <p:cNvGrpSpPr>
            <a:grpSpLocks/>
          </p:cNvGrpSpPr>
          <p:nvPr/>
        </p:nvGrpSpPr>
        <p:grpSpPr bwMode="auto">
          <a:xfrm>
            <a:off x="4851400" y="3911600"/>
            <a:ext cx="2663825" cy="1570038"/>
            <a:chOff x="3056" y="2464"/>
            <a:chExt cx="1678" cy="989"/>
          </a:xfrm>
        </p:grpSpPr>
        <p:sp>
          <p:nvSpPr>
            <p:cNvPr id="325639" name="Rectangle 7"/>
            <p:cNvSpPr>
              <a:spLocks noChangeArrowheads="1"/>
            </p:cNvSpPr>
            <p:nvPr/>
          </p:nvSpPr>
          <p:spPr bwMode="auto">
            <a:xfrm>
              <a:off x="3056" y="2464"/>
              <a:ext cx="622" cy="622"/>
            </a:xfrm>
            <a:prstGeom prst="rect">
              <a:avLst/>
            </a:prstGeom>
            <a:solidFill>
              <a:srgbClr val="DDDDDD"/>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325640" name="Rectangle 8"/>
            <p:cNvSpPr>
              <a:spLocks noChangeArrowheads="1"/>
            </p:cNvSpPr>
            <p:nvPr/>
          </p:nvSpPr>
          <p:spPr bwMode="auto">
            <a:xfrm>
              <a:off x="4112" y="2464"/>
              <a:ext cx="622" cy="622"/>
            </a:xfrm>
            <a:prstGeom prst="rect">
              <a:avLst/>
            </a:prstGeom>
            <a:solidFill>
              <a:srgbClr val="DDDDDD"/>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9235" name="Freeform 9"/>
            <p:cNvSpPr>
              <a:spLocks/>
            </p:cNvSpPr>
            <p:nvPr/>
          </p:nvSpPr>
          <p:spPr bwMode="auto">
            <a:xfrm>
              <a:off x="4166" y="2558"/>
              <a:ext cx="100" cy="435"/>
            </a:xfrm>
            <a:custGeom>
              <a:avLst/>
              <a:gdLst>
                <a:gd name="T0" fmla="*/ 49 w 100"/>
                <a:gd name="T1" fmla="*/ 0 h 435"/>
                <a:gd name="T2" fmla="*/ 85 w 100"/>
                <a:gd name="T3" fmla="*/ 16 h 435"/>
                <a:gd name="T4" fmla="*/ 99 w 100"/>
                <a:gd name="T5" fmla="*/ 27 h 435"/>
                <a:gd name="T6" fmla="*/ 99 w 100"/>
                <a:gd name="T7" fmla="*/ 47 h 435"/>
                <a:gd name="T8" fmla="*/ 92 w 100"/>
                <a:gd name="T9" fmla="*/ 63 h 435"/>
                <a:gd name="T10" fmla="*/ 78 w 100"/>
                <a:gd name="T11" fmla="*/ 79 h 435"/>
                <a:gd name="T12" fmla="*/ 49 w 100"/>
                <a:gd name="T13" fmla="*/ 121 h 435"/>
                <a:gd name="T14" fmla="*/ 14 w 100"/>
                <a:gd name="T15" fmla="*/ 162 h 435"/>
                <a:gd name="T16" fmla="*/ 7 w 100"/>
                <a:gd name="T17" fmla="*/ 178 h 435"/>
                <a:gd name="T18" fmla="*/ 0 w 100"/>
                <a:gd name="T19" fmla="*/ 194 h 435"/>
                <a:gd name="T20" fmla="*/ 7 w 100"/>
                <a:gd name="T21" fmla="*/ 204 h 435"/>
                <a:gd name="T22" fmla="*/ 14 w 100"/>
                <a:gd name="T23" fmla="*/ 209 h 435"/>
                <a:gd name="T24" fmla="*/ 49 w 100"/>
                <a:gd name="T25" fmla="*/ 220 h 435"/>
                <a:gd name="T26" fmla="*/ 85 w 100"/>
                <a:gd name="T27" fmla="*/ 225 h 435"/>
                <a:gd name="T28" fmla="*/ 92 w 100"/>
                <a:gd name="T29" fmla="*/ 230 h 435"/>
                <a:gd name="T30" fmla="*/ 99 w 100"/>
                <a:gd name="T31" fmla="*/ 241 h 435"/>
                <a:gd name="T32" fmla="*/ 92 w 100"/>
                <a:gd name="T33" fmla="*/ 256 h 435"/>
                <a:gd name="T34" fmla="*/ 85 w 100"/>
                <a:gd name="T35" fmla="*/ 272 h 435"/>
                <a:gd name="T36" fmla="*/ 49 w 100"/>
                <a:gd name="T37" fmla="*/ 314 h 435"/>
                <a:gd name="T38" fmla="*/ 21 w 100"/>
                <a:gd name="T39" fmla="*/ 356 h 435"/>
                <a:gd name="T40" fmla="*/ 7 w 100"/>
                <a:gd name="T41" fmla="*/ 371 h 435"/>
                <a:gd name="T42" fmla="*/ 0 w 100"/>
                <a:gd name="T43" fmla="*/ 387 h 435"/>
                <a:gd name="T44" fmla="*/ 0 w 100"/>
                <a:gd name="T45" fmla="*/ 408 h 435"/>
                <a:gd name="T46" fmla="*/ 14 w 100"/>
                <a:gd name="T47" fmla="*/ 418 h 435"/>
                <a:gd name="T48" fmla="*/ 49 w 100"/>
                <a:gd name="T49" fmla="*/ 434 h 4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0"/>
                <a:gd name="T76" fmla="*/ 0 h 435"/>
                <a:gd name="T77" fmla="*/ 100 w 100"/>
                <a:gd name="T78" fmla="*/ 435 h 43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0" h="435">
                  <a:moveTo>
                    <a:pt x="49" y="0"/>
                  </a:moveTo>
                  <a:lnTo>
                    <a:pt x="85" y="16"/>
                  </a:lnTo>
                  <a:lnTo>
                    <a:pt x="99" y="27"/>
                  </a:lnTo>
                  <a:lnTo>
                    <a:pt x="99" y="47"/>
                  </a:lnTo>
                  <a:lnTo>
                    <a:pt x="92" y="63"/>
                  </a:lnTo>
                  <a:lnTo>
                    <a:pt x="78" y="79"/>
                  </a:lnTo>
                  <a:lnTo>
                    <a:pt x="49" y="121"/>
                  </a:lnTo>
                  <a:lnTo>
                    <a:pt x="14" y="162"/>
                  </a:lnTo>
                  <a:lnTo>
                    <a:pt x="7" y="178"/>
                  </a:lnTo>
                  <a:lnTo>
                    <a:pt x="0" y="194"/>
                  </a:lnTo>
                  <a:lnTo>
                    <a:pt x="7" y="204"/>
                  </a:lnTo>
                  <a:lnTo>
                    <a:pt x="14" y="209"/>
                  </a:lnTo>
                  <a:lnTo>
                    <a:pt x="49" y="220"/>
                  </a:lnTo>
                  <a:lnTo>
                    <a:pt x="85" y="225"/>
                  </a:lnTo>
                  <a:lnTo>
                    <a:pt x="92" y="230"/>
                  </a:lnTo>
                  <a:lnTo>
                    <a:pt x="99" y="241"/>
                  </a:lnTo>
                  <a:lnTo>
                    <a:pt x="92" y="256"/>
                  </a:lnTo>
                  <a:lnTo>
                    <a:pt x="85" y="272"/>
                  </a:lnTo>
                  <a:lnTo>
                    <a:pt x="49" y="314"/>
                  </a:lnTo>
                  <a:lnTo>
                    <a:pt x="21" y="356"/>
                  </a:lnTo>
                  <a:lnTo>
                    <a:pt x="7" y="371"/>
                  </a:lnTo>
                  <a:lnTo>
                    <a:pt x="0" y="387"/>
                  </a:lnTo>
                  <a:lnTo>
                    <a:pt x="0" y="408"/>
                  </a:lnTo>
                  <a:lnTo>
                    <a:pt x="14" y="418"/>
                  </a:lnTo>
                  <a:lnTo>
                    <a:pt x="49" y="434"/>
                  </a:lnTo>
                </a:path>
              </a:pathLst>
            </a:custGeom>
            <a:noFill/>
            <a:ln w="25400" cap="rnd">
              <a:solidFill>
                <a:schemeClr val="tx1"/>
              </a:solidFill>
              <a:round/>
              <a:headEnd type="none" w="sm" len="sm"/>
              <a:tailEnd type="none" w="sm" len="sm"/>
            </a:ln>
          </p:spPr>
          <p:txBody>
            <a:bodyPr/>
            <a:lstStyle/>
            <a:p>
              <a:endParaRPr lang="en-US"/>
            </a:p>
          </p:txBody>
        </p:sp>
        <p:sp>
          <p:nvSpPr>
            <p:cNvPr id="9236" name="Freeform 14"/>
            <p:cNvSpPr>
              <a:spLocks/>
            </p:cNvSpPr>
            <p:nvPr/>
          </p:nvSpPr>
          <p:spPr bwMode="auto">
            <a:xfrm>
              <a:off x="3113" y="2558"/>
              <a:ext cx="93" cy="435"/>
            </a:xfrm>
            <a:custGeom>
              <a:avLst/>
              <a:gdLst>
                <a:gd name="T0" fmla="*/ 44 w 93"/>
                <a:gd name="T1" fmla="*/ 0 h 435"/>
                <a:gd name="T2" fmla="*/ 65 w 93"/>
                <a:gd name="T3" fmla="*/ 6 h 435"/>
                <a:gd name="T4" fmla="*/ 87 w 93"/>
                <a:gd name="T5" fmla="*/ 16 h 435"/>
                <a:gd name="T6" fmla="*/ 92 w 93"/>
                <a:gd name="T7" fmla="*/ 27 h 435"/>
                <a:gd name="T8" fmla="*/ 92 w 93"/>
                <a:gd name="T9" fmla="*/ 47 h 435"/>
                <a:gd name="T10" fmla="*/ 87 w 93"/>
                <a:gd name="T11" fmla="*/ 63 h 435"/>
                <a:gd name="T12" fmla="*/ 76 w 93"/>
                <a:gd name="T13" fmla="*/ 79 h 435"/>
                <a:gd name="T14" fmla="*/ 44 w 93"/>
                <a:gd name="T15" fmla="*/ 121 h 435"/>
                <a:gd name="T16" fmla="*/ 17 w 93"/>
                <a:gd name="T17" fmla="*/ 162 h 435"/>
                <a:gd name="T18" fmla="*/ 6 w 93"/>
                <a:gd name="T19" fmla="*/ 178 h 435"/>
                <a:gd name="T20" fmla="*/ 0 w 93"/>
                <a:gd name="T21" fmla="*/ 194 h 435"/>
                <a:gd name="T22" fmla="*/ 6 w 93"/>
                <a:gd name="T23" fmla="*/ 204 h 435"/>
                <a:gd name="T24" fmla="*/ 17 w 93"/>
                <a:gd name="T25" fmla="*/ 209 h 435"/>
                <a:gd name="T26" fmla="*/ 49 w 93"/>
                <a:gd name="T27" fmla="*/ 220 h 435"/>
                <a:gd name="T28" fmla="*/ 76 w 93"/>
                <a:gd name="T29" fmla="*/ 225 h 435"/>
                <a:gd name="T30" fmla="*/ 87 w 93"/>
                <a:gd name="T31" fmla="*/ 230 h 435"/>
                <a:gd name="T32" fmla="*/ 92 w 93"/>
                <a:gd name="T33" fmla="*/ 241 h 435"/>
                <a:gd name="T34" fmla="*/ 87 w 93"/>
                <a:gd name="T35" fmla="*/ 256 h 435"/>
                <a:gd name="T36" fmla="*/ 81 w 93"/>
                <a:gd name="T37" fmla="*/ 272 h 435"/>
                <a:gd name="T38" fmla="*/ 49 w 93"/>
                <a:gd name="T39" fmla="*/ 314 h 435"/>
                <a:gd name="T40" fmla="*/ 17 w 93"/>
                <a:gd name="T41" fmla="*/ 356 h 435"/>
                <a:gd name="T42" fmla="*/ 6 w 93"/>
                <a:gd name="T43" fmla="*/ 371 h 435"/>
                <a:gd name="T44" fmla="*/ 0 w 93"/>
                <a:gd name="T45" fmla="*/ 387 h 435"/>
                <a:gd name="T46" fmla="*/ 0 w 93"/>
                <a:gd name="T47" fmla="*/ 408 h 435"/>
                <a:gd name="T48" fmla="*/ 6 w 93"/>
                <a:gd name="T49" fmla="*/ 418 h 435"/>
                <a:gd name="T50" fmla="*/ 22 w 93"/>
                <a:gd name="T51" fmla="*/ 429 h 435"/>
                <a:gd name="T52" fmla="*/ 44 w 93"/>
                <a:gd name="T53" fmla="*/ 434 h 4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3"/>
                <a:gd name="T82" fmla="*/ 0 h 435"/>
                <a:gd name="T83" fmla="*/ 93 w 93"/>
                <a:gd name="T84" fmla="*/ 435 h 4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3" h="435">
                  <a:moveTo>
                    <a:pt x="44" y="0"/>
                  </a:moveTo>
                  <a:lnTo>
                    <a:pt x="65" y="6"/>
                  </a:lnTo>
                  <a:lnTo>
                    <a:pt x="87" y="16"/>
                  </a:lnTo>
                  <a:lnTo>
                    <a:pt x="92" y="27"/>
                  </a:lnTo>
                  <a:lnTo>
                    <a:pt x="92" y="47"/>
                  </a:lnTo>
                  <a:lnTo>
                    <a:pt x="87" y="63"/>
                  </a:lnTo>
                  <a:lnTo>
                    <a:pt x="76" y="79"/>
                  </a:lnTo>
                  <a:lnTo>
                    <a:pt x="44" y="121"/>
                  </a:lnTo>
                  <a:lnTo>
                    <a:pt x="17" y="162"/>
                  </a:lnTo>
                  <a:lnTo>
                    <a:pt x="6" y="178"/>
                  </a:lnTo>
                  <a:lnTo>
                    <a:pt x="0" y="194"/>
                  </a:lnTo>
                  <a:lnTo>
                    <a:pt x="6" y="204"/>
                  </a:lnTo>
                  <a:lnTo>
                    <a:pt x="17" y="209"/>
                  </a:lnTo>
                  <a:lnTo>
                    <a:pt x="49" y="220"/>
                  </a:lnTo>
                  <a:lnTo>
                    <a:pt x="76" y="225"/>
                  </a:lnTo>
                  <a:lnTo>
                    <a:pt x="87" y="230"/>
                  </a:lnTo>
                  <a:lnTo>
                    <a:pt x="92" y="241"/>
                  </a:lnTo>
                  <a:lnTo>
                    <a:pt x="87" y="256"/>
                  </a:lnTo>
                  <a:lnTo>
                    <a:pt x="81" y="272"/>
                  </a:lnTo>
                  <a:lnTo>
                    <a:pt x="49" y="314"/>
                  </a:lnTo>
                  <a:lnTo>
                    <a:pt x="17" y="356"/>
                  </a:lnTo>
                  <a:lnTo>
                    <a:pt x="6" y="371"/>
                  </a:lnTo>
                  <a:lnTo>
                    <a:pt x="0" y="387"/>
                  </a:lnTo>
                  <a:lnTo>
                    <a:pt x="0" y="408"/>
                  </a:lnTo>
                  <a:lnTo>
                    <a:pt x="6" y="418"/>
                  </a:lnTo>
                  <a:lnTo>
                    <a:pt x="22" y="429"/>
                  </a:lnTo>
                  <a:lnTo>
                    <a:pt x="44" y="434"/>
                  </a:lnTo>
                </a:path>
              </a:pathLst>
            </a:custGeom>
            <a:noFill/>
            <a:ln w="25400" cap="rnd">
              <a:solidFill>
                <a:schemeClr val="tx1"/>
              </a:solidFill>
              <a:round/>
              <a:headEnd type="none" w="sm" len="sm"/>
              <a:tailEnd type="none" w="sm" len="sm"/>
            </a:ln>
          </p:spPr>
          <p:txBody>
            <a:bodyPr/>
            <a:lstStyle/>
            <a:p>
              <a:endParaRPr lang="en-US"/>
            </a:p>
          </p:txBody>
        </p:sp>
        <p:sp>
          <p:nvSpPr>
            <p:cNvPr id="9237" name="Freeform 15"/>
            <p:cNvSpPr>
              <a:spLocks/>
            </p:cNvSpPr>
            <p:nvPr/>
          </p:nvSpPr>
          <p:spPr bwMode="auto">
            <a:xfrm>
              <a:off x="3305" y="2558"/>
              <a:ext cx="93" cy="435"/>
            </a:xfrm>
            <a:custGeom>
              <a:avLst/>
              <a:gdLst>
                <a:gd name="T0" fmla="*/ 46 w 93"/>
                <a:gd name="T1" fmla="*/ 0 h 435"/>
                <a:gd name="T2" fmla="*/ 69 w 93"/>
                <a:gd name="T3" fmla="*/ 6 h 435"/>
                <a:gd name="T4" fmla="*/ 86 w 93"/>
                <a:gd name="T5" fmla="*/ 16 h 435"/>
                <a:gd name="T6" fmla="*/ 92 w 93"/>
                <a:gd name="T7" fmla="*/ 27 h 435"/>
                <a:gd name="T8" fmla="*/ 92 w 93"/>
                <a:gd name="T9" fmla="*/ 47 h 435"/>
                <a:gd name="T10" fmla="*/ 86 w 93"/>
                <a:gd name="T11" fmla="*/ 63 h 435"/>
                <a:gd name="T12" fmla="*/ 74 w 93"/>
                <a:gd name="T13" fmla="*/ 79 h 435"/>
                <a:gd name="T14" fmla="*/ 46 w 93"/>
                <a:gd name="T15" fmla="*/ 121 h 435"/>
                <a:gd name="T16" fmla="*/ 12 w 93"/>
                <a:gd name="T17" fmla="*/ 162 h 435"/>
                <a:gd name="T18" fmla="*/ 6 w 93"/>
                <a:gd name="T19" fmla="*/ 178 h 435"/>
                <a:gd name="T20" fmla="*/ 0 w 93"/>
                <a:gd name="T21" fmla="*/ 194 h 435"/>
                <a:gd name="T22" fmla="*/ 6 w 93"/>
                <a:gd name="T23" fmla="*/ 204 h 435"/>
                <a:gd name="T24" fmla="*/ 17 w 93"/>
                <a:gd name="T25" fmla="*/ 209 h 435"/>
                <a:gd name="T26" fmla="*/ 46 w 93"/>
                <a:gd name="T27" fmla="*/ 220 h 435"/>
                <a:gd name="T28" fmla="*/ 80 w 93"/>
                <a:gd name="T29" fmla="*/ 225 h 435"/>
                <a:gd name="T30" fmla="*/ 86 w 93"/>
                <a:gd name="T31" fmla="*/ 230 h 435"/>
                <a:gd name="T32" fmla="*/ 92 w 93"/>
                <a:gd name="T33" fmla="*/ 241 h 435"/>
                <a:gd name="T34" fmla="*/ 86 w 93"/>
                <a:gd name="T35" fmla="*/ 256 h 435"/>
                <a:gd name="T36" fmla="*/ 80 w 93"/>
                <a:gd name="T37" fmla="*/ 272 h 435"/>
                <a:gd name="T38" fmla="*/ 46 w 93"/>
                <a:gd name="T39" fmla="*/ 314 h 435"/>
                <a:gd name="T40" fmla="*/ 17 w 93"/>
                <a:gd name="T41" fmla="*/ 356 h 435"/>
                <a:gd name="T42" fmla="*/ 6 w 93"/>
                <a:gd name="T43" fmla="*/ 371 h 435"/>
                <a:gd name="T44" fmla="*/ 0 w 93"/>
                <a:gd name="T45" fmla="*/ 387 h 435"/>
                <a:gd name="T46" fmla="*/ 0 w 93"/>
                <a:gd name="T47" fmla="*/ 408 h 435"/>
                <a:gd name="T48" fmla="*/ 6 w 93"/>
                <a:gd name="T49" fmla="*/ 418 h 435"/>
                <a:gd name="T50" fmla="*/ 23 w 93"/>
                <a:gd name="T51" fmla="*/ 429 h 435"/>
                <a:gd name="T52" fmla="*/ 46 w 93"/>
                <a:gd name="T53" fmla="*/ 434 h 4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3"/>
                <a:gd name="T82" fmla="*/ 0 h 435"/>
                <a:gd name="T83" fmla="*/ 93 w 93"/>
                <a:gd name="T84" fmla="*/ 435 h 4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3" h="435">
                  <a:moveTo>
                    <a:pt x="46" y="0"/>
                  </a:moveTo>
                  <a:lnTo>
                    <a:pt x="69" y="6"/>
                  </a:lnTo>
                  <a:lnTo>
                    <a:pt x="86" y="16"/>
                  </a:lnTo>
                  <a:lnTo>
                    <a:pt x="92" y="27"/>
                  </a:lnTo>
                  <a:lnTo>
                    <a:pt x="92" y="47"/>
                  </a:lnTo>
                  <a:lnTo>
                    <a:pt x="86" y="63"/>
                  </a:lnTo>
                  <a:lnTo>
                    <a:pt x="74" y="79"/>
                  </a:lnTo>
                  <a:lnTo>
                    <a:pt x="46" y="121"/>
                  </a:lnTo>
                  <a:lnTo>
                    <a:pt x="12" y="162"/>
                  </a:lnTo>
                  <a:lnTo>
                    <a:pt x="6" y="178"/>
                  </a:lnTo>
                  <a:lnTo>
                    <a:pt x="0" y="194"/>
                  </a:lnTo>
                  <a:lnTo>
                    <a:pt x="6" y="204"/>
                  </a:lnTo>
                  <a:lnTo>
                    <a:pt x="17" y="209"/>
                  </a:lnTo>
                  <a:lnTo>
                    <a:pt x="46" y="220"/>
                  </a:lnTo>
                  <a:lnTo>
                    <a:pt x="80" y="225"/>
                  </a:lnTo>
                  <a:lnTo>
                    <a:pt x="86" y="230"/>
                  </a:lnTo>
                  <a:lnTo>
                    <a:pt x="92" y="241"/>
                  </a:lnTo>
                  <a:lnTo>
                    <a:pt x="86" y="256"/>
                  </a:lnTo>
                  <a:lnTo>
                    <a:pt x="80" y="272"/>
                  </a:lnTo>
                  <a:lnTo>
                    <a:pt x="46" y="314"/>
                  </a:lnTo>
                  <a:lnTo>
                    <a:pt x="17" y="356"/>
                  </a:lnTo>
                  <a:lnTo>
                    <a:pt x="6" y="371"/>
                  </a:lnTo>
                  <a:lnTo>
                    <a:pt x="0" y="387"/>
                  </a:lnTo>
                  <a:lnTo>
                    <a:pt x="0" y="408"/>
                  </a:lnTo>
                  <a:lnTo>
                    <a:pt x="6" y="418"/>
                  </a:lnTo>
                  <a:lnTo>
                    <a:pt x="23" y="429"/>
                  </a:lnTo>
                  <a:lnTo>
                    <a:pt x="46" y="434"/>
                  </a:lnTo>
                </a:path>
              </a:pathLst>
            </a:custGeom>
            <a:noFill/>
            <a:ln w="25400" cap="rnd">
              <a:solidFill>
                <a:schemeClr val="tx1"/>
              </a:solidFill>
              <a:round/>
              <a:headEnd type="none" w="sm" len="sm"/>
              <a:tailEnd type="none" w="sm" len="sm"/>
            </a:ln>
          </p:spPr>
          <p:txBody>
            <a:bodyPr/>
            <a:lstStyle/>
            <a:p>
              <a:endParaRPr lang="en-US"/>
            </a:p>
          </p:txBody>
        </p:sp>
        <p:sp>
          <p:nvSpPr>
            <p:cNvPr id="9238" name="Freeform 16"/>
            <p:cNvSpPr>
              <a:spLocks/>
            </p:cNvSpPr>
            <p:nvPr/>
          </p:nvSpPr>
          <p:spPr bwMode="auto">
            <a:xfrm>
              <a:off x="3498" y="2558"/>
              <a:ext cx="97" cy="435"/>
            </a:xfrm>
            <a:custGeom>
              <a:avLst/>
              <a:gdLst>
                <a:gd name="T0" fmla="*/ 48 w 97"/>
                <a:gd name="T1" fmla="*/ 0 h 435"/>
                <a:gd name="T2" fmla="*/ 84 w 97"/>
                <a:gd name="T3" fmla="*/ 16 h 435"/>
                <a:gd name="T4" fmla="*/ 96 w 97"/>
                <a:gd name="T5" fmla="*/ 27 h 435"/>
                <a:gd name="T6" fmla="*/ 96 w 97"/>
                <a:gd name="T7" fmla="*/ 47 h 435"/>
                <a:gd name="T8" fmla="*/ 90 w 97"/>
                <a:gd name="T9" fmla="*/ 63 h 435"/>
                <a:gd name="T10" fmla="*/ 78 w 97"/>
                <a:gd name="T11" fmla="*/ 79 h 435"/>
                <a:gd name="T12" fmla="*/ 42 w 97"/>
                <a:gd name="T13" fmla="*/ 121 h 435"/>
                <a:gd name="T14" fmla="*/ 12 w 97"/>
                <a:gd name="T15" fmla="*/ 162 h 435"/>
                <a:gd name="T16" fmla="*/ 6 w 97"/>
                <a:gd name="T17" fmla="*/ 178 h 435"/>
                <a:gd name="T18" fmla="*/ 0 w 97"/>
                <a:gd name="T19" fmla="*/ 194 h 435"/>
                <a:gd name="T20" fmla="*/ 6 w 97"/>
                <a:gd name="T21" fmla="*/ 204 h 435"/>
                <a:gd name="T22" fmla="*/ 18 w 97"/>
                <a:gd name="T23" fmla="*/ 209 h 435"/>
                <a:gd name="T24" fmla="*/ 48 w 97"/>
                <a:gd name="T25" fmla="*/ 220 h 435"/>
                <a:gd name="T26" fmla="*/ 84 w 97"/>
                <a:gd name="T27" fmla="*/ 225 h 435"/>
                <a:gd name="T28" fmla="*/ 90 w 97"/>
                <a:gd name="T29" fmla="*/ 230 h 435"/>
                <a:gd name="T30" fmla="*/ 96 w 97"/>
                <a:gd name="T31" fmla="*/ 241 h 435"/>
                <a:gd name="T32" fmla="*/ 90 w 97"/>
                <a:gd name="T33" fmla="*/ 256 h 435"/>
                <a:gd name="T34" fmla="*/ 84 w 97"/>
                <a:gd name="T35" fmla="*/ 272 h 435"/>
                <a:gd name="T36" fmla="*/ 48 w 97"/>
                <a:gd name="T37" fmla="*/ 314 h 435"/>
                <a:gd name="T38" fmla="*/ 18 w 97"/>
                <a:gd name="T39" fmla="*/ 356 h 435"/>
                <a:gd name="T40" fmla="*/ 6 w 97"/>
                <a:gd name="T41" fmla="*/ 371 h 435"/>
                <a:gd name="T42" fmla="*/ 0 w 97"/>
                <a:gd name="T43" fmla="*/ 387 h 435"/>
                <a:gd name="T44" fmla="*/ 0 w 97"/>
                <a:gd name="T45" fmla="*/ 408 h 435"/>
                <a:gd name="T46" fmla="*/ 6 w 97"/>
                <a:gd name="T47" fmla="*/ 418 h 435"/>
                <a:gd name="T48" fmla="*/ 24 w 97"/>
                <a:gd name="T49" fmla="*/ 429 h 435"/>
                <a:gd name="T50" fmla="*/ 48 w 97"/>
                <a:gd name="T51" fmla="*/ 434 h 43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435"/>
                <a:gd name="T80" fmla="*/ 97 w 97"/>
                <a:gd name="T81" fmla="*/ 435 h 43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435">
                  <a:moveTo>
                    <a:pt x="48" y="0"/>
                  </a:moveTo>
                  <a:lnTo>
                    <a:pt x="84" y="16"/>
                  </a:lnTo>
                  <a:lnTo>
                    <a:pt x="96" y="27"/>
                  </a:lnTo>
                  <a:lnTo>
                    <a:pt x="96" y="47"/>
                  </a:lnTo>
                  <a:lnTo>
                    <a:pt x="90" y="63"/>
                  </a:lnTo>
                  <a:lnTo>
                    <a:pt x="78" y="79"/>
                  </a:lnTo>
                  <a:lnTo>
                    <a:pt x="42" y="121"/>
                  </a:lnTo>
                  <a:lnTo>
                    <a:pt x="12" y="162"/>
                  </a:lnTo>
                  <a:lnTo>
                    <a:pt x="6" y="178"/>
                  </a:lnTo>
                  <a:lnTo>
                    <a:pt x="0" y="194"/>
                  </a:lnTo>
                  <a:lnTo>
                    <a:pt x="6" y="204"/>
                  </a:lnTo>
                  <a:lnTo>
                    <a:pt x="18" y="209"/>
                  </a:lnTo>
                  <a:lnTo>
                    <a:pt x="48" y="220"/>
                  </a:lnTo>
                  <a:lnTo>
                    <a:pt x="84" y="225"/>
                  </a:lnTo>
                  <a:lnTo>
                    <a:pt x="90" y="230"/>
                  </a:lnTo>
                  <a:lnTo>
                    <a:pt x="96" y="241"/>
                  </a:lnTo>
                  <a:lnTo>
                    <a:pt x="90" y="256"/>
                  </a:lnTo>
                  <a:lnTo>
                    <a:pt x="84" y="272"/>
                  </a:lnTo>
                  <a:lnTo>
                    <a:pt x="48" y="314"/>
                  </a:lnTo>
                  <a:lnTo>
                    <a:pt x="18" y="356"/>
                  </a:lnTo>
                  <a:lnTo>
                    <a:pt x="6" y="371"/>
                  </a:lnTo>
                  <a:lnTo>
                    <a:pt x="0" y="387"/>
                  </a:lnTo>
                  <a:lnTo>
                    <a:pt x="0" y="408"/>
                  </a:lnTo>
                  <a:lnTo>
                    <a:pt x="6" y="418"/>
                  </a:lnTo>
                  <a:lnTo>
                    <a:pt x="24" y="429"/>
                  </a:lnTo>
                  <a:lnTo>
                    <a:pt x="48" y="434"/>
                  </a:lnTo>
                </a:path>
              </a:pathLst>
            </a:custGeom>
            <a:noFill/>
            <a:ln w="25400" cap="rnd">
              <a:solidFill>
                <a:schemeClr val="tx1"/>
              </a:solidFill>
              <a:round/>
              <a:headEnd type="none" w="sm" len="sm"/>
              <a:tailEnd type="none" w="sm" len="sm"/>
            </a:ln>
          </p:spPr>
          <p:txBody>
            <a:bodyPr/>
            <a:lstStyle/>
            <a:p>
              <a:endParaRPr lang="en-US"/>
            </a:p>
          </p:txBody>
        </p:sp>
        <p:sp>
          <p:nvSpPr>
            <p:cNvPr id="9239" name="Freeform 17"/>
            <p:cNvSpPr>
              <a:spLocks/>
            </p:cNvSpPr>
            <p:nvPr/>
          </p:nvSpPr>
          <p:spPr bwMode="auto">
            <a:xfrm>
              <a:off x="4548" y="2558"/>
              <a:ext cx="101" cy="435"/>
            </a:xfrm>
            <a:custGeom>
              <a:avLst/>
              <a:gdLst>
                <a:gd name="T0" fmla="*/ 54 w 101"/>
                <a:gd name="T1" fmla="*/ 0 h 435"/>
                <a:gd name="T2" fmla="*/ 93 w 101"/>
                <a:gd name="T3" fmla="*/ 16 h 435"/>
                <a:gd name="T4" fmla="*/ 100 w 101"/>
                <a:gd name="T5" fmla="*/ 27 h 435"/>
                <a:gd name="T6" fmla="*/ 100 w 101"/>
                <a:gd name="T7" fmla="*/ 47 h 435"/>
                <a:gd name="T8" fmla="*/ 93 w 101"/>
                <a:gd name="T9" fmla="*/ 63 h 435"/>
                <a:gd name="T10" fmla="*/ 85 w 101"/>
                <a:gd name="T11" fmla="*/ 79 h 435"/>
                <a:gd name="T12" fmla="*/ 46 w 101"/>
                <a:gd name="T13" fmla="*/ 121 h 435"/>
                <a:gd name="T14" fmla="*/ 16 w 101"/>
                <a:gd name="T15" fmla="*/ 162 h 435"/>
                <a:gd name="T16" fmla="*/ 8 w 101"/>
                <a:gd name="T17" fmla="*/ 178 h 435"/>
                <a:gd name="T18" fmla="*/ 0 w 101"/>
                <a:gd name="T19" fmla="*/ 194 h 435"/>
                <a:gd name="T20" fmla="*/ 8 w 101"/>
                <a:gd name="T21" fmla="*/ 204 h 435"/>
                <a:gd name="T22" fmla="*/ 16 w 101"/>
                <a:gd name="T23" fmla="*/ 209 h 435"/>
                <a:gd name="T24" fmla="*/ 54 w 101"/>
                <a:gd name="T25" fmla="*/ 220 h 435"/>
                <a:gd name="T26" fmla="*/ 85 w 101"/>
                <a:gd name="T27" fmla="*/ 225 h 435"/>
                <a:gd name="T28" fmla="*/ 93 w 101"/>
                <a:gd name="T29" fmla="*/ 230 h 435"/>
                <a:gd name="T30" fmla="*/ 100 w 101"/>
                <a:gd name="T31" fmla="*/ 241 h 435"/>
                <a:gd name="T32" fmla="*/ 100 w 101"/>
                <a:gd name="T33" fmla="*/ 256 h 435"/>
                <a:gd name="T34" fmla="*/ 85 w 101"/>
                <a:gd name="T35" fmla="*/ 272 h 435"/>
                <a:gd name="T36" fmla="*/ 54 w 101"/>
                <a:gd name="T37" fmla="*/ 314 h 435"/>
                <a:gd name="T38" fmla="*/ 16 w 101"/>
                <a:gd name="T39" fmla="*/ 356 h 435"/>
                <a:gd name="T40" fmla="*/ 8 w 101"/>
                <a:gd name="T41" fmla="*/ 371 h 435"/>
                <a:gd name="T42" fmla="*/ 0 w 101"/>
                <a:gd name="T43" fmla="*/ 387 h 435"/>
                <a:gd name="T44" fmla="*/ 0 w 101"/>
                <a:gd name="T45" fmla="*/ 408 h 435"/>
                <a:gd name="T46" fmla="*/ 16 w 101"/>
                <a:gd name="T47" fmla="*/ 418 h 435"/>
                <a:gd name="T48" fmla="*/ 54 w 101"/>
                <a:gd name="T49" fmla="*/ 434 h 4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1"/>
                <a:gd name="T76" fmla="*/ 0 h 435"/>
                <a:gd name="T77" fmla="*/ 101 w 101"/>
                <a:gd name="T78" fmla="*/ 435 h 43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1" h="435">
                  <a:moveTo>
                    <a:pt x="54" y="0"/>
                  </a:moveTo>
                  <a:lnTo>
                    <a:pt x="93" y="16"/>
                  </a:lnTo>
                  <a:lnTo>
                    <a:pt x="100" y="27"/>
                  </a:lnTo>
                  <a:lnTo>
                    <a:pt x="100" y="47"/>
                  </a:lnTo>
                  <a:lnTo>
                    <a:pt x="93" y="63"/>
                  </a:lnTo>
                  <a:lnTo>
                    <a:pt x="85" y="79"/>
                  </a:lnTo>
                  <a:lnTo>
                    <a:pt x="46" y="121"/>
                  </a:lnTo>
                  <a:lnTo>
                    <a:pt x="16" y="162"/>
                  </a:lnTo>
                  <a:lnTo>
                    <a:pt x="8" y="178"/>
                  </a:lnTo>
                  <a:lnTo>
                    <a:pt x="0" y="194"/>
                  </a:lnTo>
                  <a:lnTo>
                    <a:pt x="8" y="204"/>
                  </a:lnTo>
                  <a:lnTo>
                    <a:pt x="16" y="209"/>
                  </a:lnTo>
                  <a:lnTo>
                    <a:pt x="54" y="220"/>
                  </a:lnTo>
                  <a:lnTo>
                    <a:pt x="85" y="225"/>
                  </a:lnTo>
                  <a:lnTo>
                    <a:pt x="93" y="230"/>
                  </a:lnTo>
                  <a:lnTo>
                    <a:pt x="100" y="241"/>
                  </a:lnTo>
                  <a:lnTo>
                    <a:pt x="100" y="256"/>
                  </a:lnTo>
                  <a:lnTo>
                    <a:pt x="85" y="272"/>
                  </a:lnTo>
                  <a:lnTo>
                    <a:pt x="54" y="314"/>
                  </a:lnTo>
                  <a:lnTo>
                    <a:pt x="16" y="356"/>
                  </a:lnTo>
                  <a:lnTo>
                    <a:pt x="8" y="371"/>
                  </a:lnTo>
                  <a:lnTo>
                    <a:pt x="0" y="387"/>
                  </a:lnTo>
                  <a:lnTo>
                    <a:pt x="0" y="408"/>
                  </a:lnTo>
                  <a:lnTo>
                    <a:pt x="16" y="418"/>
                  </a:lnTo>
                  <a:lnTo>
                    <a:pt x="54" y="434"/>
                  </a:lnTo>
                </a:path>
              </a:pathLst>
            </a:custGeom>
            <a:noFill/>
            <a:ln w="25400" cap="rnd">
              <a:solidFill>
                <a:schemeClr val="tx1"/>
              </a:solidFill>
              <a:round/>
              <a:headEnd type="none" w="sm" len="sm"/>
              <a:tailEnd type="none" w="sm" len="sm"/>
            </a:ln>
          </p:spPr>
          <p:txBody>
            <a:bodyPr/>
            <a:lstStyle/>
            <a:p>
              <a:endParaRPr lang="en-US"/>
            </a:p>
          </p:txBody>
        </p:sp>
        <p:sp>
          <p:nvSpPr>
            <p:cNvPr id="9240" name="Freeform 18"/>
            <p:cNvSpPr>
              <a:spLocks/>
            </p:cNvSpPr>
            <p:nvPr/>
          </p:nvSpPr>
          <p:spPr bwMode="auto">
            <a:xfrm>
              <a:off x="4360" y="2558"/>
              <a:ext cx="98" cy="435"/>
            </a:xfrm>
            <a:custGeom>
              <a:avLst/>
              <a:gdLst>
                <a:gd name="T0" fmla="*/ 45 w 98"/>
                <a:gd name="T1" fmla="*/ 0 h 435"/>
                <a:gd name="T2" fmla="*/ 82 w 98"/>
                <a:gd name="T3" fmla="*/ 16 h 435"/>
                <a:gd name="T4" fmla="*/ 97 w 98"/>
                <a:gd name="T5" fmla="*/ 27 h 435"/>
                <a:gd name="T6" fmla="*/ 97 w 98"/>
                <a:gd name="T7" fmla="*/ 47 h 435"/>
                <a:gd name="T8" fmla="*/ 89 w 98"/>
                <a:gd name="T9" fmla="*/ 63 h 435"/>
                <a:gd name="T10" fmla="*/ 82 w 98"/>
                <a:gd name="T11" fmla="*/ 79 h 435"/>
                <a:gd name="T12" fmla="*/ 45 w 98"/>
                <a:gd name="T13" fmla="*/ 121 h 435"/>
                <a:gd name="T14" fmla="*/ 15 w 98"/>
                <a:gd name="T15" fmla="*/ 162 h 435"/>
                <a:gd name="T16" fmla="*/ 8 w 98"/>
                <a:gd name="T17" fmla="*/ 178 h 435"/>
                <a:gd name="T18" fmla="*/ 0 w 98"/>
                <a:gd name="T19" fmla="*/ 194 h 435"/>
                <a:gd name="T20" fmla="*/ 8 w 98"/>
                <a:gd name="T21" fmla="*/ 204 h 435"/>
                <a:gd name="T22" fmla="*/ 15 w 98"/>
                <a:gd name="T23" fmla="*/ 209 h 435"/>
                <a:gd name="T24" fmla="*/ 52 w 98"/>
                <a:gd name="T25" fmla="*/ 220 h 435"/>
                <a:gd name="T26" fmla="*/ 82 w 98"/>
                <a:gd name="T27" fmla="*/ 225 h 435"/>
                <a:gd name="T28" fmla="*/ 89 w 98"/>
                <a:gd name="T29" fmla="*/ 230 h 435"/>
                <a:gd name="T30" fmla="*/ 97 w 98"/>
                <a:gd name="T31" fmla="*/ 241 h 435"/>
                <a:gd name="T32" fmla="*/ 97 w 98"/>
                <a:gd name="T33" fmla="*/ 256 h 435"/>
                <a:gd name="T34" fmla="*/ 82 w 98"/>
                <a:gd name="T35" fmla="*/ 272 h 435"/>
                <a:gd name="T36" fmla="*/ 52 w 98"/>
                <a:gd name="T37" fmla="*/ 314 h 435"/>
                <a:gd name="T38" fmla="*/ 15 w 98"/>
                <a:gd name="T39" fmla="*/ 356 h 435"/>
                <a:gd name="T40" fmla="*/ 8 w 98"/>
                <a:gd name="T41" fmla="*/ 371 h 435"/>
                <a:gd name="T42" fmla="*/ 0 w 98"/>
                <a:gd name="T43" fmla="*/ 387 h 435"/>
                <a:gd name="T44" fmla="*/ 0 w 98"/>
                <a:gd name="T45" fmla="*/ 408 h 435"/>
                <a:gd name="T46" fmla="*/ 15 w 98"/>
                <a:gd name="T47" fmla="*/ 418 h 435"/>
                <a:gd name="T48" fmla="*/ 45 w 98"/>
                <a:gd name="T49" fmla="*/ 434 h 4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8"/>
                <a:gd name="T76" fmla="*/ 0 h 435"/>
                <a:gd name="T77" fmla="*/ 98 w 98"/>
                <a:gd name="T78" fmla="*/ 435 h 43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8" h="435">
                  <a:moveTo>
                    <a:pt x="45" y="0"/>
                  </a:moveTo>
                  <a:lnTo>
                    <a:pt x="82" y="16"/>
                  </a:lnTo>
                  <a:lnTo>
                    <a:pt x="97" y="27"/>
                  </a:lnTo>
                  <a:lnTo>
                    <a:pt x="97" y="47"/>
                  </a:lnTo>
                  <a:lnTo>
                    <a:pt x="89" y="63"/>
                  </a:lnTo>
                  <a:lnTo>
                    <a:pt x="82" y="79"/>
                  </a:lnTo>
                  <a:lnTo>
                    <a:pt x="45" y="121"/>
                  </a:lnTo>
                  <a:lnTo>
                    <a:pt x="15" y="162"/>
                  </a:lnTo>
                  <a:lnTo>
                    <a:pt x="8" y="178"/>
                  </a:lnTo>
                  <a:lnTo>
                    <a:pt x="0" y="194"/>
                  </a:lnTo>
                  <a:lnTo>
                    <a:pt x="8" y="204"/>
                  </a:lnTo>
                  <a:lnTo>
                    <a:pt x="15" y="209"/>
                  </a:lnTo>
                  <a:lnTo>
                    <a:pt x="52" y="220"/>
                  </a:lnTo>
                  <a:lnTo>
                    <a:pt x="82" y="225"/>
                  </a:lnTo>
                  <a:lnTo>
                    <a:pt x="89" y="230"/>
                  </a:lnTo>
                  <a:lnTo>
                    <a:pt x="97" y="241"/>
                  </a:lnTo>
                  <a:lnTo>
                    <a:pt x="97" y="256"/>
                  </a:lnTo>
                  <a:lnTo>
                    <a:pt x="82" y="272"/>
                  </a:lnTo>
                  <a:lnTo>
                    <a:pt x="52" y="314"/>
                  </a:lnTo>
                  <a:lnTo>
                    <a:pt x="15" y="356"/>
                  </a:lnTo>
                  <a:lnTo>
                    <a:pt x="8" y="371"/>
                  </a:lnTo>
                  <a:lnTo>
                    <a:pt x="0" y="387"/>
                  </a:lnTo>
                  <a:lnTo>
                    <a:pt x="0" y="408"/>
                  </a:lnTo>
                  <a:lnTo>
                    <a:pt x="15" y="418"/>
                  </a:lnTo>
                  <a:lnTo>
                    <a:pt x="45" y="434"/>
                  </a:lnTo>
                </a:path>
              </a:pathLst>
            </a:custGeom>
            <a:noFill/>
            <a:ln w="25400" cap="rnd">
              <a:solidFill>
                <a:schemeClr val="tx1"/>
              </a:solidFill>
              <a:round/>
              <a:headEnd type="none" w="sm" len="sm"/>
              <a:tailEnd type="none" w="sm" len="sm"/>
            </a:ln>
          </p:spPr>
          <p:txBody>
            <a:bodyPr/>
            <a:lstStyle/>
            <a:p>
              <a:endParaRPr lang="en-US"/>
            </a:p>
          </p:txBody>
        </p:sp>
        <p:sp>
          <p:nvSpPr>
            <p:cNvPr id="9241" name="Rectangle 22"/>
            <p:cNvSpPr>
              <a:spLocks noChangeArrowheads="1"/>
            </p:cNvSpPr>
            <p:nvPr/>
          </p:nvSpPr>
          <p:spPr bwMode="auto">
            <a:xfrm>
              <a:off x="3057" y="3087"/>
              <a:ext cx="1670" cy="366"/>
            </a:xfrm>
            <a:prstGeom prst="rect">
              <a:avLst/>
            </a:prstGeom>
            <a:noFill/>
            <a:ln w="9525">
              <a:noFill/>
              <a:miter lim="800000"/>
              <a:headEnd/>
              <a:tailEnd/>
            </a:ln>
          </p:spPr>
          <p:txBody>
            <a:bodyPr wrap="none" lIns="92075" tIns="46038" rIns="92075" bIns="46038">
              <a:spAutoFit/>
            </a:bodyPr>
            <a:lstStyle/>
            <a:p>
              <a:r>
                <a:rPr lang="en-US" sz="1600" b="1"/>
                <a:t>multiple processes</a:t>
              </a:r>
            </a:p>
            <a:p>
              <a:r>
                <a:rPr lang="en-US" sz="1600" b="1"/>
                <a:t>multiple threads per process</a:t>
              </a:r>
            </a:p>
          </p:txBody>
        </p:sp>
      </p:grpSp>
      <p:sp>
        <p:nvSpPr>
          <p:cNvPr id="9225" name="Line 23"/>
          <p:cNvSpPr>
            <a:spLocks noChangeShapeType="1"/>
          </p:cNvSpPr>
          <p:nvPr/>
        </p:nvSpPr>
        <p:spPr bwMode="auto">
          <a:xfrm>
            <a:off x="4240213" y="1854200"/>
            <a:ext cx="0" cy="3503613"/>
          </a:xfrm>
          <a:prstGeom prst="line">
            <a:avLst/>
          </a:prstGeom>
          <a:noFill/>
          <a:ln w="12700">
            <a:solidFill>
              <a:schemeClr val="tx1"/>
            </a:solidFill>
            <a:prstDash val="dash"/>
            <a:round/>
            <a:headEnd type="none" w="sm" len="sm"/>
            <a:tailEnd type="none" w="sm" len="sm"/>
          </a:ln>
        </p:spPr>
        <p:txBody>
          <a:bodyPr/>
          <a:lstStyle/>
          <a:p>
            <a:endParaRPr lang="en-US"/>
          </a:p>
        </p:txBody>
      </p:sp>
      <p:sp>
        <p:nvSpPr>
          <p:cNvPr id="9226" name="Line 24"/>
          <p:cNvSpPr>
            <a:spLocks noChangeShapeType="1"/>
          </p:cNvSpPr>
          <p:nvPr/>
        </p:nvSpPr>
        <p:spPr bwMode="auto">
          <a:xfrm>
            <a:off x="1041400" y="3376613"/>
            <a:ext cx="6551613" cy="0"/>
          </a:xfrm>
          <a:prstGeom prst="line">
            <a:avLst/>
          </a:prstGeom>
          <a:noFill/>
          <a:ln w="12700">
            <a:solidFill>
              <a:schemeClr val="tx1"/>
            </a:solidFill>
            <a:prstDash val="dash"/>
            <a:round/>
            <a:headEnd type="none" w="sm" len="sm"/>
            <a:tailEnd type="none" w="sm" len="sm"/>
          </a:ln>
        </p:spPr>
        <p:txBody>
          <a:bodyPr/>
          <a:lstStyle/>
          <a:p>
            <a:endParaRPr lang="en-US"/>
          </a:p>
        </p:txBody>
      </p:sp>
      <p:grpSp>
        <p:nvGrpSpPr>
          <p:cNvPr id="5" name="Group 28"/>
          <p:cNvGrpSpPr>
            <a:grpSpLocks/>
          </p:cNvGrpSpPr>
          <p:nvPr/>
        </p:nvGrpSpPr>
        <p:grpSpPr bwMode="auto">
          <a:xfrm>
            <a:off x="5459413" y="1854200"/>
            <a:ext cx="1433512" cy="1506538"/>
            <a:chOff x="3439" y="1168"/>
            <a:chExt cx="903" cy="949"/>
          </a:xfrm>
        </p:grpSpPr>
        <p:sp>
          <p:nvSpPr>
            <p:cNvPr id="325636" name="Rectangle 4"/>
            <p:cNvSpPr>
              <a:spLocks noChangeArrowheads="1"/>
            </p:cNvSpPr>
            <p:nvPr/>
          </p:nvSpPr>
          <p:spPr bwMode="auto">
            <a:xfrm>
              <a:off x="3584" y="1168"/>
              <a:ext cx="622" cy="622"/>
            </a:xfrm>
            <a:prstGeom prst="rect">
              <a:avLst/>
            </a:prstGeom>
            <a:solidFill>
              <a:srgbClr val="DDDDDD"/>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9229" name="Freeform 13"/>
            <p:cNvSpPr>
              <a:spLocks/>
            </p:cNvSpPr>
            <p:nvPr/>
          </p:nvSpPr>
          <p:spPr bwMode="auto">
            <a:xfrm>
              <a:off x="3831" y="1264"/>
              <a:ext cx="99" cy="433"/>
            </a:xfrm>
            <a:custGeom>
              <a:avLst/>
              <a:gdLst>
                <a:gd name="T0" fmla="*/ 46 w 99"/>
                <a:gd name="T1" fmla="*/ 0 h 433"/>
                <a:gd name="T2" fmla="*/ 72 w 99"/>
                <a:gd name="T3" fmla="*/ 7 h 433"/>
                <a:gd name="T4" fmla="*/ 85 w 99"/>
                <a:gd name="T5" fmla="*/ 16 h 433"/>
                <a:gd name="T6" fmla="*/ 98 w 99"/>
                <a:gd name="T7" fmla="*/ 29 h 433"/>
                <a:gd name="T8" fmla="*/ 98 w 99"/>
                <a:gd name="T9" fmla="*/ 48 h 433"/>
                <a:gd name="T10" fmla="*/ 92 w 99"/>
                <a:gd name="T11" fmla="*/ 60 h 433"/>
                <a:gd name="T12" fmla="*/ 79 w 99"/>
                <a:gd name="T13" fmla="*/ 79 h 433"/>
                <a:gd name="T14" fmla="*/ 46 w 99"/>
                <a:gd name="T15" fmla="*/ 120 h 433"/>
                <a:gd name="T16" fmla="*/ 13 w 99"/>
                <a:gd name="T17" fmla="*/ 161 h 433"/>
                <a:gd name="T18" fmla="*/ 7 w 99"/>
                <a:gd name="T19" fmla="*/ 177 h 433"/>
                <a:gd name="T20" fmla="*/ 0 w 99"/>
                <a:gd name="T21" fmla="*/ 193 h 433"/>
                <a:gd name="T22" fmla="*/ 7 w 99"/>
                <a:gd name="T23" fmla="*/ 202 h 433"/>
                <a:gd name="T24" fmla="*/ 13 w 99"/>
                <a:gd name="T25" fmla="*/ 208 h 433"/>
                <a:gd name="T26" fmla="*/ 53 w 99"/>
                <a:gd name="T27" fmla="*/ 218 h 433"/>
                <a:gd name="T28" fmla="*/ 85 w 99"/>
                <a:gd name="T29" fmla="*/ 224 h 433"/>
                <a:gd name="T30" fmla="*/ 92 w 99"/>
                <a:gd name="T31" fmla="*/ 230 h 433"/>
                <a:gd name="T32" fmla="*/ 98 w 99"/>
                <a:gd name="T33" fmla="*/ 240 h 433"/>
                <a:gd name="T34" fmla="*/ 92 w 99"/>
                <a:gd name="T35" fmla="*/ 252 h 433"/>
                <a:gd name="T36" fmla="*/ 85 w 99"/>
                <a:gd name="T37" fmla="*/ 271 h 433"/>
                <a:gd name="T38" fmla="*/ 53 w 99"/>
                <a:gd name="T39" fmla="*/ 312 h 433"/>
                <a:gd name="T40" fmla="*/ 20 w 99"/>
                <a:gd name="T41" fmla="*/ 350 h 433"/>
                <a:gd name="T42" fmla="*/ 7 w 99"/>
                <a:gd name="T43" fmla="*/ 369 h 433"/>
                <a:gd name="T44" fmla="*/ 0 w 99"/>
                <a:gd name="T45" fmla="*/ 382 h 433"/>
                <a:gd name="T46" fmla="*/ 0 w 99"/>
                <a:gd name="T47" fmla="*/ 404 h 433"/>
                <a:gd name="T48" fmla="*/ 13 w 99"/>
                <a:gd name="T49" fmla="*/ 416 h 433"/>
                <a:gd name="T50" fmla="*/ 26 w 99"/>
                <a:gd name="T51" fmla="*/ 426 h 433"/>
                <a:gd name="T52" fmla="*/ 46 w 99"/>
                <a:gd name="T53" fmla="*/ 432 h 43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9"/>
                <a:gd name="T82" fmla="*/ 0 h 433"/>
                <a:gd name="T83" fmla="*/ 99 w 99"/>
                <a:gd name="T84" fmla="*/ 433 h 43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9" h="433">
                  <a:moveTo>
                    <a:pt x="46" y="0"/>
                  </a:moveTo>
                  <a:lnTo>
                    <a:pt x="72" y="7"/>
                  </a:lnTo>
                  <a:lnTo>
                    <a:pt x="85" y="16"/>
                  </a:lnTo>
                  <a:lnTo>
                    <a:pt x="98" y="29"/>
                  </a:lnTo>
                  <a:lnTo>
                    <a:pt x="98" y="48"/>
                  </a:lnTo>
                  <a:lnTo>
                    <a:pt x="92" y="60"/>
                  </a:lnTo>
                  <a:lnTo>
                    <a:pt x="79" y="79"/>
                  </a:lnTo>
                  <a:lnTo>
                    <a:pt x="46" y="120"/>
                  </a:lnTo>
                  <a:lnTo>
                    <a:pt x="13" y="161"/>
                  </a:lnTo>
                  <a:lnTo>
                    <a:pt x="7" y="177"/>
                  </a:lnTo>
                  <a:lnTo>
                    <a:pt x="0" y="193"/>
                  </a:lnTo>
                  <a:lnTo>
                    <a:pt x="7" y="202"/>
                  </a:lnTo>
                  <a:lnTo>
                    <a:pt x="13" y="208"/>
                  </a:lnTo>
                  <a:lnTo>
                    <a:pt x="53" y="218"/>
                  </a:lnTo>
                  <a:lnTo>
                    <a:pt x="85" y="224"/>
                  </a:lnTo>
                  <a:lnTo>
                    <a:pt x="92" y="230"/>
                  </a:lnTo>
                  <a:lnTo>
                    <a:pt x="98" y="240"/>
                  </a:lnTo>
                  <a:lnTo>
                    <a:pt x="92" y="252"/>
                  </a:lnTo>
                  <a:lnTo>
                    <a:pt x="85" y="271"/>
                  </a:lnTo>
                  <a:lnTo>
                    <a:pt x="53" y="312"/>
                  </a:lnTo>
                  <a:lnTo>
                    <a:pt x="20" y="350"/>
                  </a:lnTo>
                  <a:lnTo>
                    <a:pt x="7" y="369"/>
                  </a:lnTo>
                  <a:lnTo>
                    <a:pt x="0" y="382"/>
                  </a:lnTo>
                  <a:lnTo>
                    <a:pt x="0" y="404"/>
                  </a:lnTo>
                  <a:lnTo>
                    <a:pt x="13" y="416"/>
                  </a:lnTo>
                  <a:lnTo>
                    <a:pt x="26" y="426"/>
                  </a:lnTo>
                  <a:lnTo>
                    <a:pt x="46" y="432"/>
                  </a:lnTo>
                </a:path>
              </a:pathLst>
            </a:custGeom>
            <a:noFill/>
            <a:ln w="25400" cap="rnd">
              <a:solidFill>
                <a:schemeClr val="tx1"/>
              </a:solidFill>
              <a:round/>
              <a:headEnd type="none" w="sm" len="sm"/>
              <a:tailEnd type="none" w="sm" len="sm"/>
            </a:ln>
          </p:spPr>
          <p:txBody>
            <a:bodyPr/>
            <a:lstStyle/>
            <a:p>
              <a:endParaRPr lang="en-US"/>
            </a:p>
          </p:txBody>
        </p:sp>
        <p:sp>
          <p:nvSpPr>
            <p:cNvPr id="9230" name="Rectangle 21"/>
            <p:cNvSpPr>
              <a:spLocks noChangeArrowheads="1"/>
            </p:cNvSpPr>
            <p:nvPr/>
          </p:nvSpPr>
          <p:spPr bwMode="auto">
            <a:xfrm>
              <a:off x="3439" y="1791"/>
              <a:ext cx="903" cy="326"/>
            </a:xfrm>
            <a:prstGeom prst="rect">
              <a:avLst/>
            </a:prstGeom>
            <a:noFill/>
            <a:ln w="9525">
              <a:noFill/>
              <a:miter lim="800000"/>
              <a:headEnd/>
              <a:tailEnd/>
            </a:ln>
          </p:spPr>
          <p:txBody>
            <a:bodyPr wrap="none" lIns="92075" tIns="46038" rIns="92075" bIns="46038">
              <a:spAutoFit/>
            </a:bodyPr>
            <a:lstStyle/>
            <a:p>
              <a:r>
                <a:rPr lang="en-US" sz="1400" b="1"/>
                <a:t>one process</a:t>
              </a:r>
            </a:p>
            <a:p>
              <a:r>
                <a:rPr lang="en-US" sz="1400" b="1"/>
                <a:t>multiple threads</a:t>
              </a:r>
            </a:p>
          </p:txBody>
        </p:sp>
        <p:sp>
          <p:nvSpPr>
            <p:cNvPr id="9231" name="Freeform 25"/>
            <p:cNvSpPr>
              <a:spLocks/>
            </p:cNvSpPr>
            <p:nvPr/>
          </p:nvSpPr>
          <p:spPr bwMode="auto">
            <a:xfrm>
              <a:off x="3638" y="1264"/>
              <a:ext cx="101" cy="433"/>
            </a:xfrm>
            <a:custGeom>
              <a:avLst/>
              <a:gdLst>
                <a:gd name="T0" fmla="*/ 50 w 101"/>
                <a:gd name="T1" fmla="*/ 0 h 433"/>
                <a:gd name="T2" fmla="*/ 69 w 101"/>
                <a:gd name="T3" fmla="*/ 7 h 433"/>
                <a:gd name="T4" fmla="*/ 87 w 101"/>
                <a:gd name="T5" fmla="*/ 16 h 433"/>
                <a:gd name="T6" fmla="*/ 100 w 101"/>
                <a:gd name="T7" fmla="*/ 29 h 433"/>
                <a:gd name="T8" fmla="*/ 100 w 101"/>
                <a:gd name="T9" fmla="*/ 48 h 433"/>
                <a:gd name="T10" fmla="*/ 94 w 101"/>
                <a:gd name="T11" fmla="*/ 60 h 433"/>
                <a:gd name="T12" fmla="*/ 81 w 101"/>
                <a:gd name="T13" fmla="*/ 79 h 433"/>
                <a:gd name="T14" fmla="*/ 44 w 101"/>
                <a:gd name="T15" fmla="*/ 120 h 433"/>
                <a:gd name="T16" fmla="*/ 12 w 101"/>
                <a:gd name="T17" fmla="*/ 161 h 433"/>
                <a:gd name="T18" fmla="*/ 6 w 101"/>
                <a:gd name="T19" fmla="*/ 177 h 433"/>
                <a:gd name="T20" fmla="*/ 0 w 101"/>
                <a:gd name="T21" fmla="*/ 193 h 433"/>
                <a:gd name="T22" fmla="*/ 6 w 101"/>
                <a:gd name="T23" fmla="*/ 202 h 433"/>
                <a:gd name="T24" fmla="*/ 19 w 101"/>
                <a:gd name="T25" fmla="*/ 208 h 433"/>
                <a:gd name="T26" fmla="*/ 50 w 101"/>
                <a:gd name="T27" fmla="*/ 218 h 433"/>
                <a:gd name="T28" fmla="*/ 87 w 101"/>
                <a:gd name="T29" fmla="*/ 224 h 433"/>
                <a:gd name="T30" fmla="*/ 94 w 101"/>
                <a:gd name="T31" fmla="*/ 230 h 433"/>
                <a:gd name="T32" fmla="*/ 100 w 101"/>
                <a:gd name="T33" fmla="*/ 240 h 433"/>
                <a:gd name="T34" fmla="*/ 94 w 101"/>
                <a:gd name="T35" fmla="*/ 252 h 433"/>
                <a:gd name="T36" fmla="*/ 87 w 101"/>
                <a:gd name="T37" fmla="*/ 271 h 433"/>
                <a:gd name="T38" fmla="*/ 50 w 101"/>
                <a:gd name="T39" fmla="*/ 312 h 433"/>
                <a:gd name="T40" fmla="*/ 19 w 101"/>
                <a:gd name="T41" fmla="*/ 350 h 433"/>
                <a:gd name="T42" fmla="*/ 6 w 101"/>
                <a:gd name="T43" fmla="*/ 369 h 433"/>
                <a:gd name="T44" fmla="*/ 0 w 101"/>
                <a:gd name="T45" fmla="*/ 382 h 433"/>
                <a:gd name="T46" fmla="*/ 0 w 101"/>
                <a:gd name="T47" fmla="*/ 404 h 433"/>
                <a:gd name="T48" fmla="*/ 12 w 101"/>
                <a:gd name="T49" fmla="*/ 416 h 433"/>
                <a:gd name="T50" fmla="*/ 31 w 101"/>
                <a:gd name="T51" fmla="*/ 426 h 433"/>
                <a:gd name="T52" fmla="*/ 50 w 101"/>
                <a:gd name="T53" fmla="*/ 432 h 43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1"/>
                <a:gd name="T82" fmla="*/ 0 h 433"/>
                <a:gd name="T83" fmla="*/ 101 w 101"/>
                <a:gd name="T84" fmla="*/ 433 h 43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1" h="433">
                  <a:moveTo>
                    <a:pt x="50" y="0"/>
                  </a:moveTo>
                  <a:lnTo>
                    <a:pt x="69" y="7"/>
                  </a:lnTo>
                  <a:lnTo>
                    <a:pt x="87" y="16"/>
                  </a:lnTo>
                  <a:lnTo>
                    <a:pt x="100" y="29"/>
                  </a:lnTo>
                  <a:lnTo>
                    <a:pt x="100" y="48"/>
                  </a:lnTo>
                  <a:lnTo>
                    <a:pt x="94" y="60"/>
                  </a:lnTo>
                  <a:lnTo>
                    <a:pt x="81" y="79"/>
                  </a:lnTo>
                  <a:lnTo>
                    <a:pt x="44" y="120"/>
                  </a:lnTo>
                  <a:lnTo>
                    <a:pt x="12" y="161"/>
                  </a:lnTo>
                  <a:lnTo>
                    <a:pt x="6" y="177"/>
                  </a:lnTo>
                  <a:lnTo>
                    <a:pt x="0" y="193"/>
                  </a:lnTo>
                  <a:lnTo>
                    <a:pt x="6" y="202"/>
                  </a:lnTo>
                  <a:lnTo>
                    <a:pt x="19" y="208"/>
                  </a:lnTo>
                  <a:lnTo>
                    <a:pt x="50" y="218"/>
                  </a:lnTo>
                  <a:lnTo>
                    <a:pt x="87" y="224"/>
                  </a:lnTo>
                  <a:lnTo>
                    <a:pt x="94" y="230"/>
                  </a:lnTo>
                  <a:lnTo>
                    <a:pt x="100" y="240"/>
                  </a:lnTo>
                  <a:lnTo>
                    <a:pt x="94" y="252"/>
                  </a:lnTo>
                  <a:lnTo>
                    <a:pt x="87" y="271"/>
                  </a:lnTo>
                  <a:lnTo>
                    <a:pt x="50" y="312"/>
                  </a:lnTo>
                  <a:lnTo>
                    <a:pt x="19" y="350"/>
                  </a:lnTo>
                  <a:lnTo>
                    <a:pt x="6" y="369"/>
                  </a:lnTo>
                  <a:lnTo>
                    <a:pt x="0" y="382"/>
                  </a:lnTo>
                  <a:lnTo>
                    <a:pt x="0" y="404"/>
                  </a:lnTo>
                  <a:lnTo>
                    <a:pt x="12" y="416"/>
                  </a:lnTo>
                  <a:lnTo>
                    <a:pt x="31" y="426"/>
                  </a:lnTo>
                  <a:lnTo>
                    <a:pt x="50" y="432"/>
                  </a:lnTo>
                </a:path>
              </a:pathLst>
            </a:custGeom>
            <a:noFill/>
            <a:ln w="25400" cap="rnd">
              <a:solidFill>
                <a:schemeClr val="tx1"/>
              </a:solidFill>
              <a:round/>
              <a:headEnd type="none" w="sm" len="sm"/>
              <a:tailEnd type="none" w="sm" len="sm"/>
            </a:ln>
          </p:spPr>
          <p:txBody>
            <a:bodyPr/>
            <a:lstStyle/>
            <a:p>
              <a:endParaRPr lang="en-US"/>
            </a:p>
          </p:txBody>
        </p:sp>
        <p:sp>
          <p:nvSpPr>
            <p:cNvPr id="9232" name="Freeform 26"/>
            <p:cNvSpPr>
              <a:spLocks/>
            </p:cNvSpPr>
            <p:nvPr/>
          </p:nvSpPr>
          <p:spPr bwMode="auto">
            <a:xfrm>
              <a:off x="4025" y="1264"/>
              <a:ext cx="97" cy="433"/>
            </a:xfrm>
            <a:custGeom>
              <a:avLst/>
              <a:gdLst>
                <a:gd name="T0" fmla="*/ 48 w 97"/>
                <a:gd name="T1" fmla="*/ 0 h 433"/>
                <a:gd name="T2" fmla="*/ 69 w 97"/>
                <a:gd name="T3" fmla="*/ 7 h 433"/>
                <a:gd name="T4" fmla="*/ 82 w 97"/>
                <a:gd name="T5" fmla="*/ 16 h 433"/>
                <a:gd name="T6" fmla="*/ 96 w 97"/>
                <a:gd name="T7" fmla="*/ 29 h 433"/>
                <a:gd name="T8" fmla="*/ 96 w 97"/>
                <a:gd name="T9" fmla="*/ 48 h 433"/>
                <a:gd name="T10" fmla="*/ 89 w 97"/>
                <a:gd name="T11" fmla="*/ 60 h 433"/>
                <a:gd name="T12" fmla="*/ 76 w 97"/>
                <a:gd name="T13" fmla="*/ 79 h 433"/>
                <a:gd name="T14" fmla="*/ 48 w 97"/>
                <a:gd name="T15" fmla="*/ 120 h 433"/>
                <a:gd name="T16" fmla="*/ 14 w 97"/>
                <a:gd name="T17" fmla="*/ 161 h 433"/>
                <a:gd name="T18" fmla="*/ 7 w 97"/>
                <a:gd name="T19" fmla="*/ 177 h 433"/>
                <a:gd name="T20" fmla="*/ 0 w 97"/>
                <a:gd name="T21" fmla="*/ 193 h 433"/>
                <a:gd name="T22" fmla="*/ 7 w 97"/>
                <a:gd name="T23" fmla="*/ 202 h 433"/>
                <a:gd name="T24" fmla="*/ 14 w 97"/>
                <a:gd name="T25" fmla="*/ 208 h 433"/>
                <a:gd name="T26" fmla="*/ 48 w 97"/>
                <a:gd name="T27" fmla="*/ 218 h 433"/>
                <a:gd name="T28" fmla="*/ 82 w 97"/>
                <a:gd name="T29" fmla="*/ 224 h 433"/>
                <a:gd name="T30" fmla="*/ 89 w 97"/>
                <a:gd name="T31" fmla="*/ 230 h 433"/>
                <a:gd name="T32" fmla="*/ 96 w 97"/>
                <a:gd name="T33" fmla="*/ 240 h 433"/>
                <a:gd name="T34" fmla="*/ 89 w 97"/>
                <a:gd name="T35" fmla="*/ 252 h 433"/>
                <a:gd name="T36" fmla="*/ 82 w 97"/>
                <a:gd name="T37" fmla="*/ 271 h 433"/>
                <a:gd name="T38" fmla="*/ 48 w 97"/>
                <a:gd name="T39" fmla="*/ 312 h 433"/>
                <a:gd name="T40" fmla="*/ 21 w 97"/>
                <a:gd name="T41" fmla="*/ 350 h 433"/>
                <a:gd name="T42" fmla="*/ 7 w 97"/>
                <a:gd name="T43" fmla="*/ 369 h 433"/>
                <a:gd name="T44" fmla="*/ 0 w 97"/>
                <a:gd name="T45" fmla="*/ 382 h 433"/>
                <a:gd name="T46" fmla="*/ 0 w 97"/>
                <a:gd name="T47" fmla="*/ 404 h 433"/>
                <a:gd name="T48" fmla="*/ 14 w 97"/>
                <a:gd name="T49" fmla="*/ 416 h 433"/>
                <a:gd name="T50" fmla="*/ 28 w 97"/>
                <a:gd name="T51" fmla="*/ 426 h 433"/>
                <a:gd name="T52" fmla="*/ 48 w 97"/>
                <a:gd name="T53" fmla="*/ 432 h 43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7"/>
                <a:gd name="T82" fmla="*/ 0 h 433"/>
                <a:gd name="T83" fmla="*/ 97 w 97"/>
                <a:gd name="T84" fmla="*/ 433 h 43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7" h="433">
                  <a:moveTo>
                    <a:pt x="48" y="0"/>
                  </a:moveTo>
                  <a:lnTo>
                    <a:pt x="69" y="7"/>
                  </a:lnTo>
                  <a:lnTo>
                    <a:pt x="82" y="16"/>
                  </a:lnTo>
                  <a:lnTo>
                    <a:pt x="96" y="29"/>
                  </a:lnTo>
                  <a:lnTo>
                    <a:pt x="96" y="48"/>
                  </a:lnTo>
                  <a:lnTo>
                    <a:pt x="89" y="60"/>
                  </a:lnTo>
                  <a:lnTo>
                    <a:pt x="76" y="79"/>
                  </a:lnTo>
                  <a:lnTo>
                    <a:pt x="48" y="120"/>
                  </a:lnTo>
                  <a:lnTo>
                    <a:pt x="14" y="161"/>
                  </a:lnTo>
                  <a:lnTo>
                    <a:pt x="7" y="177"/>
                  </a:lnTo>
                  <a:lnTo>
                    <a:pt x="0" y="193"/>
                  </a:lnTo>
                  <a:lnTo>
                    <a:pt x="7" y="202"/>
                  </a:lnTo>
                  <a:lnTo>
                    <a:pt x="14" y="208"/>
                  </a:lnTo>
                  <a:lnTo>
                    <a:pt x="48" y="218"/>
                  </a:lnTo>
                  <a:lnTo>
                    <a:pt x="82" y="224"/>
                  </a:lnTo>
                  <a:lnTo>
                    <a:pt x="89" y="230"/>
                  </a:lnTo>
                  <a:lnTo>
                    <a:pt x="96" y="240"/>
                  </a:lnTo>
                  <a:lnTo>
                    <a:pt x="89" y="252"/>
                  </a:lnTo>
                  <a:lnTo>
                    <a:pt x="82" y="271"/>
                  </a:lnTo>
                  <a:lnTo>
                    <a:pt x="48" y="312"/>
                  </a:lnTo>
                  <a:lnTo>
                    <a:pt x="21" y="350"/>
                  </a:lnTo>
                  <a:lnTo>
                    <a:pt x="7" y="369"/>
                  </a:lnTo>
                  <a:lnTo>
                    <a:pt x="0" y="382"/>
                  </a:lnTo>
                  <a:lnTo>
                    <a:pt x="0" y="404"/>
                  </a:lnTo>
                  <a:lnTo>
                    <a:pt x="14" y="416"/>
                  </a:lnTo>
                  <a:lnTo>
                    <a:pt x="28" y="426"/>
                  </a:lnTo>
                  <a:lnTo>
                    <a:pt x="48" y="432"/>
                  </a:lnTo>
                </a:path>
              </a:pathLst>
            </a:custGeom>
            <a:noFill/>
            <a:ln w="25400" cap="rnd">
              <a:solidFill>
                <a:schemeClr val="tx1"/>
              </a:solidFill>
              <a:round/>
              <a:headEnd type="none" w="sm" len="sm"/>
              <a:tailEnd type="none" w="sm" len="sm"/>
            </a:ln>
          </p:spPr>
          <p:txBody>
            <a:bodyPr/>
            <a:lstStyle/>
            <a:p>
              <a:endParaRPr lang="en-US"/>
            </a:p>
          </p:txBody>
        </p:sp>
      </p:gr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09800" y="1752600"/>
            <a:ext cx="4648200" cy="335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429000" y="2286000"/>
            <a:ext cx="1905000" cy="1752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Rectangle 4"/>
          <p:cNvSpPr/>
          <p:nvPr/>
        </p:nvSpPr>
        <p:spPr>
          <a:xfrm>
            <a:off x="2209800" y="4267200"/>
            <a:ext cx="4648200" cy="838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Kernel</a:t>
            </a:r>
            <a:endParaRPr lang="en-US" dirty="0"/>
          </a:p>
        </p:txBody>
      </p:sp>
      <p:sp>
        <p:nvSpPr>
          <p:cNvPr id="7" name="Freeform 6"/>
          <p:cNvSpPr/>
          <p:nvPr/>
        </p:nvSpPr>
        <p:spPr>
          <a:xfrm>
            <a:off x="3810000" y="2590800"/>
            <a:ext cx="170543" cy="576943"/>
          </a:xfrm>
          <a:custGeom>
            <a:avLst/>
            <a:gdLst>
              <a:gd name="connsiteX0" fmla="*/ 137886 w 170543"/>
              <a:gd name="connsiteY0" fmla="*/ 0 h 576943"/>
              <a:gd name="connsiteX1" fmla="*/ 39914 w 170543"/>
              <a:gd name="connsiteY1" fmla="*/ 108857 h 576943"/>
              <a:gd name="connsiteX2" fmla="*/ 154214 w 170543"/>
              <a:gd name="connsiteY2" fmla="*/ 195943 h 576943"/>
              <a:gd name="connsiteX3" fmla="*/ 1814 w 170543"/>
              <a:gd name="connsiteY3" fmla="*/ 293914 h 576943"/>
              <a:gd name="connsiteX4" fmla="*/ 143328 w 170543"/>
              <a:gd name="connsiteY4" fmla="*/ 386443 h 576943"/>
              <a:gd name="connsiteX5" fmla="*/ 18143 w 170543"/>
              <a:gd name="connsiteY5" fmla="*/ 473528 h 576943"/>
              <a:gd name="connsiteX6" fmla="*/ 170543 w 170543"/>
              <a:gd name="connsiteY6" fmla="*/ 576943 h 57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543" h="576943">
                <a:moveTo>
                  <a:pt x="137886" y="0"/>
                </a:moveTo>
                <a:cubicBezTo>
                  <a:pt x="87539" y="38100"/>
                  <a:pt x="37193" y="76200"/>
                  <a:pt x="39914" y="108857"/>
                </a:cubicBezTo>
                <a:cubicBezTo>
                  <a:pt x="42635" y="141514"/>
                  <a:pt x="160564" y="165100"/>
                  <a:pt x="154214" y="195943"/>
                </a:cubicBezTo>
                <a:cubicBezTo>
                  <a:pt x="147864" y="226786"/>
                  <a:pt x="3628" y="262164"/>
                  <a:pt x="1814" y="293914"/>
                </a:cubicBezTo>
                <a:cubicBezTo>
                  <a:pt x="0" y="325664"/>
                  <a:pt x="140607" y="356507"/>
                  <a:pt x="143328" y="386443"/>
                </a:cubicBezTo>
                <a:cubicBezTo>
                  <a:pt x="146049" y="416379"/>
                  <a:pt x="13607" y="441778"/>
                  <a:pt x="18143" y="473528"/>
                </a:cubicBezTo>
                <a:cubicBezTo>
                  <a:pt x="22679" y="505278"/>
                  <a:pt x="96611" y="541110"/>
                  <a:pt x="170543" y="576943"/>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TextBox 14"/>
          <p:cNvSpPr txBox="1"/>
          <p:nvPr/>
        </p:nvSpPr>
        <p:spPr>
          <a:xfrm>
            <a:off x="2362200" y="1905000"/>
            <a:ext cx="1905000" cy="369332"/>
          </a:xfrm>
          <a:prstGeom prst="rect">
            <a:avLst/>
          </a:prstGeom>
          <a:noFill/>
        </p:spPr>
        <p:txBody>
          <a:bodyPr wrap="square" rtlCol="0">
            <a:spAutoFit/>
          </a:bodyPr>
          <a:lstStyle/>
          <a:p>
            <a:r>
              <a:rPr lang="en-US" dirty="0" smtClean="0"/>
              <a:t>User space</a:t>
            </a:r>
            <a:endParaRPr lang="en-US" dirty="0"/>
          </a:p>
        </p:txBody>
      </p:sp>
      <p:sp>
        <p:nvSpPr>
          <p:cNvPr id="20" name="Freeform 19"/>
          <p:cNvSpPr/>
          <p:nvPr/>
        </p:nvSpPr>
        <p:spPr>
          <a:xfrm>
            <a:off x="4249057" y="2590800"/>
            <a:ext cx="170543" cy="576943"/>
          </a:xfrm>
          <a:custGeom>
            <a:avLst/>
            <a:gdLst>
              <a:gd name="connsiteX0" fmla="*/ 137886 w 170543"/>
              <a:gd name="connsiteY0" fmla="*/ 0 h 576943"/>
              <a:gd name="connsiteX1" fmla="*/ 39914 w 170543"/>
              <a:gd name="connsiteY1" fmla="*/ 108857 h 576943"/>
              <a:gd name="connsiteX2" fmla="*/ 154214 w 170543"/>
              <a:gd name="connsiteY2" fmla="*/ 195943 h 576943"/>
              <a:gd name="connsiteX3" fmla="*/ 1814 w 170543"/>
              <a:gd name="connsiteY3" fmla="*/ 293914 h 576943"/>
              <a:gd name="connsiteX4" fmla="*/ 143328 w 170543"/>
              <a:gd name="connsiteY4" fmla="*/ 386443 h 576943"/>
              <a:gd name="connsiteX5" fmla="*/ 18143 w 170543"/>
              <a:gd name="connsiteY5" fmla="*/ 473528 h 576943"/>
              <a:gd name="connsiteX6" fmla="*/ 170543 w 170543"/>
              <a:gd name="connsiteY6" fmla="*/ 576943 h 57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543" h="576943">
                <a:moveTo>
                  <a:pt x="137886" y="0"/>
                </a:moveTo>
                <a:cubicBezTo>
                  <a:pt x="87539" y="38100"/>
                  <a:pt x="37193" y="76200"/>
                  <a:pt x="39914" y="108857"/>
                </a:cubicBezTo>
                <a:cubicBezTo>
                  <a:pt x="42635" y="141514"/>
                  <a:pt x="160564" y="165100"/>
                  <a:pt x="154214" y="195943"/>
                </a:cubicBezTo>
                <a:cubicBezTo>
                  <a:pt x="147864" y="226786"/>
                  <a:pt x="3628" y="262164"/>
                  <a:pt x="1814" y="293914"/>
                </a:cubicBezTo>
                <a:cubicBezTo>
                  <a:pt x="0" y="325664"/>
                  <a:pt x="140607" y="356507"/>
                  <a:pt x="143328" y="386443"/>
                </a:cubicBezTo>
                <a:cubicBezTo>
                  <a:pt x="146049" y="416379"/>
                  <a:pt x="13607" y="441778"/>
                  <a:pt x="18143" y="473528"/>
                </a:cubicBezTo>
                <a:cubicBezTo>
                  <a:pt x="22679" y="505278"/>
                  <a:pt x="96611" y="541110"/>
                  <a:pt x="170543" y="576943"/>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4" name="Freeform 23"/>
          <p:cNvSpPr/>
          <p:nvPr/>
        </p:nvSpPr>
        <p:spPr>
          <a:xfrm>
            <a:off x="4782457" y="2590800"/>
            <a:ext cx="170543" cy="576943"/>
          </a:xfrm>
          <a:custGeom>
            <a:avLst/>
            <a:gdLst>
              <a:gd name="connsiteX0" fmla="*/ 137886 w 170543"/>
              <a:gd name="connsiteY0" fmla="*/ 0 h 576943"/>
              <a:gd name="connsiteX1" fmla="*/ 39914 w 170543"/>
              <a:gd name="connsiteY1" fmla="*/ 108857 h 576943"/>
              <a:gd name="connsiteX2" fmla="*/ 154214 w 170543"/>
              <a:gd name="connsiteY2" fmla="*/ 195943 h 576943"/>
              <a:gd name="connsiteX3" fmla="*/ 1814 w 170543"/>
              <a:gd name="connsiteY3" fmla="*/ 293914 h 576943"/>
              <a:gd name="connsiteX4" fmla="*/ 143328 w 170543"/>
              <a:gd name="connsiteY4" fmla="*/ 386443 h 576943"/>
              <a:gd name="connsiteX5" fmla="*/ 18143 w 170543"/>
              <a:gd name="connsiteY5" fmla="*/ 473528 h 576943"/>
              <a:gd name="connsiteX6" fmla="*/ 170543 w 170543"/>
              <a:gd name="connsiteY6" fmla="*/ 576943 h 57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543" h="576943">
                <a:moveTo>
                  <a:pt x="137886" y="0"/>
                </a:moveTo>
                <a:cubicBezTo>
                  <a:pt x="87539" y="38100"/>
                  <a:pt x="37193" y="76200"/>
                  <a:pt x="39914" y="108857"/>
                </a:cubicBezTo>
                <a:cubicBezTo>
                  <a:pt x="42635" y="141514"/>
                  <a:pt x="160564" y="165100"/>
                  <a:pt x="154214" y="195943"/>
                </a:cubicBezTo>
                <a:cubicBezTo>
                  <a:pt x="147864" y="226786"/>
                  <a:pt x="3628" y="262164"/>
                  <a:pt x="1814" y="293914"/>
                </a:cubicBezTo>
                <a:cubicBezTo>
                  <a:pt x="0" y="325664"/>
                  <a:pt x="140607" y="356507"/>
                  <a:pt x="143328" y="386443"/>
                </a:cubicBezTo>
                <a:cubicBezTo>
                  <a:pt x="146049" y="416379"/>
                  <a:pt x="13607" y="441778"/>
                  <a:pt x="18143" y="473528"/>
                </a:cubicBezTo>
                <a:cubicBezTo>
                  <a:pt x="22679" y="505278"/>
                  <a:pt x="96611" y="541110"/>
                  <a:pt x="170543" y="576943"/>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Rounded Rectangle 11"/>
          <p:cNvSpPr/>
          <p:nvPr/>
        </p:nvSpPr>
        <p:spPr>
          <a:xfrm>
            <a:off x="1752600" y="5562600"/>
            <a:ext cx="5486400" cy="838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Thread have own local stacks</a:t>
            </a:r>
          </a:p>
          <a:p>
            <a:pPr algn="ctr"/>
            <a:r>
              <a:rPr lang="en-US" dirty="0" smtClean="0"/>
              <a:t>Everything else is shared!</a:t>
            </a:r>
          </a:p>
        </p:txBody>
      </p:sp>
      <p:sp>
        <p:nvSpPr>
          <p:cNvPr id="10" name="Rectangle 9"/>
          <p:cNvSpPr/>
          <p:nvPr/>
        </p:nvSpPr>
        <p:spPr>
          <a:xfrm>
            <a:off x="3810000" y="3276600"/>
            <a:ext cx="152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Rectangle 10"/>
          <p:cNvSpPr/>
          <p:nvPr/>
        </p:nvSpPr>
        <p:spPr>
          <a:xfrm>
            <a:off x="3810000" y="3352800"/>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0" y="3505200"/>
            <a:ext cx="152400" cy="76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ectangle 13"/>
          <p:cNvSpPr/>
          <p:nvPr/>
        </p:nvSpPr>
        <p:spPr>
          <a:xfrm>
            <a:off x="4267200" y="3276600"/>
            <a:ext cx="152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Rectangle 16"/>
          <p:cNvSpPr/>
          <p:nvPr/>
        </p:nvSpPr>
        <p:spPr>
          <a:xfrm>
            <a:off x="4267200" y="3352800"/>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267200" y="3505200"/>
            <a:ext cx="152400" cy="76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Rectangle 18"/>
          <p:cNvSpPr/>
          <p:nvPr/>
        </p:nvSpPr>
        <p:spPr>
          <a:xfrm>
            <a:off x="4800600" y="3276600"/>
            <a:ext cx="152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1" name="Rectangle 20"/>
          <p:cNvSpPr/>
          <p:nvPr/>
        </p:nvSpPr>
        <p:spPr>
          <a:xfrm>
            <a:off x="4800600" y="3352800"/>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267200" y="3581400"/>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417</TotalTime>
  <Words>1491</Words>
  <Application>Microsoft Macintosh PowerPoint</Application>
  <PresentationFormat>On-screen Show (4:3)</PresentationFormat>
  <Paragraphs>274</Paragraphs>
  <Slides>22</Slides>
  <Notes>16</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22</vt:i4>
      </vt:variant>
    </vt:vector>
  </HeadingPairs>
  <TitlesOfParts>
    <vt:vector size="25" baseType="lpstr">
      <vt:lpstr>Technic</vt:lpstr>
      <vt:lpstr>MSDraw.Drawing.8.2</vt:lpstr>
      <vt:lpstr>Bitmap Image</vt:lpstr>
      <vt:lpstr>Threads</vt:lpstr>
      <vt:lpstr>PowerPoint Presentation</vt:lpstr>
      <vt:lpstr>PowerPoint Presentation</vt:lpstr>
      <vt:lpstr>PowerPoint Presentation</vt:lpstr>
      <vt:lpstr>Ways to consider…</vt:lpstr>
      <vt:lpstr>PowerPoint Presentation</vt:lpstr>
      <vt:lpstr>PowerPoint Presentation</vt:lpstr>
      <vt:lpstr>Threads and Processes</vt:lpstr>
      <vt:lpstr>PowerPoint Presentation</vt:lpstr>
      <vt:lpstr>Thread have runtime stacks</vt:lpstr>
      <vt:lpstr>PowerPoint Presentation</vt:lpstr>
      <vt:lpstr>Thread interaction</vt:lpstr>
      <vt:lpstr>User Level Threads</vt:lpstr>
      <vt:lpstr>Advantages in user-level threads</vt:lpstr>
      <vt:lpstr>Disadvantages in user-level threads</vt:lpstr>
      <vt:lpstr>Kernel-level Threads</vt:lpstr>
      <vt:lpstr>Kernel-level</vt:lpstr>
      <vt:lpstr>Thread Choices</vt:lpstr>
      <vt:lpstr>Scheduler Activations</vt:lpstr>
      <vt:lpstr>Pop-up Threads</vt:lpstr>
      <vt:lpstr>Going multi-threaded</vt:lpstr>
      <vt:lpstr>Threads and Concurrency</vt:lpstr>
    </vt:vector>
  </TitlesOfParts>
  <Company>Brigham Young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Threads</dc:title>
  <dc:creator>Eric Mercer</dc:creator>
  <cp:lastModifiedBy>Eric Mercer</cp:lastModifiedBy>
  <cp:revision>15</cp:revision>
  <dcterms:created xsi:type="dcterms:W3CDTF">2010-01-26T18:19:13Z</dcterms:created>
  <dcterms:modified xsi:type="dcterms:W3CDTF">2011-01-27T17:51:14Z</dcterms:modified>
</cp:coreProperties>
</file>