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9" r:id="rId42"/>
    <p:sldId id="297" r:id="rId43"/>
    <p:sldId id="298" r:id="rId44"/>
    <p:sldId id="300" r:id="rId45"/>
    <p:sldId id="301" r:id="rId46"/>
    <p:sldId id="302" r:id="rId47"/>
    <p:sldId id="303" r:id="rId48"/>
    <p:sldId id="304" r:id="rId49"/>
    <p:sldId id="29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80" autoAdjust="0"/>
  </p:normalViewPr>
  <p:slideViewPr>
    <p:cSldViewPr>
      <p:cViewPr varScale="1">
        <p:scale>
          <a:sx n="103" d="100"/>
          <a:sy n="103" d="100"/>
        </p:scale>
        <p:origin x="-84" y="-7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3F6E4-980A-4FC6-93B3-8747D861305F}" type="datetimeFigureOut">
              <a:rPr lang="en-US" smtClean="0"/>
              <a:pPr/>
              <a:t>4/9/2010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DFCE6-EDAC-4F0A-BBD5-2F5D0D418A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node has its own OS running (same OS). </a:t>
            </a:r>
          </a:p>
          <a:p>
            <a:r>
              <a:rPr lang="en-US" baseline="0" dirty="0" smtClean="0"/>
              <a:t>Partition Memory for each OS</a:t>
            </a:r>
          </a:p>
          <a:p>
            <a:r>
              <a:rPr lang="en-US" baseline="0" dirty="0" smtClean="0"/>
              <a:t>Have each share portions of OS it can</a:t>
            </a:r>
          </a:p>
          <a:p>
            <a:r>
              <a:rPr lang="en-US" baseline="0" dirty="0" smtClean="0"/>
              <a:t>Copy needed tables etc. so largely independent of other OSs</a:t>
            </a:r>
          </a:p>
          <a:p>
            <a:endParaRPr lang="en-US" baseline="0" dirty="0" smtClean="0"/>
          </a:p>
          <a:p>
            <a:pPr marL="228600" indent="-228600">
              <a:buAutoNum type="arabicParenR"/>
            </a:pPr>
            <a:r>
              <a:rPr lang="en-US" baseline="0" dirty="0" smtClean="0"/>
              <a:t>System calls handled locally on CPU</a:t>
            </a:r>
          </a:p>
          <a:p>
            <a:pPr marL="228600" indent="-228600">
              <a:buAutoNum type="arabicParenR"/>
            </a:pPr>
            <a:r>
              <a:rPr lang="en-US" baseline="0" dirty="0" smtClean="0"/>
              <a:t>No sharing of processes.  Scheduled locally</a:t>
            </a:r>
          </a:p>
          <a:p>
            <a:pPr marL="228600" indent="-228600">
              <a:buAutoNum type="arabicParenR"/>
            </a:pPr>
            <a:r>
              <a:rPr lang="en-US" baseline="0" dirty="0" smtClean="0"/>
              <a:t>No sharing of memory pages</a:t>
            </a:r>
          </a:p>
          <a:p>
            <a:pPr marL="228600" indent="-228600">
              <a:buAutoNum type="arabicParenR"/>
            </a:pPr>
            <a:r>
              <a:rPr lang="en-US" baseline="0" dirty="0" smtClean="0"/>
              <a:t>Independent caching of disk blocks etc.  Nothing shared</a:t>
            </a:r>
          </a:p>
          <a:p>
            <a:pPr marL="228600" indent="-228600">
              <a:buAutoNum type="arabicParenR"/>
            </a:pPr>
            <a:endParaRPr lang="en-US" baseline="0" dirty="0" smtClean="0"/>
          </a:p>
          <a:p>
            <a:pPr marL="228600" indent="-228600">
              <a:buNone/>
            </a:pPr>
            <a:r>
              <a:rPr lang="en-US" baseline="0" dirty="0" smtClean="0"/>
              <a:t>NOT USED ANYMORE (early days only)</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all virtual machine running in</a:t>
            </a:r>
            <a:r>
              <a:rPr lang="en-US" baseline="0" dirty="0" smtClean="0"/>
              <a:t> a host environment, what happens when host fails?</a:t>
            </a:r>
          </a:p>
          <a:p>
            <a:endParaRPr lang="en-US" baseline="0" dirty="0" smtClean="0"/>
          </a:p>
          <a:p>
            <a:r>
              <a:rPr lang="en-US" baseline="0" dirty="0" smtClean="0"/>
              <a:t>Or, if all virtual machines running on thin layer on top of bare metal, what happens when thin-layers </a:t>
            </a:r>
            <a:r>
              <a:rPr lang="en-US" baseline="0" dirty="0" err="1" smtClean="0"/>
              <a:t>failes</a:t>
            </a:r>
            <a:r>
              <a:rPr lang="en-US" baseline="0" dirty="0" smtClean="0"/>
              <a:t>?</a:t>
            </a:r>
          </a:p>
          <a:p>
            <a:endParaRPr lang="en-US" baseline="0" dirty="0" smtClean="0"/>
          </a:p>
          <a:p>
            <a:r>
              <a:rPr lang="en-US" baseline="0" dirty="0" smtClean="0"/>
              <a:t>Assume: thin-layer on bare metal does not fail because it is much smaller and simpler than OS.</a:t>
            </a:r>
          </a:p>
        </p:txBody>
      </p:sp>
      <p:sp>
        <p:nvSpPr>
          <p:cNvPr id="4" name="Slide Number Placeholder 3"/>
          <p:cNvSpPr>
            <a:spLocks noGrp="1"/>
          </p:cNvSpPr>
          <p:nvPr>
            <p:ph type="sldNum" sz="quarter" idx="10"/>
          </p:nvPr>
        </p:nvSpPr>
        <p:spPr/>
        <p:txBody>
          <a:bodyPr/>
          <a:lstStyle/>
          <a:p>
            <a:fld id="{F7CDFCE6-EDAC-4F0A-BBD5-2F5D0D418A2D}"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IBM</a:t>
            </a:r>
            <a:r>
              <a:rPr lang="en-US" baseline="0" dirty="0" smtClean="0"/>
              <a:t> has been doing this for over 30 years (even 40 years).  It is not new technology!</a:t>
            </a:r>
          </a:p>
          <a:p>
            <a:endParaRPr lang="en-US" baseline="0" dirty="0" smtClean="0"/>
          </a:p>
          <a:p>
            <a:r>
              <a:rPr lang="en-US" baseline="0" dirty="0" smtClean="0"/>
              <a:t>CMS: interactive version of OS/360 (Conversation  monitor system) single user</a:t>
            </a:r>
          </a:p>
          <a:p>
            <a:r>
              <a:rPr lang="en-US" baseline="0" dirty="0" smtClean="0"/>
              <a:t>OS/360: Batch system (non-interactive)</a:t>
            </a:r>
          </a:p>
          <a:p>
            <a:endParaRPr lang="en-US" baseline="0" dirty="0" smtClean="0"/>
          </a:p>
          <a:p>
            <a:r>
              <a:rPr lang="en-US" baseline="0" dirty="0" smtClean="0"/>
              <a:t>Current day descendent is the z/VM in the IBM </a:t>
            </a:r>
            <a:r>
              <a:rPr lang="en-US" baseline="0" dirty="0" err="1" smtClean="0"/>
              <a:t>zSeries</a:t>
            </a:r>
            <a:r>
              <a:rPr lang="en-US" baseline="0" dirty="0" smtClean="0"/>
              <a:t> </a:t>
            </a:r>
          </a:p>
          <a:p>
            <a:endParaRPr lang="en-US" baseline="0" dirty="0" smtClean="0"/>
          </a:p>
          <a:p>
            <a:r>
              <a:rPr lang="en-US" baseline="0" dirty="0" smtClean="0"/>
              <a:t>Can run Linux with IBM OSs at that same time</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Hypervisor</a:t>
            </a:r>
            <a:r>
              <a:rPr lang="en-US" baseline="0" dirty="0" smtClean="0"/>
              <a:t> is the operating system.  It is the only thing running in kernel mode.</a:t>
            </a:r>
          </a:p>
          <a:p>
            <a:endParaRPr lang="en-US" baseline="0" dirty="0" smtClean="0"/>
          </a:p>
          <a:p>
            <a:r>
              <a:rPr lang="en-US" baseline="0" dirty="0" smtClean="0"/>
              <a:t>Its job is to provide multiple copies of the hardware to each operating system</a:t>
            </a:r>
          </a:p>
          <a:p>
            <a:endParaRPr lang="en-US" baseline="0" dirty="0" smtClean="0"/>
          </a:p>
          <a:p>
            <a:r>
              <a:rPr lang="en-US" baseline="0" dirty="0" smtClean="0"/>
              <a:t>Assumes it is many fewer lines of code than an actual OS (much like a microkernel) which means it has fewer chances of having bugs.</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Popek</a:t>
            </a:r>
            <a:r>
              <a:rPr lang="en-US" dirty="0" smtClean="0"/>
              <a:t> and Goldberg</a:t>
            </a:r>
            <a:r>
              <a:rPr lang="en-US" baseline="0" dirty="0" smtClean="0"/>
              <a:t> (1974) created the classification</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hypervisor runs in user space in the context of a process managed by the host operating system.  Must binary translate to make work!  </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2DC4460-E48B-4AA6-8925-9A2B969C92BB}" type="slidenum">
              <a:rPr lang="en-US"/>
              <a:pPr/>
              <a:t>24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lIns="92302" tIns="46151" rIns="92302" bIns="46151"/>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2BA0951-4799-4560-9F15-C61290813586}" type="slidenum">
              <a:rPr lang="en-US"/>
              <a:pPr/>
              <a:t>25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FAF6C78-D40F-419F-8B71-D34817774FFC}" type="slidenum">
              <a:rPr lang="en-US"/>
              <a:pPr/>
              <a:t>26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lIns="92302" tIns="46151" rIns="92302" bIns="46151"/>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D736B95-906F-4D30-8697-41034F7CB2D1}" type="slidenum">
              <a:rPr lang="en-US"/>
              <a:pPr/>
              <a:t>27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7E7492B-256D-4C10-9B05-2392344A7BA2}" type="slidenum">
              <a:rPr lang="en-US"/>
              <a:pPr/>
              <a:t>28</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lIns="92302" tIns="46151" rIns="92302" bIns="46151"/>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dedicated master</a:t>
            </a:r>
            <a:r>
              <a:rPr lang="en-US" baseline="0" dirty="0" smtClean="0"/>
              <a:t> CPU</a:t>
            </a:r>
          </a:p>
          <a:p>
            <a:r>
              <a:rPr lang="en-US" baseline="0" dirty="0" smtClean="0"/>
              <a:t>All other CPUs are slaves running user processes</a:t>
            </a:r>
          </a:p>
          <a:p>
            <a:r>
              <a:rPr lang="en-US" baseline="0" dirty="0" smtClean="0"/>
              <a:t>All coordination through master.</a:t>
            </a:r>
            <a:endParaRPr lang="en-US" dirty="0" smtClean="0"/>
          </a:p>
          <a:p>
            <a:endParaRPr lang="en-US" dirty="0" smtClean="0"/>
          </a:p>
          <a:p>
            <a:r>
              <a:rPr lang="en-US" dirty="0" smtClean="0"/>
              <a:t>Master becomes a bottle neck with many CPUs.</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a:t>
            </a:r>
            <a:r>
              <a:rPr lang="en-US" baseline="0" dirty="0" smtClean="0"/>
              <a:t> sensitive calls are every executed by the operating system. </a:t>
            </a:r>
          </a:p>
          <a:p>
            <a:endParaRPr lang="en-US" baseline="0" dirty="0" smtClean="0"/>
          </a:p>
          <a:p>
            <a:r>
              <a:rPr lang="en-US" baseline="0" dirty="0" smtClean="0"/>
              <a:t>All sensitive calls are forwarded to the hypervisor in the binary translation.</a:t>
            </a:r>
          </a:p>
          <a:p>
            <a:endParaRPr lang="en-US" baseline="0" dirty="0" smtClean="0"/>
          </a:p>
          <a:p>
            <a:r>
              <a:rPr lang="en-US" baseline="0" dirty="0" smtClean="0"/>
              <a:t>If blocks ends in a jump </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VMIL</a:t>
            </a:r>
            <a:r>
              <a:rPr lang="en-US" baseline="0" dirty="0" smtClean="0"/>
              <a:t> (VMI Linux)</a:t>
            </a:r>
          </a:p>
          <a:p>
            <a:endParaRPr lang="en-US" baseline="0" dirty="0" smtClean="0"/>
          </a:p>
          <a:p>
            <a:r>
              <a:rPr lang="en-US" baseline="0" dirty="0" smtClean="0"/>
              <a:t>Replaced all Sensitive instructions with calls to VMI</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Easily decide how many “CPU”s are needed for the system (several VMs</a:t>
            </a:r>
            <a:r>
              <a:rPr lang="en-US" baseline="0" dirty="0" smtClean="0"/>
              <a:t> on each core)</a:t>
            </a:r>
          </a:p>
          <a:p>
            <a:pPr>
              <a:buFont typeface="Arial" pitchFamily="34" charset="0"/>
              <a:buChar char="•"/>
            </a:pPr>
            <a:r>
              <a:rPr lang="en-US" baseline="0" dirty="0" smtClean="0"/>
              <a:t> Allow VMs to share memory pages.  Why not?</a:t>
            </a:r>
          </a:p>
          <a:p>
            <a:pPr>
              <a:buFont typeface="Arial" pitchFamily="34" charset="0"/>
              <a:buChar char="•"/>
            </a:pPr>
            <a:r>
              <a:rPr lang="en-US" baseline="0" dirty="0" smtClean="0"/>
              <a:t> Virtual machines, hypervisors, and </a:t>
            </a:r>
            <a:r>
              <a:rPr lang="en-US" baseline="0" dirty="0" err="1" smtClean="0"/>
              <a:t>microkernels</a:t>
            </a:r>
            <a:r>
              <a:rPr lang="en-US" baseline="0" dirty="0" smtClean="0"/>
              <a:t> will affect how we think about computer systems.</a:t>
            </a:r>
          </a:p>
          <a:p>
            <a:pPr>
              <a:buFont typeface="Arial" pitchFamily="34" charset="0"/>
              <a:buChar char="•"/>
            </a:pPr>
            <a:endParaRPr lang="en-US" baseline="0" dirty="0" smtClean="0"/>
          </a:p>
          <a:p>
            <a:pPr>
              <a:buFont typeface="Arial" pitchFamily="34" charset="0"/>
              <a:buChar char="•"/>
            </a:pPr>
            <a:r>
              <a:rPr lang="en-US" baseline="0" dirty="0" smtClean="0"/>
              <a:t> Can configure a set of machines as multiprocessor (shared memory) or multicomputer (independent)</a:t>
            </a:r>
          </a:p>
          <a:p>
            <a:pPr>
              <a:buFont typeface="Arial" pitchFamily="34" charset="0"/>
              <a:buChar char="•"/>
            </a:pPr>
            <a:r>
              <a:rPr lang="en-US" baseline="0" dirty="0" smtClean="0"/>
              <a:t> Hypervisor is a kernel for the machines</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Joanna </a:t>
            </a:r>
            <a:r>
              <a:rPr lang="en-US" sz="1200" b="0" i="0" kern="1200" dirty="0" err="1" smtClean="0">
                <a:solidFill>
                  <a:schemeClr val="tx1"/>
                </a:solidFill>
                <a:latin typeface="+mn-lt"/>
                <a:ea typeface="+mn-ea"/>
                <a:cs typeface="+mn-cs"/>
              </a:rPr>
              <a:t>Rutkowska</a:t>
            </a:r>
            <a:r>
              <a:rPr lang="en-US" sz="1200" b="0" i="0" kern="1200" dirty="0" smtClean="0">
                <a:solidFill>
                  <a:schemeClr val="tx1"/>
                </a:solidFill>
                <a:latin typeface="+mn-lt"/>
                <a:ea typeface="+mn-ea"/>
                <a:cs typeface="+mn-cs"/>
              </a:rPr>
              <a:t>, a security researcher known for her work on virtualization security and low-level </a:t>
            </a:r>
            <a:r>
              <a:rPr lang="en-US" sz="1200" b="0" i="0" kern="1200" dirty="0" err="1" smtClean="0">
                <a:solidFill>
                  <a:schemeClr val="tx1"/>
                </a:solidFill>
                <a:latin typeface="+mn-lt"/>
                <a:ea typeface="+mn-ea"/>
                <a:cs typeface="+mn-cs"/>
              </a:rPr>
              <a:t>rootkits</a:t>
            </a:r>
            <a:r>
              <a:rPr lang="en-US" sz="1200" b="0" i="0" kern="1200" dirty="0" smtClean="0">
                <a:solidFill>
                  <a:schemeClr val="tx1"/>
                </a:solidFill>
                <a:latin typeface="+mn-lt"/>
                <a:ea typeface="+mn-ea"/>
                <a:cs typeface="+mn-cs"/>
              </a:rPr>
              <a:t>, has released a new open-source operating system meant to provide isolation of the OS's components for better security.</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40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Everything</a:t>
            </a:r>
            <a:r>
              <a:rPr lang="en-US" baseline="0" dirty="0" smtClean="0"/>
              <a:t> is shared in the root file-system with it marked as copy-on-write (COW)</a:t>
            </a:r>
          </a:p>
          <a:p>
            <a:pPr>
              <a:buFont typeface="Arial" pitchFamily="34" charset="0"/>
              <a:buChar char="•"/>
            </a:pPr>
            <a:r>
              <a:rPr lang="en-US" baseline="0" dirty="0" smtClean="0"/>
              <a:t> These are not persistent --- facilitates automatic update of the root system</a:t>
            </a:r>
          </a:p>
          <a:p>
            <a:pPr>
              <a:buFont typeface="Arial" pitchFamily="34" charset="0"/>
              <a:buChar char="•"/>
            </a:pPr>
            <a:r>
              <a:rPr lang="en-US" baseline="0" dirty="0" smtClean="0"/>
              <a:t> Users must install in /</a:t>
            </a:r>
            <a:r>
              <a:rPr lang="en-US" baseline="0" dirty="0" err="1" smtClean="0"/>
              <a:t>usr</a:t>
            </a:r>
            <a:r>
              <a:rPr lang="en-US" baseline="0" dirty="0" smtClean="0"/>
              <a:t>/local --- backing for </a:t>
            </a:r>
            <a:r>
              <a:rPr lang="en-US" baseline="0" dirty="0" err="1" smtClean="0"/>
              <a:t>AppVM</a:t>
            </a:r>
            <a:r>
              <a:rPr lang="en-US" baseline="0" dirty="0" smtClean="0"/>
              <a:t> specific data</a:t>
            </a:r>
          </a:p>
          <a:p>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41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a:t>
            </a:r>
            <a:r>
              <a:rPr lang="en-US" dirty="0" err="1" smtClean="0"/>
              <a:t>AppVM</a:t>
            </a:r>
            <a:r>
              <a:rPr lang="en-US" baseline="0" dirty="0" smtClean="0"/>
              <a:t> has a </a:t>
            </a:r>
            <a:r>
              <a:rPr lang="en-US" baseline="0" dirty="0" err="1" smtClean="0"/>
              <a:t>Qubes</a:t>
            </a:r>
            <a:r>
              <a:rPr lang="en-US" baseline="0" dirty="0" smtClean="0"/>
              <a:t> agent (windows manager) that </a:t>
            </a:r>
          </a:p>
          <a:p>
            <a:endParaRPr lang="en-US" baseline="0" dirty="0" smtClean="0"/>
          </a:p>
          <a:p>
            <a:pPr marL="228600" indent="-228600">
              <a:buAutoNum type="arabicParenR"/>
            </a:pPr>
            <a:r>
              <a:rPr lang="en-US" baseline="0" dirty="0" smtClean="0"/>
              <a:t>Notify </a:t>
            </a:r>
            <a:r>
              <a:rPr lang="en-US" baseline="0" dirty="0" err="1" smtClean="0"/>
              <a:t>AppViewer</a:t>
            </a:r>
            <a:r>
              <a:rPr lang="en-US" baseline="0" dirty="0" smtClean="0"/>
              <a:t> about new windows on the </a:t>
            </a:r>
            <a:r>
              <a:rPr lang="en-US" baseline="0" dirty="0" err="1" smtClean="0"/>
              <a:t>AppVM’s</a:t>
            </a:r>
            <a:r>
              <a:rPr lang="en-US" baseline="0" dirty="0" smtClean="0"/>
              <a:t> desktop. Agent sends the window contents (or the address of the composition buffer) to the </a:t>
            </a:r>
            <a:r>
              <a:rPr lang="en-US" baseline="0" dirty="0" err="1" smtClean="0"/>
              <a:t>AppViewer</a:t>
            </a:r>
            <a:endParaRPr lang="en-US" baseline="0" dirty="0" smtClean="0"/>
          </a:p>
          <a:p>
            <a:pPr marL="228600" indent="-228600">
              <a:buAutoNum type="arabicParenR"/>
            </a:pPr>
            <a:r>
              <a:rPr lang="en-US" baseline="0" dirty="0" smtClean="0"/>
              <a:t>Update </a:t>
            </a:r>
            <a:r>
              <a:rPr lang="en-US" baseline="0" dirty="0" err="1" smtClean="0"/>
              <a:t>AppViewer</a:t>
            </a:r>
            <a:r>
              <a:rPr lang="en-US" baseline="0" dirty="0" smtClean="0"/>
              <a:t> with </a:t>
            </a:r>
            <a:r>
              <a:rPr lang="en-US" baseline="0" dirty="0" err="1" smtClean="0"/>
              <a:t>windo</a:t>
            </a:r>
            <a:r>
              <a:rPr lang="en-US" baseline="0" dirty="0" smtClean="0"/>
              <a:t> changes</a:t>
            </a:r>
          </a:p>
          <a:p>
            <a:pPr marL="228600" indent="-228600">
              <a:buAutoNum type="arabicParenR"/>
            </a:pPr>
            <a:r>
              <a:rPr lang="en-US" baseline="0" dirty="0" smtClean="0"/>
              <a:t>Synchronize focus with the Dom0 world</a:t>
            </a:r>
          </a:p>
          <a:p>
            <a:pPr marL="228600" indent="-228600">
              <a:buAutoNum type="arabicParenR"/>
            </a:pPr>
            <a:r>
              <a:rPr lang="en-US" baseline="0" dirty="0" smtClean="0"/>
              <a:t>Relay keyboard and mouse input as appropriate</a:t>
            </a:r>
          </a:p>
        </p:txBody>
      </p:sp>
      <p:sp>
        <p:nvSpPr>
          <p:cNvPr id="4" name="Slide Number Placeholder 3"/>
          <p:cNvSpPr>
            <a:spLocks noGrp="1"/>
          </p:cNvSpPr>
          <p:nvPr>
            <p:ph type="sldNum" sz="quarter" idx="10"/>
          </p:nvPr>
        </p:nvSpPr>
        <p:spPr/>
        <p:txBody>
          <a:bodyPr/>
          <a:lstStyle/>
          <a:p>
            <a:fld id="{F7CDFCE6-EDAC-4F0A-BBD5-2F5D0D418A2D}"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Run the network stack on</a:t>
            </a:r>
            <a:r>
              <a:rPr lang="en-US" baseline="0" dirty="0" smtClean="0"/>
              <a:t> a separate OS in its own VM (FreeBSD)</a:t>
            </a:r>
          </a:p>
          <a:p>
            <a:pPr>
              <a:buFont typeface="Arial" pitchFamily="34" charset="0"/>
              <a:buChar char="•"/>
            </a:pPr>
            <a:r>
              <a:rPr lang="en-US" dirty="0" smtClean="0"/>
              <a:t> Inter-VMs communicate via network too via a packet</a:t>
            </a:r>
            <a:r>
              <a:rPr lang="en-US" baseline="0" dirty="0" smtClean="0"/>
              <a:t> filter rather than bridge</a:t>
            </a: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Storage is again non-</a:t>
            </a:r>
            <a:r>
              <a:rPr lang="en-US" dirty="0" err="1" smtClean="0"/>
              <a:t>priviledged</a:t>
            </a:r>
            <a:r>
              <a:rPr lang="en-US" dirty="0" smtClean="0"/>
              <a:t>.</a:t>
            </a:r>
          </a:p>
          <a:p>
            <a:endParaRPr lang="en-US" dirty="0" smtClean="0"/>
          </a:p>
          <a:p>
            <a:r>
              <a:rPr lang="en-US" dirty="0" smtClean="0"/>
              <a:t>Only Dom</a:t>
            </a:r>
            <a:r>
              <a:rPr lang="en-US" baseline="0" dirty="0" smtClean="0"/>
              <a:t>0 is </a:t>
            </a:r>
            <a:r>
              <a:rPr lang="en-US" baseline="0" dirty="0" err="1" smtClean="0"/>
              <a:t>priviledged</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 Process:</a:t>
            </a:r>
          </a:p>
          <a:p>
            <a:endParaRPr lang="en-US" dirty="0" smtClean="0"/>
          </a:p>
          <a:p>
            <a:pPr marL="228600" indent="-228600">
              <a:buAutoNum type="arabicParenR"/>
            </a:pPr>
            <a:r>
              <a:rPr lang="en-US" dirty="0" smtClean="0"/>
              <a:t>Verify</a:t>
            </a:r>
            <a:r>
              <a:rPr lang="en-US" baseline="0" dirty="0" smtClean="0"/>
              <a:t> the unencrypted boot partition before they are loaded or executed</a:t>
            </a:r>
          </a:p>
          <a:p>
            <a:pPr marL="228600" indent="-228600">
              <a:buAutoNum type="arabicParenR"/>
            </a:pPr>
            <a:r>
              <a:rPr lang="en-US" baseline="0" dirty="0" smtClean="0"/>
              <a:t>Load and start the hypervisor and Dom0 kernel.  File systems are encrypted, so Dom0 needs to interact with TPM to decrypt the file systems.</a:t>
            </a:r>
          </a:p>
          <a:p>
            <a:pPr marL="228600" indent="-228600">
              <a:buAutoNum type="arabicParenR"/>
            </a:pPr>
            <a:r>
              <a:rPr lang="en-US" baseline="0" dirty="0" smtClean="0"/>
              <a:t>Prompt user for password and descript the keys.gpg file (in the boot partition)</a:t>
            </a:r>
          </a:p>
          <a:p>
            <a:pPr marL="228600" indent="-228600">
              <a:buAutoNum type="arabicParenR"/>
            </a:pPr>
            <a:r>
              <a:rPr lang="en-US" baseline="0" dirty="0" smtClean="0"/>
              <a:t>Create the storage domain using the keys.gpg (file system is encrypted)</a:t>
            </a:r>
          </a:p>
          <a:p>
            <a:pPr marL="228600" indent="-228600">
              <a:buAutoNum type="arabicParenR"/>
            </a:pPr>
            <a:r>
              <a:rPr lang="en-US" baseline="0" dirty="0" smtClean="0"/>
              <a:t>Decrypt file system in /dev/sda2 (root)</a:t>
            </a:r>
          </a:p>
          <a:p>
            <a:pPr marL="228600" indent="-228600">
              <a:buAutoNum type="arabicParenR"/>
            </a:pPr>
            <a:r>
              <a:rPr lang="en-US" baseline="0" dirty="0" smtClean="0"/>
              <a:t>Create the local file systems for each VM (unencrypted domain --- /dev/sda3)</a:t>
            </a:r>
          </a:p>
          <a:p>
            <a:pPr marL="228600" indent="-228600">
              <a:buAutoNum type="arabicParenR"/>
            </a:pPr>
            <a:r>
              <a:rPr lang="en-US" baseline="0" dirty="0" smtClean="0"/>
              <a:t>Everything is ready for other VMs</a:t>
            </a:r>
          </a:p>
          <a:p>
            <a:pPr marL="228600" indent="-228600">
              <a:buAutoNum type="arabicParenR"/>
            </a:pP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F7CDFCE6-EDAC-4F0A-BBD5-2F5D0D418A2D}" type="slidenum">
              <a:rPr lang="en-US" smtClean="0"/>
              <a:pPr/>
              <a:t>47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Screen</a:t>
            </a:r>
            <a:r>
              <a:rPr lang="en-US" baseline="0" dirty="0" smtClean="0"/>
              <a:t>shot of </a:t>
            </a:r>
            <a:r>
              <a:rPr lang="en-US" baseline="0" dirty="0" err="1" smtClean="0"/>
              <a:t>Qubes</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a:t>
            </a:r>
            <a:r>
              <a:rPr lang="en-US" baseline="0" dirty="0" smtClean="0"/>
              <a:t> runs a shared portion of the OS (memory mapped)</a:t>
            </a:r>
          </a:p>
          <a:p>
            <a:r>
              <a:rPr lang="en-US" baseline="0" dirty="0" smtClean="0"/>
              <a:t>Kernel must now be thread safe!</a:t>
            </a:r>
          </a:p>
          <a:p>
            <a:endParaRPr lang="en-US" baseline="0" dirty="0" smtClean="0"/>
          </a:p>
          <a:p>
            <a:r>
              <a:rPr lang="en-US" baseline="0" dirty="0" smtClean="0"/>
              <a:t>If you use a single master lock, then it becomes a bottle neck.</a:t>
            </a:r>
          </a:p>
          <a:p>
            <a:r>
              <a:rPr lang="en-US" baseline="0" dirty="0" smtClean="0"/>
              <a:t>Must use fine grain locking.  Not easy!</a:t>
            </a:r>
          </a:p>
          <a:p>
            <a:endParaRPr lang="en-US" baseline="0" dirty="0" smtClean="0"/>
          </a:p>
          <a:p>
            <a:r>
              <a:rPr lang="en-US" baseline="0" dirty="0" smtClean="0"/>
              <a:t>Deadlock is a real issue (can require acquisition in increasing order)</a:t>
            </a:r>
          </a:p>
          <a:p>
            <a:endParaRPr lang="en-US" baseline="0" dirty="0" smtClean="0"/>
          </a:p>
          <a:p>
            <a:r>
              <a:rPr lang="en-US" baseline="0" dirty="0" smtClean="0"/>
              <a:t>SMP is typically of most modern operating systems.</a:t>
            </a:r>
          </a:p>
        </p:txBody>
      </p:sp>
      <p:sp>
        <p:nvSpPr>
          <p:cNvPr id="4" name="Slide Number Placeholder 3"/>
          <p:cNvSpPr>
            <a:spLocks noGrp="1"/>
          </p:cNvSpPr>
          <p:nvPr>
            <p:ph type="sldNum" sz="quarter" idx="10"/>
          </p:nvPr>
        </p:nvSpPr>
        <p:spPr/>
        <p:txBody>
          <a:bodyPr/>
          <a:lstStyle/>
          <a:p>
            <a:fld id="{F7CDFCE6-EDAC-4F0A-BBD5-2F5D0D418A2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an node becomes idle,</a:t>
            </a:r>
            <a:r>
              <a:rPr lang="en-US" baseline="0" dirty="0" smtClean="0"/>
              <a:t> then it requests the next highest priority job</a:t>
            </a:r>
          </a:p>
          <a:p>
            <a:endParaRPr lang="en-US" baseline="0" dirty="0" smtClean="0"/>
          </a:p>
          <a:p>
            <a:r>
              <a:rPr lang="en-US" baseline="0" dirty="0" smtClean="0"/>
              <a:t>Nothing is every idle!</a:t>
            </a:r>
          </a:p>
          <a:p>
            <a:endParaRPr lang="en-US" baseline="0" dirty="0" smtClean="0"/>
          </a:p>
          <a:p>
            <a:r>
              <a:rPr lang="en-US" baseline="0" dirty="0" smtClean="0"/>
              <a:t>Some issues though with true multithread programs</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 is holding a spin lock, then do not pull off of processor!  Wait until</a:t>
            </a:r>
            <a:r>
              <a:rPr lang="en-US" baseline="0" dirty="0" smtClean="0"/>
              <a:t> it releases the lock.  Must announce to all threads in the process it holds a lock!  If the process wide flag is set, then let it run until the lock is released.</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Threads prefer to stay on the same processor because their data is in that processor’s cache!</a:t>
            </a:r>
            <a:r>
              <a:rPr lang="en-US" baseline="0" dirty="0" smtClean="0"/>
              <a:t>  Why do all that work to throw it away.</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Assign threads in groups:</a:t>
            </a:r>
            <a:r>
              <a:rPr lang="en-US" baseline="0" dirty="0" smtClean="0"/>
              <a:t> all threads in a process are each assigned their own CPU</a:t>
            </a:r>
          </a:p>
          <a:p>
            <a:r>
              <a:rPr lang="en-US" baseline="0" dirty="0" smtClean="0"/>
              <a:t>When a request comes in, look at available CPUs, if enough exist, then assign</a:t>
            </a:r>
          </a:p>
          <a:p>
            <a:r>
              <a:rPr lang="en-US" baseline="0" dirty="0" smtClean="0"/>
              <a:t>Otherwise wait!</a:t>
            </a:r>
          </a:p>
          <a:p>
            <a:endParaRPr lang="en-US" baseline="0" dirty="0" smtClean="0"/>
          </a:p>
          <a:p>
            <a:r>
              <a:rPr lang="en-US" baseline="0" dirty="0" smtClean="0"/>
              <a:t>Hard to beat FCFS in practice</a:t>
            </a:r>
          </a:p>
          <a:p>
            <a:endParaRPr lang="en-US" baseline="0" dirty="0" smtClean="0"/>
          </a:p>
          <a:p>
            <a:r>
              <a:rPr lang="en-US" baseline="0" dirty="0" smtClean="0"/>
              <a:t>Can be dynamic: a process will grow or shrink the number of threads it needs (uses) based on load</a:t>
            </a:r>
          </a:p>
          <a:p>
            <a:r>
              <a:rPr lang="en-US" baseline="0" dirty="0" smtClean="0"/>
              <a:t>Works really well for thread pool based architectures</a:t>
            </a:r>
            <a:endParaRPr lang="en-US" dirty="0" smtClean="0"/>
          </a:p>
        </p:txBody>
      </p:sp>
      <p:sp>
        <p:nvSpPr>
          <p:cNvPr id="4" name="Slide Number Placeholder 3"/>
          <p:cNvSpPr>
            <a:spLocks noGrp="1"/>
          </p:cNvSpPr>
          <p:nvPr>
            <p:ph type="sldNum" sz="quarter" idx="10"/>
          </p:nvPr>
        </p:nvSpPr>
        <p:spPr/>
        <p:txBody>
          <a:bodyPr/>
          <a:lstStyle/>
          <a:p>
            <a:fld id="{F7CDFCE6-EDAC-4F0A-BBD5-2F5D0D418A2D}"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 ideal schedule for the communication pattern.  Each thread waits</a:t>
            </a:r>
            <a:r>
              <a:rPr lang="en-US" baseline="0" dirty="0" smtClean="0"/>
              <a:t> for response from thread that is not running!</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not all threads in a process need to be scheduled</a:t>
            </a:r>
            <a:r>
              <a:rPr lang="en-US" baseline="0" dirty="0" smtClean="0"/>
              <a:t> together.  They can be segregated into different gangs!</a:t>
            </a:r>
            <a:endParaRPr lang="en-US" dirty="0"/>
          </a:p>
        </p:txBody>
      </p:sp>
      <p:sp>
        <p:nvSpPr>
          <p:cNvPr id="4" name="Slide Number Placeholder 3"/>
          <p:cNvSpPr>
            <a:spLocks noGrp="1"/>
          </p:cNvSpPr>
          <p:nvPr>
            <p:ph type="sldNum" sz="quarter" idx="10"/>
          </p:nvPr>
        </p:nvSpPr>
        <p:spPr/>
        <p:txBody>
          <a:bodyPr/>
          <a:lstStyle/>
          <a:p>
            <a:fld id="{F7CDFCE6-EDAC-4F0A-BBD5-2F5D0D418A2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85B12-C927-480D-BA4D-FA73FE2E9574}"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85B12-C927-480D-BA4D-FA73FE2E9574}"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85B12-C927-480D-BA4D-FA73FE2E9574}"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85B12-C927-480D-BA4D-FA73FE2E9574}"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85B12-C927-480D-BA4D-FA73FE2E9574}"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85B12-C927-480D-BA4D-FA73FE2E9574}"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85B12-C927-480D-BA4D-FA73FE2E9574}" type="datetimeFigureOut">
              <a:rPr lang="en-US" smtClean="0"/>
              <a:pPr/>
              <a:t>4/9/2010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85B12-C927-480D-BA4D-FA73FE2E9574}" type="datetimeFigureOut">
              <a:rPr lang="en-US" smtClean="0"/>
              <a:pPr/>
              <a:t>4/9/2010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85B12-C927-480D-BA4D-FA73FE2E9574}" type="datetimeFigureOut">
              <a:rPr lang="en-US" smtClean="0"/>
              <a:pPr/>
              <a:t>4/9/2010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85B12-C927-480D-BA4D-FA73FE2E9574}"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85B12-C927-480D-BA4D-FA73FE2E9574}"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FA58C-15A9-4D9B-A149-84FDD89FDA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85B12-C927-480D-BA4D-FA73FE2E9574}" type="datetimeFigureOut">
              <a:rPr lang="en-US" smtClean="0"/>
              <a:pPr/>
              <a:t>4/9/2010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FA58C-15A9-4D9B-A149-84FDD89FDA7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qubes-os.org/FAQ.html"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SMP and Virtualization</a:t>
            </a:r>
            <a:endParaRPr lang="en-US" dirty="0"/>
          </a:p>
        </p:txBody>
      </p:sp>
      <p:sp>
        <p:nvSpPr>
          <p:cNvPr id="3" name="Subtitle 2"/>
          <p:cNvSpPr>
            <a:spLocks noGrp="1"/>
          </p:cNvSpPr>
          <p:nvPr>
            <p:ph type="subTitle" idx="1"/>
          </p:nvPr>
        </p:nvSpPr>
        <p:spPr>
          <a:xfrm>
            <a:off x="1371600" y="3886200"/>
            <a:ext cx="6400800" cy="1752600"/>
          </a:xfrm>
        </p:spPr>
        <p:txBody>
          <a:bodyPr/>
          <a:lstStyle/>
          <a:p>
            <a:r>
              <a:rPr lang="en-US" dirty="0" smtClean="0"/>
              <a:t>IBM Pioneering the way!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419600" y="3048000"/>
            <a:ext cx="1676400" cy="1905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p:cNvSpPr/>
          <p:nvPr/>
        </p:nvSpPr>
        <p:spPr>
          <a:xfrm>
            <a:off x="6096000" y="3048000"/>
            <a:ext cx="60960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Rectangle 35"/>
          <p:cNvSpPr/>
          <p:nvPr/>
        </p:nvSpPr>
        <p:spPr>
          <a:xfrm>
            <a:off x="2133600" y="4038600"/>
            <a:ext cx="16764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Rectangle 34"/>
          <p:cNvSpPr/>
          <p:nvPr/>
        </p:nvSpPr>
        <p:spPr>
          <a:xfrm>
            <a:off x="2133600" y="3048000"/>
            <a:ext cx="2209800" cy="990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Space Scheduling</a:t>
            </a:r>
            <a:endParaRPr lang="en-US" dirty="0"/>
          </a:p>
        </p:txBody>
      </p:sp>
      <p:sp>
        <p:nvSpPr>
          <p:cNvPr id="3" name="Rectangle 2"/>
          <p:cNvSpPr/>
          <p:nvPr/>
        </p:nvSpPr>
        <p:spPr>
          <a:xfrm>
            <a:off x="22098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Rectangle 3"/>
          <p:cNvSpPr/>
          <p:nvPr/>
        </p:nvSpPr>
        <p:spPr>
          <a:xfrm>
            <a:off x="27432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Rectangle 4"/>
          <p:cNvSpPr/>
          <p:nvPr/>
        </p:nvSpPr>
        <p:spPr>
          <a:xfrm>
            <a:off x="32766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p:cNvSpPr/>
          <p:nvPr/>
        </p:nvSpPr>
        <p:spPr>
          <a:xfrm>
            <a:off x="38100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22098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8" name="Rectangle 7"/>
          <p:cNvSpPr/>
          <p:nvPr/>
        </p:nvSpPr>
        <p:spPr>
          <a:xfrm>
            <a:off x="27432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9" name="Rectangle 8"/>
          <p:cNvSpPr/>
          <p:nvPr/>
        </p:nvSpPr>
        <p:spPr>
          <a:xfrm>
            <a:off x="32766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10" name="Rectangle 9"/>
          <p:cNvSpPr/>
          <p:nvPr/>
        </p:nvSpPr>
        <p:spPr>
          <a:xfrm>
            <a:off x="38100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1" name="Rectangle 10"/>
          <p:cNvSpPr/>
          <p:nvPr/>
        </p:nvSpPr>
        <p:spPr>
          <a:xfrm>
            <a:off x="2209800" y="4114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a:t>
            </a:r>
            <a:endParaRPr lang="en-US" dirty="0"/>
          </a:p>
        </p:txBody>
      </p:sp>
      <p:sp>
        <p:nvSpPr>
          <p:cNvPr id="12" name="Rectangle 11"/>
          <p:cNvSpPr/>
          <p:nvPr/>
        </p:nvSpPr>
        <p:spPr>
          <a:xfrm>
            <a:off x="2743200" y="4114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a:t>
            </a:r>
            <a:endParaRPr lang="en-US" dirty="0"/>
          </a:p>
        </p:txBody>
      </p:sp>
      <p:sp>
        <p:nvSpPr>
          <p:cNvPr id="13" name="Rectangle 12"/>
          <p:cNvSpPr/>
          <p:nvPr/>
        </p:nvSpPr>
        <p:spPr>
          <a:xfrm>
            <a:off x="3276600" y="4114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a:t>
            </a:r>
            <a:endParaRPr lang="en-US" dirty="0"/>
          </a:p>
        </p:txBody>
      </p:sp>
      <p:sp>
        <p:nvSpPr>
          <p:cNvPr id="14" name="Rectangle 13"/>
          <p:cNvSpPr/>
          <p:nvPr/>
        </p:nvSpPr>
        <p:spPr>
          <a:xfrm>
            <a:off x="3886200" y="4114800"/>
            <a:ext cx="457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20</a:t>
            </a:r>
            <a:endParaRPr lang="en-US" dirty="0"/>
          </a:p>
        </p:txBody>
      </p:sp>
      <p:sp>
        <p:nvSpPr>
          <p:cNvPr id="15" name="Rectangle 14"/>
          <p:cNvSpPr/>
          <p:nvPr/>
        </p:nvSpPr>
        <p:spPr>
          <a:xfrm>
            <a:off x="2209800" y="4572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16" name="Rectangle 15"/>
          <p:cNvSpPr/>
          <p:nvPr/>
        </p:nvSpPr>
        <p:spPr>
          <a:xfrm>
            <a:off x="2743200" y="4572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
        <p:nvSpPr>
          <p:cNvPr id="17" name="Rectangle 16"/>
          <p:cNvSpPr/>
          <p:nvPr/>
        </p:nvSpPr>
        <p:spPr>
          <a:xfrm>
            <a:off x="3276600" y="4572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27</a:t>
            </a:r>
            <a:endParaRPr lang="en-US" dirty="0"/>
          </a:p>
        </p:txBody>
      </p:sp>
      <p:sp>
        <p:nvSpPr>
          <p:cNvPr id="18" name="Rectangle 17"/>
          <p:cNvSpPr/>
          <p:nvPr/>
        </p:nvSpPr>
        <p:spPr>
          <a:xfrm>
            <a:off x="3886200" y="4572000"/>
            <a:ext cx="457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28</a:t>
            </a:r>
            <a:endParaRPr lang="en-US" dirty="0"/>
          </a:p>
        </p:txBody>
      </p:sp>
      <p:sp>
        <p:nvSpPr>
          <p:cNvPr id="19" name="Rectangle 18"/>
          <p:cNvSpPr/>
          <p:nvPr/>
        </p:nvSpPr>
        <p:spPr>
          <a:xfrm>
            <a:off x="44958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0" name="Rectangle 19"/>
          <p:cNvSpPr/>
          <p:nvPr/>
        </p:nvSpPr>
        <p:spPr>
          <a:xfrm>
            <a:off x="50292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Rectangle 20"/>
          <p:cNvSpPr/>
          <p:nvPr/>
        </p:nvSpPr>
        <p:spPr>
          <a:xfrm>
            <a:off x="55626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2" name="Rectangle 21"/>
          <p:cNvSpPr/>
          <p:nvPr/>
        </p:nvSpPr>
        <p:spPr>
          <a:xfrm>
            <a:off x="6172200" y="3124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3" name="Rectangle 22"/>
          <p:cNvSpPr/>
          <p:nvPr/>
        </p:nvSpPr>
        <p:spPr>
          <a:xfrm>
            <a:off x="44958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
        <p:nvSpPr>
          <p:cNvPr id="24" name="Rectangle 23"/>
          <p:cNvSpPr/>
          <p:nvPr/>
        </p:nvSpPr>
        <p:spPr>
          <a:xfrm>
            <a:off x="50292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25" name="Rectangle 24"/>
          <p:cNvSpPr/>
          <p:nvPr/>
        </p:nvSpPr>
        <p:spPr>
          <a:xfrm>
            <a:off x="55626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26" name="Rectangle 25"/>
          <p:cNvSpPr/>
          <p:nvPr/>
        </p:nvSpPr>
        <p:spPr>
          <a:xfrm>
            <a:off x="6172200" y="3581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27" name="Rectangle 26"/>
          <p:cNvSpPr/>
          <p:nvPr/>
        </p:nvSpPr>
        <p:spPr>
          <a:xfrm>
            <a:off x="4495800" y="4038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
        <p:nvSpPr>
          <p:cNvPr id="28" name="Rectangle 27"/>
          <p:cNvSpPr/>
          <p:nvPr/>
        </p:nvSpPr>
        <p:spPr>
          <a:xfrm>
            <a:off x="5029200" y="4038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29" name="Rectangle 28"/>
          <p:cNvSpPr/>
          <p:nvPr/>
        </p:nvSpPr>
        <p:spPr>
          <a:xfrm>
            <a:off x="5562600" y="4038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30" name="Rectangle 29"/>
          <p:cNvSpPr/>
          <p:nvPr/>
        </p:nvSpPr>
        <p:spPr>
          <a:xfrm>
            <a:off x="6172200" y="4038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a:t>
            </a:r>
            <a:endParaRPr lang="en-US" dirty="0"/>
          </a:p>
        </p:txBody>
      </p:sp>
      <p:sp>
        <p:nvSpPr>
          <p:cNvPr id="31" name="Rectangle 30"/>
          <p:cNvSpPr/>
          <p:nvPr/>
        </p:nvSpPr>
        <p:spPr>
          <a:xfrm>
            <a:off x="4495800" y="4495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29</a:t>
            </a:r>
            <a:endParaRPr lang="en-US" dirty="0"/>
          </a:p>
        </p:txBody>
      </p:sp>
      <p:sp>
        <p:nvSpPr>
          <p:cNvPr id="32" name="Rectangle 31"/>
          <p:cNvSpPr/>
          <p:nvPr/>
        </p:nvSpPr>
        <p:spPr>
          <a:xfrm>
            <a:off x="5029200" y="4495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
        <p:nvSpPr>
          <p:cNvPr id="33" name="Rectangle 32"/>
          <p:cNvSpPr/>
          <p:nvPr/>
        </p:nvSpPr>
        <p:spPr>
          <a:xfrm>
            <a:off x="5562600" y="4495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34" name="Rectangle 33"/>
          <p:cNvSpPr/>
          <p:nvPr/>
        </p:nvSpPr>
        <p:spPr>
          <a:xfrm>
            <a:off x="6172200" y="4495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Scheduling Good!</a:t>
            </a:r>
            <a:endParaRPr lang="en-US" dirty="0"/>
          </a:p>
        </p:txBody>
      </p:sp>
      <p:sp>
        <p:nvSpPr>
          <p:cNvPr id="3" name="Rectangle 2"/>
          <p:cNvSpPr/>
          <p:nvPr/>
        </p:nvSpPr>
        <p:spPr>
          <a:xfrm>
            <a:off x="1905000" y="2438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0</a:t>
            </a:r>
            <a:endParaRPr lang="en-US" baseline="-25000" dirty="0"/>
          </a:p>
        </p:txBody>
      </p:sp>
      <p:sp>
        <p:nvSpPr>
          <p:cNvPr id="4" name="Rectangle 3"/>
          <p:cNvSpPr/>
          <p:nvPr/>
        </p:nvSpPr>
        <p:spPr>
          <a:xfrm>
            <a:off x="3352800" y="2438400"/>
            <a:ext cx="1447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r>
              <a:rPr lang="en-US" baseline="-25000" dirty="0" smtClean="0"/>
              <a:t>0</a:t>
            </a:r>
            <a:endParaRPr lang="en-US" baseline="-25000" dirty="0"/>
          </a:p>
        </p:txBody>
      </p:sp>
      <p:sp>
        <p:nvSpPr>
          <p:cNvPr id="5" name="Rectangle 4"/>
          <p:cNvSpPr/>
          <p:nvPr/>
        </p:nvSpPr>
        <p:spPr>
          <a:xfrm>
            <a:off x="4800600" y="2438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0</a:t>
            </a:r>
            <a:endParaRPr lang="en-US" baseline="-25000" dirty="0"/>
          </a:p>
        </p:txBody>
      </p:sp>
      <p:sp>
        <p:nvSpPr>
          <p:cNvPr id="6" name="Rectangle 5"/>
          <p:cNvSpPr/>
          <p:nvPr/>
        </p:nvSpPr>
        <p:spPr>
          <a:xfrm>
            <a:off x="6248400" y="2438400"/>
            <a:ext cx="1447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r>
              <a:rPr lang="en-US" baseline="-25000" dirty="0" smtClean="0"/>
              <a:t>0</a:t>
            </a:r>
            <a:endParaRPr lang="en-US" baseline="-25000" dirty="0"/>
          </a:p>
        </p:txBody>
      </p:sp>
      <p:sp>
        <p:nvSpPr>
          <p:cNvPr id="7" name="Rectangle 6"/>
          <p:cNvSpPr/>
          <p:nvPr/>
        </p:nvSpPr>
        <p:spPr>
          <a:xfrm>
            <a:off x="1905000" y="3276600"/>
            <a:ext cx="1447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r>
              <a:rPr lang="en-US" baseline="-25000" dirty="0"/>
              <a:t>1</a:t>
            </a:r>
          </a:p>
        </p:txBody>
      </p:sp>
      <p:sp>
        <p:nvSpPr>
          <p:cNvPr id="8" name="Rectangle 7"/>
          <p:cNvSpPr/>
          <p:nvPr/>
        </p:nvSpPr>
        <p:spPr>
          <a:xfrm>
            <a:off x="3352800" y="32766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a:t>1</a:t>
            </a:r>
          </a:p>
        </p:txBody>
      </p:sp>
      <p:sp>
        <p:nvSpPr>
          <p:cNvPr id="9" name="Rectangle 8"/>
          <p:cNvSpPr/>
          <p:nvPr/>
        </p:nvSpPr>
        <p:spPr>
          <a:xfrm>
            <a:off x="4800600" y="3276600"/>
            <a:ext cx="1447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r>
              <a:rPr lang="en-US" baseline="-25000" dirty="0"/>
              <a:t>1</a:t>
            </a:r>
          </a:p>
        </p:txBody>
      </p:sp>
      <p:sp>
        <p:nvSpPr>
          <p:cNvPr id="10" name="Rectangle 9"/>
          <p:cNvSpPr/>
          <p:nvPr/>
        </p:nvSpPr>
        <p:spPr>
          <a:xfrm>
            <a:off x="6248400" y="32766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a:t>1</a:t>
            </a:r>
          </a:p>
        </p:txBody>
      </p:sp>
      <p:sp>
        <p:nvSpPr>
          <p:cNvPr id="11" name="TextBox 10"/>
          <p:cNvSpPr txBox="1"/>
          <p:nvPr/>
        </p:nvSpPr>
        <p:spPr>
          <a:xfrm>
            <a:off x="914400" y="2450068"/>
            <a:ext cx="838200" cy="369332"/>
          </a:xfrm>
          <a:prstGeom prst="rect">
            <a:avLst/>
          </a:prstGeom>
          <a:noFill/>
        </p:spPr>
        <p:txBody>
          <a:bodyPr wrap="square" rtlCol="0">
            <a:spAutoFit/>
          </a:bodyPr>
          <a:lstStyle/>
          <a:p>
            <a:pPr algn="r"/>
            <a:r>
              <a:rPr lang="en-US" dirty="0" smtClean="0"/>
              <a:t>CPU 0</a:t>
            </a:r>
            <a:endParaRPr lang="en-US" dirty="0"/>
          </a:p>
        </p:txBody>
      </p:sp>
      <p:sp>
        <p:nvSpPr>
          <p:cNvPr id="12" name="TextBox 11"/>
          <p:cNvSpPr txBox="1"/>
          <p:nvPr/>
        </p:nvSpPr>
        <p:spPr>
          <a:xfrm>
            <a:off x="914400" y="3276600"/>
            <a:ext cx="838200" cy="369332"/>
          </a:xfrm>
          <a:prstGeom prst="rect">
            <a:avLst/>
          </a:prstGeom>
          <a:noFill/>
        </p:spPr>
        <p:txBody>
          <a:bodyPr wrap="square" rtlCol="0">
            <a:spAutoFit/>
          </a:bodyPr>
          <a:lstStyle/>
          <a:p>
            <a:pPr algn="r"/>
            <a:r>
              <a:rPr lang="en-US" dirty="0" smtClean="0"/>
              <a:t>CPU 1</a:t>
            </a:r>
            <a:endParaRPr lang="en-US" dirty="0"/>
          </a:p>
        </p:txBody>
      </p:sp>
      <p:cxnSp>
        <p:nvCxnSpPr>
          <p:cNvPr id="14" name="Straight Connector 13"/>
          <p:cNvCxnSpPr/>
          <p:nvPr/>
        </p:nvCxnSpPr>
        <p:spPr>
          <a:xfrm rot="5400000">
            <a:off x="990600" y="3200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438399" y="3200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886200" y="3200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334000" y="3200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781800" y="32004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0" y="4126468"/>
            <a:ext cx="838200" cy="369332"/>
          </a:xfrm>
          <a:prstGeom prst="rect">
            <a:avLst/>
          </a:prstGeom>
          <a:noFill/>
        </p:spPr>
        <p:txBody>
          <a:bodyPr wrap="square" rtlCol="0">
            <a:spAutoFit/>
          </a:bodyPr>
          <a:lstStyle/>
          <a:p>
            <a:pPr algn="r"/>
            <a:r>
              <a:rPr lang="en-US" dirty="0" smtClean="0"/>
              <a:t>Time</a:t>
            </a:r>
            <a:endParaRPr lang="en-US" dirty="0"/>
          </a:p>
        </p:txBody>
      </p:sp>
      <p:sp>
        <p:nvSpPr>
          <p:cNvPr id="20" name="TextBox 19"/>
          <p:cNvSpPr txBox="1"/>
          <p:nvPr/>
        </p:nvSpPr>
        <p:spPr>
          <a:xfrm>
            <a:off x="1524000" y="4126468"/>
            <a:ext cx="838200" cy="369332"/>
          </a:xfrm>
          <a:prstGeom prst="rect">
            <a:avLst/>
          </a:prstGeom>
          <a:noFill/>
        </p:spPr>
        <p:txBody>
          <a:bodyPr wrap="square" rtlCol="0">
            <a:spAutoFit/>
          </a:bodyPr>
          <a:lstStyle/>
          <a:p>
            <a:pPr algn="ctr"/>
            <a:r>
              <a:rPr lang="en-US" dirty="0" smtClean="0"/>
              <a:t>0</a:t>
            </a:r>
            <a:endParaRPr lang="en-US" dirty="0"/>
          </a:p>
        </p:txBody>
      </p:sp>
      <p:sp>
        <p:nvSpPr>
          <p:cNvPr id="21" name="TextBox 20"/>
          <p:cNvSpPr txBox="1"/>
          <p:nvPr/>
        </p:nvSpPr>
        <p:spPr>
          <a:xfrm>
            <a:off x="2971800" y="4114800"/>
            <a:ext cx="838200" cy="369332"/>
          </a:xfrm>
          <a:prstGeom prst="rect">
            <a:avLst/>
          </a:prstGeom>
          <a:noFill/>
        </p:spPr>
        <p:txBody>
          <a:bodyPr wrap="square" rtlCol="0">
            <a:spAutoFit/>
          </a:bodyPr>
          <a:lstStyle/>
          <a:p>
            <a:pPr algn="ctr"/>
            <a:r>
              <a:rPr lang="en-US" dirty="0" smtClean="0"/>
              <a:t>100</a:t>
            </a:r>
            <a:endParaRPr lang="en-US" dirty="0"/>
          </a:p>
        </p:txBody>
      </p:sp>
      <p:sp>
        <p:nvSpPr>
          <p:cNvPr id="22" name="TextBox 21"/>
          <p:cNvSpPr txBox="1"/>
          <p:nvPr/>
        </p:nvSpPr>
        <p:spPr>
          <a:xfrm>
            <a:off x="4419600" y="4114800"/>
            <a:ext cx="838200" cy="369332"/>
          </a:xfrm>
          <a:prstGeom prst="rect">
            <a:avLst/>
          </a:prstGeom>
          <a:noFill/>
        </p:spPr>
        <p:txBody>
          <a:bodyPr wrap="square" rtlCol="0">
            <a:spAutoFit/>
          </a:bodyPr>
          <a:lstStyle/>
          <a:p>
            <a:pPr algn="ctr"/>
            <a:r>
              <a:rPr lang="en-US" dirty="0"/>
              <a:t>2</a:t>
            </a:r>
            <a:r>
              <a:rPr lang="en-US" dirty="0" smtClean="0"/>
              <a:t>00</a:t>
            </a:r>
            <a:endParaRPr lang="en-US" dirty="0"/>
          </a:p>
        </p:txBody>
      </p:sp>
      <p:sp>
        <p:nvSpPr>
          <p:cNvPr id="23" name="TextBox 22"/>
          <p:cNvSpPr txBox="1"/>
          <p:nvPr/>
        </p:nvSpPr>
        <p:spPr>
          <a:xfrm>
            <a:off x="5867400" y="4114800"/>
            <a:ext cx="838200" cy="369332"/>
          </a:xfrm>
          <a:prstGeom prst="rect">
            <a:avLst/>
          </a:prstGeom>
          <a:noFill/>
        </p:spPr>
        <p:txBody>
          <a:bodyPr wrap="square" rtlCol="0">
            <a:spAutoFit/>
          </a:bodyPr>
          <a:lstStyle/>
          <a:p>
            <a:pPr algn="ctr"/>
            <a:r>
              <a:rPr lang="en-US" dirty="0" smtClean="0"/>
              <a:t>300</a:t>
            </a:r>
            <a:endParaRPr lang="en-US" dirty="0"/>
          </a:p>
        </p:txBody>
      </p:sp>
      <p:sp>
        <p:nvSpPr>
          <p:cNvPr id="24" name="TextBox 23"/>
          <p:cNvSpPr txBox="1"/>
          <p:nvPr/>
        </p:nvSpPr>
        <p:spPr>
          <a:xfrm>
            <a:off x="7315200" y="4114800"/>
            <a:ext cx="838200" cy="369332"/>
          </a:xfrm>
          <a:prstGeom prst="rect">
            <a:avLst/>
          </a:prstGeom>
          <a:noFill/>
        </p:spPr>
        <p:txBody>
          <a:bodyPr wrap="square" rtlCol="0">
            <a:spAutoFit/>
          </a:bodyPr>
          <a:lstStyle/>
          <a:p>
            <a:pPr algn="ctr"/>
            <a:r>
              <a:rPr lang="en-US" dirty="0"/>
              <a:t>4</a:t>
            </a:r>
            <a:r>
              <a:rPr lang="en-US" dirty="0" smtClean="0"/>
              <a:t>00</a:t>
            </a:r>
            <a:endParaRPr lang="en-US" dirty="0"/>
          </a:p>
        </p:txBody>
      </p:sp>
      <p:cxnSp>
        <p:nvCxnSpPr>
          <p:cNvPr id="26" name="Straight Arrow Connector 25"/>
          <p:cNvCxnSpPr>
            <a:stCxn id="3" idx="2"/>
            <a:endCxn id="8" idx="0"/>
          </p:cNvCxnSpPr>
          <p:nvPr/>
        </p:nvCxnSpPr>
        <p:spPr>
          <a:xfrm rot="16200000" flipH="1">
            <a:off x="3124200" y="2324100"/>
            <a:ext cx="457200" cy="1447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a:stCxn id="8" idx="0"/>
            <a:endCxn id="5" idx="2"/>
          </p:cNvCxnSpPr>
          <p:nvPr/>
        </p:nvCxnSpPr>
        <p:spPr>
          <a:xfrm rot="5400000" flipH="1" flipV="1">
            <a:off x="4572000" y="2324100"/>
            <a:ext cx="457200" cy="1447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5" idx="2"/>
            <a:endCxn id="10" idx="0"/>
          </p:cNvCxnSpPr>
          <p:nvPr/>
        </p:nvCxnSpPr>
        <p:spPr>
          <a:xfrm rot="16200000" flipH="1">
            <a:off x="6019800" y="2324100"/>
            <a:ext cx="457200" cy="1447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Scheduling</a:t>
            </a:r>
            <a:endParaRPr lang="en-US" dirty="0"/>
          </a:p>
        </p:txBody>
      </p:sp>
      <p:sp>
        <p:nvSpPr>
          <p:cNvPr id="3" name="Content Placeholder 2"/>
          <p:cNvSpPr>
            <a:spLocks noGrp="1"/>
          </p:cNvSpPr>
          <p:nvPr>
            <p:ph idx="1"/>
          </p:nvPr>
        </p:nvSpPr>
        <p:spPr/>
        <p:txBody>
          <a:bodyPr/>
          <a:lstStyle/>
          <a:p>
            <a:r>
              <a:rPr lang="en-US" dirty="0" smtClean="0"/>
              <a:t>Related threads scheduled as unit (a gang)</a:t>
            </a:r>
          </a:p>
          <a:p>
            <a:r>
              <a:rPr lang="en-US" dirty="0" smtClean="0"/>
              <a:t>Gangs run at once on different CPUs</a:t>
            </a:r>
          </a:p>
          <a:p>
            <a:r>
              <a:rPr lang="en-US" dirty="0" smtClean="0"/>
              <a:t>All gang members start and end together</a:t>
            </a:r>
          </a:p>
          <a:p>
            <a:endParaRPr lang="en-US" dirty="0"/>
          </a:p>
          <a:p>
            <a:r>
              <a:rPr lang="en-US" dirty="0" smtClean="0"/>
              <a:t>No scheduling takes place between time slice</a:t>
            </a:r>
          </a:p>
          <a:p>
            <a:r>
              <a:rPr lang="en-US" dirty="0" smtClean="0"/>
              <a:t>If a thread blocks, then CPU is wasted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Scheduling</a:t>
            </a:r>
            <a:endParaRPr lang="en-US" dirty="0"/>
          </a:p>
        </p:txBody>
      </p:sp>
      <p:graphicFrame>
        <p:nvGraphicFramePr>
          <p:cNvPr id="3" name="Table 2"/>
          <p:cNvGraphicFramePr>
            <a:graphicFrameLocks noGrp="1"/>
          </p:cNvGraphicFramePr>
          <p:nvPr/>
        </p:nvGraphicFramePr>
        <p:xfrm>
          <a:off x="2057400" y="2595880"/>
          <a:ext cx="6096000" cy="2966720"/>
        </p:xfrm>
        <a:graphic>
          <a:graphicData uri="http://schemas.openxmlformats.org/drawingml/2006/table">
            <a:tbl>
              <a:tblPr firstRow="1" bandRow="1">
                <a:tableStyleId>{BC89EF96-8CEA-46FF-86C4-4CE0E7609802}</a:tableStyleId>
              </a:tblPr>
              <a:tblGrid>
                <a:gridCol w="1016000"/>
                <a:gridCol w="1016000"/>
                <a:gridCol w="1016000"/>
                <a:gridCol w="1016000"/>
                <a:gridCol w="1016000"/>
                <a:gridCol w="1016000"/>
              </a:tblGrid>
              <a:tr h="370840">
                <a:tc>
                  <a:txBody>
                    <a:bodyPr/>
                    <a:lstStyle/>
                    <a:p>
                      <a:pPr algn="ctr"/>
                      <a:r>
                        <a:rPr lang="en-US" dirty="0" smtClean="0"/>
                        <a:t>A</a:t>
                      </a:r>
                      <a:r>
                        <a:rPr lang="en-US" baseline="-25000" dirty="0" smtClean="0"/>
                        <a:t>0</a:t>
                      </a:r>
                      <a:endParaRPr lang="en-US" baseline="-25000" dirty="0"/>
                    </a:p>
                  </a:txBody>
                  <a:tcPr/>
                </a:tc>
                <a:tc>
                  <a:txBody>
                    <a:bodyPr/>
                    <a:lstStyle/>
                    <a:p>
                      <a:pPr algn="ctr"/>
                      <a:r>
                        <a:rPr lang="en-US" baseline="0" dirty="0" smtClean="0"/>
                        <a:t>A</a:t>
                      </a:r>
                      <a:r>
                        <a:rPr lang="en-US" baseline="-25000" dirty="0" smtClean="0"/>
                        <a:t>1</a:t>
                      </a:r>
                      <a:endParaRPr lang="en-US" baseline="-25000" dirty="0"/>
                    </a:p>
                  </a:txBody>
                  <a:tcPr/>
                </a:tc>
                <a:tc>
                  <a:txBody>
                    <a:bodyPr/>
                    <a:lstStyle/>
                    <a:p>
                      <a:pPr algn="ctr"/>
                      <a:r>
                        <a:rPr lang="en-US" baseline="0" dirty="0" smtClean="0"/>
                        <a:t>A</a:t>
                      </a:r>
                      <a:r>
                        <a:rPr lang="en-US" baseline="-25000" dirty="0" smtClean="0"/>
                        <a:t>2</a:t>
                      </a:r>
                      <a:endParaRPr lang="en-US" dirty="0"/>
                    </a:p>
                  </a:txBody>
                  <a:tcPr/>
                </a:tc>
                <a:tc>
                  <a:txBody>
                    <a:bodyPr/>
                    <a:lstStyle/>
                    <a:p>
                      <a:pPr algn="ctr"/>
                      <a:r>
                        <a:rPr lang="en-US" baseline="0" dirty="0" smtClean="0"/>
                        <a:t>A</a:t>
                      </a:r>
                      <a:r>
                        <a:rPr lang="en-US" baseline="-25000" dirty="0" smtClean="0"/>
                        <a:t>3</a:t>
                      </a:r>
                      <a:endParaRPr lang="en-US" dirty="0"/>
                    </a:p>
                  </a:txBody>
                  <a:tcPr/>
                </a:tc>
                <a:tc>
                  <a:txBody>
                    <a:bodyPr/>
                    <a:lstStyle/>
                    <a:p>
                      <a:pPr algn="ctr"/>
                      <a:r>
                        <a:rPr lang="en-US" baseline="0" dirty="0" smtClean="0"/>
                        <a:t>A</a:t>
                      </a:r>
                      <a:r>
                        <a:rPr lang="en-US" baseline="-25000" dirty="0" smtClean="0"/>
                        <a:t>4</a:t>
                      </a:r>
                      <a:endParaRPr lang="en-US" dirty="0"/>
                    </a:p>
                  </a:txBody>
                  <a:tcPr/>
                </a:tc>
                <a:tc>
                  <a:txBody>
                    <a:bodyPr/>
                    <a:lstStyle/>
                    <a:p>
                      <a:pPr algn="ctr"/>
                      <a:r>
                        <a:rPr lang="en-US" baseline="0" dirty="0" smtClean="0"/>
                        <a:t>A</a:t>
                      </a:r>
                      <a:r>
                        <a:rPr lang="en-US" baseline="-25000" dirty="0" smtClean="0"/>
                        <a:t>5</a:t>
                      </a:r>
                      <a:endParaRPr lang="en-US" dirty="0"/>
                    </a:p>
                  </a:txBody>
                  <a:tcPr/>
                </a:tc>
              </a:tr>
              <a:tr h="370840">
                <a:tc>
                  <a:txBody>
                    <a:bodyPr/>
                    <a:lstStyle/>
                    <a:p>
                      <a:pPr algn="ctr"/>
                      <a:r>
                        <a:rPr lang="en-US" baseline="0" dirty="0" smtClean="0"/>
                        <a:t>B</a:t>
                      </a:r>
                      <a:r>
                        <a:rPr lang="en-US" baseline="-25000" dirty="0" smtClean="0"/>
                        <a:t>0</a:t>
                      </a:r>
                      <a:endParaRPr lang="en-US" dirty="0"/>
                    </a:p>
                  </a:txBody>
                  <a:tcPr/>
                </a:tc>
                <a:tc>
                  <a:txBody>
                    <a:bodyPr/>
                    <a:lstStyle/>
                    <a:p>
                      <a:pPr algn="ctr"/>
                      <a:r>
                        <a:rPr lang="en-US" baseline="0" dirty="0" smtClean="0"/>
                        <a:t>B</a:t>
                      </a:r>
                      <a:r>
                        <a:rPr lang="en-US" baseline="-25000" dirty="0" smtClean="0"/>
                        <a:t>1</a:t>
                      </a:r>
                      <a:endParaRPr lang="en-US" dirty="0"/>
                    </a:p>
                  </a:txBody>
                  <a:tcPr/>
                </a:tc>
                <a:tc>
                  <a:txBody>
                    <a:bodyPr/>
                    <a:lstStyle/>
                    <a:p>
                      <a:pPr algn="ctr"/>
                      <a:r>
                        <a:rPr lang="en-US" baseline="0" dirty="0" smtClean="0"/>
                        <a:t>B</a:t>
                      </a:r>
                      <a:r>
                        <a:rPr lang="en-US" baseline="-25000" dirty="0" smtClean="0"/>
                        <a:t>2</a:t>
                      </a:r>
                      <a:endParaRPr lang="en-US" dirty="0"/>
                    </a:p>
                  </a:txBody>
                  <a:tcPr/>
                </a:tc>
                <a:tc>
                  <a:txBody>
                    <a:bodyPr/>
                    <a:lstStyle/>
                    <a:p>
                      <a:pPr algn="ctr"/>
                      <a:r>
                        <a:rPr lang="en-US" baseline="0" dirty="0" smtClean="0"/>
                        <a:t>C</a:t>
                      </a:r>
                      <a:r>
                        <a:rPr lang="en-US" baseline="-25000" dirty="0" smtClean="0"/>
                        <a:t>0</a:t>
                      </a:r>
                      <a:endParaRPr lang="en-US" dirty="0"/>
                    </a:p>
                  </a:txBody>
                  <a:tcPr/>
                </a:tc>
                <a:tc>
                  <a:txBody>
                    <a:bodyPr/>
                    <a:lstStyle/>
                    <a:p>
                      <a:pPr algn="ctr"/>
                      <a:r>
                        <a:rPr lang="en-US" baseline="0" dirty="0" smtClean="0"/>
                        <a:t>C</a:t>
                      </a:r>
                      <a:r>
                        <a:rPr lang="en-US" baseline="-25000" dirty="0" smtClean="0"/>
                        <a:t>1</a:t>
                      </a:r>
                      <a:endParaRPr lang="en-US" dirty="0"/>
                    </a:p>
                  </a:txBody>
                  <a:tcPr/>
                </a:tc>
                <a:tc>
                  <a:txBody>
                    <a:bodyPr/>
                    <a:lstStyle/>
                    <a:p>
                      <a:pPr algn="ctr"/>
                      <a:r>
                        <a:rPr lang="en-US" baseline="0" dirty="0" smtClean="0"/>
                        <a:t>C</a:t>
                      </a:r>
                      <a:r>
                        <a:rPr lang="en-US" baseline="-25000" dirty="0" smtClean="0"/>
                        <a:t>2</a:t>
                      </a:r>
                      <a:endParaRPr lang="en-US" dirty="0"/>
                    </a:p>
                  </a:txBody>
                  <a:tcPr/>
                </a:tc>
              </a:tr>
              <a:tr h="370840">
                <a:tc>
                  <a:txBody>
                    <a:bodyPr/>
                    <a:lstStyle/>
                    <a:p>
                      <a:pPr algn="ctr"/>
                      <a:r>
                        <a:rPr lang="en-US" baseline="0" dirty="0" smtClean="0"/>
                        <a:t>D</a:t>
                      </a:r>
                      <a:r>
                        <a:rPr lang="en-US" baseline="-25000" dirty="0" smtClean="0"/>
                        <a:t>0</a:t>
                      </a:r>
                      <a:endParaRPr lang="en-US" dirty="0"/>
                    </a:p>
                  </a:txBody>
                  <a:tcPr/>
                </a:tc>
                <a:tc>
                  <a:txBody>
                    <a:bodyPr/>
                    <a:lstStyle/>
                    <a:p>
                      <a:pPr algn="ctr"/>
                      <a:r>
                        <a:rPr lang="en-US" baseline="0" dirty="0" smtClean="0"/>
                        <a:t>D</a:t>
                      </a:r>
                      <a:r>
                        <a:rPr lang="en-US" baseline="-25000" dirty="0" smtClean="0"/>
                        <a:t>1</a:t>
                      </a:r>
                      <a:endParaRPr lang="en-US" dirty="0"/>
                    </a:p>
                  </a:txBody>
                  <a:tcPr/>
                </a:tc>
                <a:tc>
                  <a:txBody>
                    <a:bodyPr/>
                    <a:lstStyle/>
                    <a:p>
                      <a:pPr algn="ctr"/>
                      <a:r>
                        <a:rPr lang="en-US" baseline="0" dirty="0" smtClean="0"/>
                        <a:t>D</a:t>
                      </a:r>
                      <a:r>
                        <a:rPr lang="en-US" baseline="-25000" dirty="0" smtClean="0"/>
                        <a:t>2</a:t>
                      </a:r>
                      <a:endParaRPr lang="en-US" dirty="0"/>
                    </a:p>
                  </a:txBody>
                  <a:tcPr/>
                </a:tc>
                <a:tc>
                  <a:txBody>
                    <a:bodyPr/>
                    <a:lstStyle/>
                    <a:p>
                      <a:pPr algn="ctr"/>
                      <a:r>
                        <a:rPr lang="en-US" baseline="0" dirty="0" smtClean="0"/>
                        <a:t>D</a:t>
                      </a:r>
                      <a:r>
                        <a:rPr lang="en-US" baseline="-25000" dirty="0" smtClean="0"/>
                        <a:t>3</a:t>
                      </a:r>
                      <a:endParaRPr lang="en-US" dirty="0"/>
                    </a:p>
                  </a:txBody>
                  <a:tcPr/>
                </a:tc>
                <a:tc>
                  <a:txBody>
                    <a:bodyPr/>
                    <a:lstStyle/>
                    <a:p>
                      <a:pPr algn="ctr"/>
                      <a:r>
                        <a:rPr lang="en-US" baseline="0" dirty="0" smtClean="0"/>
                        <a:t>D</a:t>
                      </a:r>
                      <a:r>
                        <a:rPr lang="en-US" baseline="-25000" dirty="0" smtClean="0"/>
                        <a:t>4</a:t>
                      </a:r>
                      <a:endParaRPr lang="en-US" dirty="0"/>
                    </a:p>
                  </a:txBody>
                  <a:tcPr/>
                </a:tc>
                <a:tc>
                  <a:txBody>
                    <a:bodyPr/>
                    <a:lstStyle/>
                    <a:p>
                      <a:pPr algn="ctr"/>
                      <a:r>
                        <a:rPr lang="en-US" baseline="0" dirty="0" smtClean="0"/>
                        <a:t>E</a:t>
                      </a:r>
                      <a:r>
                        <a:rPr lang="en-US" baseline="-25000" dirty="0" smtClean="0"/>
                        <a:t>0</a:t>
                      </a:r>
                      <a:endParaRPr lang="en-US" dirty="0"/>
                    </a:p>
                  </a:txBody>
                  <a:tcPr/>
                </a:tc>
              </a:tr>
              <a:tr h="370840">
                <a:tc>
                  <a:txBody>
                    <a:bodyPr/>
                    <a:lstStyle/>
                    <a:p>
                      <a:pPr algn="ctr"/>
                      <a:r>
                        <a:rPr lang="en-US" baseline="0" dirty="0" smtClean="0"/>
                        <a:t>E</a:t>
                      </a:r>
                      <a:r>
                        <a:rPr lang="en-US" baseline="-25000" dirty="0" smtClean="0"/>
                        <a:t>1</a:t>
                      </a:r>
                      <a:endParaRPr lang="en-US" dirty="0"/>
                    </a:p>
                  </a:txBody>
                  <a:tcPr/>
                </a:tc>
                <a:tc>
                  <a:txBody>
                    <a:bodyPr/>
                    <a:lstStyle/>
                    <a:p>
                      <a:pPr algn="ctr"/>
                      <a:r>
                        <a:rPr lang="en-US" baseline="0" dirty="0" smtClean="0"/>
                        <a:t>E</a:t>
                      </a:r>
                      <a:r>
                        <a:rPr lang="en-US" baseline="-25000" dirty="0" smtClean="0"/>
                        <a:t>2</a:t>
                      </a:r>
                      <a:endParaRPr lang="en-US" dirty="0"/>
                    </a:p>
                  </a:txBody>
                  <a:tcPr/>
                </a:tc>
                <a:tc>
                  <a:txBody>
                    <a:bodyPr/>
                    <a:lstStyle/>
                    <a:p>
                      <a:pPr algn="ctr"/>
                      <a:r>
                        <a:rPr lang="en-US" baseline="0" dirty="0" smtClean="0"/>
                        <a:t>E</a:t>
                      </a:r>
                      <a:r>
                        <a:rPr lang="en-US" baseline="-25000" dirty="0" smtClean="0"/>
                        <a:t>3</a:t>
                      </a:r>
                      <a:endParaRPr lang="en-US" dirty="0"/>
                    </a:p>
                  </a:txBody>
                  <a:tcPr/>
                </a:tc>
                <a:tc>
                  <a:txBody>
                    <a:bodyPr/>
                    <a:lstStyle/>
                    <a:p>
                      <a:pPr algn="ctr"/>
                      <a:r>
                        <a:rPr lang="en-US" baseline="0" dirty="0" smtClean="0"/>
                        <a:t>E</a:t>
                      </a:r>
                      <a:r>
                        <a:rPr lang="en-US" baseline="-25000" dirty="0" smtClean="0"/>
                        <a:t>4</a:t>
                      </a:r>
                      <a:endParaRPr lang="en-US" dirty="0"/>
                    </a:p>
                  </a:txBody>
                  <a:tcPr/>
                </a:tc>
                <a:tc>
                  <a:txBody>
                    <a:bodyPr/>
                    <a:lstStyle/>
                    <a:p>
                      <a:pPr algn="ctr"/>
                      <a:r>
                        <a:rPr lang="en-US" baseline="0" dirty="0" smtClean="0"/>
                        <a:t>E</a:t>
                      </a:r>
                      <a:r>
                        <a:rPr lang="en-US" baseline="-25000" dirty="0" smtClean="0"/>
                        <a:t>5</a:t>
                      </a:r>
                      <a:endParaRPr lang="en-US" dirty="0"/>
                    </a:p>
                  </a:txBody>
                  <a:tcPr/>
                </a:tc>
                <a:tc>
                  <a:txBody>
                    <a:bodyPr/>
                    <a:lstStyle/>
                    <a:p>
                      <a:pPr algn="ctr"/>
                      <a:r>
                        <a:rPr lang="en-US" baseline="0" dirty="0" smtClean="0"/>
                        <a:t>E</a:t>
                      </a:r>
                      <a:r>
                        <a:rPr lang="en-US" baseline="-25000" dirty="0" smtClean="0"/>
                        <a:t>6</a:t>
                      </a:r>
                      <a:endParaRPr lang="en-US" dirty="0"/>
                    </a:p>
                  </a:txBody>
                  <a:tcPr/>
                </a:tc>
              </a:tr>
              <a:tr h="370840">
                <a:tc>
                  <a:txBody>
                    <a:bodyPr/>
                    <a:lstStyle/>
                    <a:p>
                      <a:pPr algn="ctr"/>
                      <a:r>
                        <a:rPr lang="en-US" dirty="0" smtClean="0"/>
                        <a:t>A</a:t>
                      </a:r>
                      <a:r>
                        <a:rPr lang="en-US" baseline="-25000" dirty="0" smtClean="0"/>
                        <a:t>0</a:t>
                      </a:r>
                      <a:endParaRPr lang="en-US" baseline="-25000" dirty="0"/>
                    </a:p>
                  </a:txBody>
                  <a:tcPr/>
                </a:tc>
                <a:tc>
                  <a:txBody>
                    <a:bodyPr/>
                    <a:lstStyle/>
                    <a:p>
                      <a:pPr algn="ctr"/>
                      <a:r>
                        <a:rPr lang="en-US" baseline="0" dirty="0" smtClean="0"/>
                        <a:t>A</a:t>
                      </a:r>
                      <a:r>
                        <a:rPr lang="en-US" baseline="-25000" dirty="0" smtClean="0"/>
                        <a:t>1</a:t>
                      </a:r>
                      <a:endParaRPr lang="en-US" baseline="-25000" dirty="0"/>
                    </a:p>
                  </a:txBody>
                  <a:tcPr/>
                </a:tc>
                <a:tc>
                  <a:txBody>
                    <a:bodyPr/>
                    <a:lstStyle/>
                    <a:p>
                      <a:pPr algn="ctr"/>
                      <a:r>
                        <a:rPr lang="en-US" baseline="0" dirty="0" smtClean="0"/>
                        <a:t>A</a:t>
                      </a:r>
                      <a:r>
                        <a:rPr lang="en-US" baseline="-25000" dirty="0" smtClean="0"/>
                        <a:t>2</a:t>
                      </a:r>
                      <a:endParaRPr lang="en-US" dirty="0"/>
                    </a:p>
                  </a:txBody>
                  <a:tcPr/>
                </a:tc>
                <a:tc>
                  <a:txBody>
                    <a:bodyPr/>
                    <a:lstStyle/>
                    <a:p>
                      <a:pPr algn="ctr"/>
                      <a:r>
                        <a:rPr lang="en-US" baseline="0" dirty="0" smtClean="0"/>
                        <a:t>A</a:t>
                      </a:r>
                      <a:r>
                        <a:rPr lang="en-US" baseline="-25000" dirty="0" smtClean="0"/>
                        <a:t>3</a:t>
                      </a:r>
                      <a:endParaRPr lang="en-US" dirty="0"/>
                    </a:p>
                  </a:txBody>
                  <a:tcPr/>
                </a:tc>
                <a:tc>
                  <a:txBody>
                    <a:bodyPr/>
                    <a:lstStyle/>
                    <a:p>
                      <a:pPr algn="ctr"/>
                      <a:r>
                        <a:rPr lang="en-US" baseline="0" dirty="0" smtClean="0"/>
                        <a:t>A</a:t>
                      </a:r>
                      <a:r>
                        <a:rPr lang="en-US" baseline="-25000" dirty="0" smtClean="0"/>
                        <a:t>4</a:t>
                      </a:r>
                      <a:endParaRPr lang="en-US" dirty="0"/>
                    </a:p>
                  </a:txBody>
                  <a:tcPr/>
                </a:tc>
                <a:tc>
                  <a:txBody>
                    <a:bodyPr/>
                    <a:lstStyle/>
                    <a:p>
                      <a:pPr algn="ctr"/>
                      <a:r>
                        <a:rPr lang="en-US" baseline="0" dirty="0" smtClean="0"/>
                        <a:t>A</a:t>
                      </a:r>
                      <a:r>
                        <a:rPr lang="en-US" baseline="-25000" dirty="0" smtClean="0"/>
                        <a:t>5</a:t>
                      </a:r>
                      <a:endParaRPr lang="en-US" dirty="0"/>
                    </a:p>
                  </a:txBody>
                  <a:tcPr/>
                </a:tc>
              </a:tr>
              <a:tr h="370840">
                <a:tc>
                  <a:txBody>
                    <a:bodyPr/>
                    <a:lstStyle/>
                    <a:p>
                      <a:pPr algn="ctr"/>
                      <a:r>
                        <a:rPr lang="en-US" baseline="0" dirty="0" smtClean="0"/>
                        <a:t>B</a:t>
                      </a:r>
                      <a:r>
                        <a:rPr lang="en-US" baseline="-25000" dirty="0" smtClean="0"/>
                        <a:t>0</a:t>
                      </a:r>
                      <a:endParaRPr lang="en-US" dirty="0"/>
                    </a:p>
                  </a:txBody>
                  <a:tcPr/>
                </a:tc>
                <a:tc>
                  <a:txBody>
                    <a:bodyPr/>
                    <a:lstStyle/>
                    <a:p>
                      <a:pPr algn="ctr"/>
                      <a:r>
                        <a:rPr lang="en-US" baseline="0" dirty="0" smtClean="0"/>
                        <a:t>B</a:t>
                      </a:r>
                      <a:r>
                        <a:rPr lang="en-US" baseline="-25000" dirty="0" smtClean="0"/>
                        <a:t>1</a:t>
                      </a:r>
                      <a:endParaRPr lang="en-US" dirty="0"/>
                    </a:p>
                  </a:txBody>
                  <a:tcPr/>
                </a:tc>
                <a:tc>
                  <a:txBody>
                    <a:bodyPr/>
                    <a:lstStyle/>
                    <a:p>
                      <a:pPr algn="ctr"/>
                      <a:r>
                        <a:rPr lang="en-US" baseline="0" dirty="0" smtClean="0"/>
                        <a:t>B</a:t>
                      </a:r>
                      <a:r>
                        <a:rPr lang="en-US" baseline="-25000" dirty="0" smtClean="0"/>
                        <a:t>2</a:t>
                      </a:r>
                      <a:endParaRPr lang="en-US" dirty="0"/>
                    </a:p>
                  </a:txBody>
                  <a:tcPr/>
                </a:tc>
                <a:tc>
                  <a:txBody>
                    <a:bodyPr/>
                    <a:lstStyle/>
                    <a:p>
                      <a:pPr algn="ctr"/>
                      <a:r>
                        <a:rPr lang="en-US" baseline="0" dirty="0" smtClean="0"/>
                        <a:t>C</a:t>
                      </a:r>
                      <a:r>
                        <a:rPr lang="en-US" baseline="-25000" dirty="0" smtClean="0"/>
                        <a:t>0</a:t>
                      </a:r>
                      <a:endParaRPr lang="en-US" dirty="0"/>
                    </a:p>
                  </a:txBody>
                  <a:tcPr/>
                </a:tc>
                <a:tc>
                  <a:txBody>
                    <a:bodyPr/>
                    <a:lstStyle/>
                    <a:p>
                      <a:pPr algn="ctr"/>
                      <a:r>
                        <a:rPr lang="en-US" baseline="0" dirty="0" smtClean="0"/>
                        <a:t>C</a:t>
                      </a:r>
                      <a:r>
                        <a:rPr lang="en-US" baseline="-25000" dirty="0" smtClean="0"/>
                        <a:t>1</a:t>
                      </a:r>
                      <a:endParaRPr lang="en-US" dirty="0"/>
                    </a:p>
                  </a:txBody>
                  <a:tcPr/>
                </a:tc>
                <a:tc>
                  <a:txBody>
                    <a:bodyPr/>
                    <a:lstStyle/>
                    <a:p>
                      <a:pPr algn="ctr"/>
                      <a:r>
                        <a:rPr lang="en-US" baseline="0" dirty="0" smtClean="0"/>
                        <a:t>C</a:t>
                      </a:r>
                      <a:r>
                        <a:rPr lang="en-US" baseline="-25000" dirty="0" smtClean="0"/>
                        <a:t>2</a:t>
                      </a:r>
                      <a:endParaRPr lang="en-US" dirty="0"/>
                    </a:p>
                  </a:txBody>
                  <a:tcPr/>
                </a:tc>
              </a:tr>
              <a:tr h="370840">
                <a:tc>
                  <a:txBody>
                    <a:bodyPr/>
                    <a:lstStyle/>
                    <a:p>
                      <a:pPr algn="ctr"/>
                      <a:r>
                        <a:rPr lang="en-US" baseline="0" dirty="0" smtClean="0"/>
                        <a:t>D</a:t>
                      </a:r>
                      <a:r>
                        <a:rPr lang="en-US" baseline="-25000" dirty="0" smtClean="0"/>
                        <a:t>0</a:t>
                      </a:r>
                      <a:endParaRPr lang="en-US" dirty="0"/>
                    </a:p>
                  </a:txBody>
                  <a:tcPr/>
                </a:tc>
                <a:tc>
                  <a:txBody>
                    <a:bodyPr/>
                    <a:lstStyle/>
                    <a:p>
                      <a:pPr algn="ctr"/>
                      <a:r>
                        <a:rPr lang="en-US" baseline="0" dirty="0" smtClean="0"/>
                        <a:t>D</a:t>
                      </a:r>
                      <a:r>
                        <a:rPr lang="en-US" baseline="-25000" dirty="0" smtClean="0"/>
                        <a:t>1</a:t>
                      </a:r>
                      <a:endParaRPr lang="en-US" dirty="0"/>
                    </a:p>
                  </a:txBody>
                  <a:tcPr/>
                </a:tc>
                <a:tc>
                  <a:txBody>
                    <a:bodyPr/>
                    <a:lstStyle/>
                    <a:p>
                      <a:pPr algn="ctr"/>
                      <a:r>
                        <a:rPr lang="en-US" baseline="0" dirty="0" smtClean="0"/>
                        <a:t>D</a:t>
                      </a:r>
                      <a:r>
                        <a:rPr lang="en-US" baseline="-25000" dirty="0" smtClean="0"/>
                        <a:t>2</a:t>
                      </a:r>
                      <a:endParaRPr lang="en-US" dirty="0"/>
                    </a:p>
                  </a:txBody>
                  <a:tcPr/>
                </a:tc>
                <a:tc>
                  <a:txBody>
                    <a:bodyPr/>
                    <a:lstStyle/>
                    <a:p>
                      <a:pPr algn="ctr"/>
                      <a:r>
                        <a:rPr lang="en-US" baseline="0" dirty="0" smtClean="0"/>
                        <a:t>D</a:t>
                      </a:r>
                      <a:r>
                        <a:rPr lang="en-US" baseline="-25000" dirty="0" smtClean="0"/>
                        <a:t>3</a:t>
                      </a:r>
                      <a:endParaRPr lang="en-US" dirty="0"/>
                    </a:p>
                  </a:txBody>
                  <a:tcPr/>
                </a:tc>
                <a:tc>
                  <a:txBody>
                    <a:bodyPr/>
                    <a:lstStyle/>
                    <a:p>
                      <a:pPr algn="ctr"/>
                      <a:r>
                        <a:rPr lang="en-US" baseline="0" dirty="0" smtClean="0"/>
                        <a:t>D</a:t>
                      </a:r>
                      <a:r>
                        <a:rPr lang="en-US" baseline="-25000" dirty="0" smtClean="0"/>
                        <a:t>4</a:t>
                      </a:r>
                      <a:endParaRPr lang="en-US" dirty="0"/>
                    </a:p>
                  </a:txBody>
                  <a:tcPr/>
                </a:tc>
                <a:tc>
                  <a:txBody>
                    <a:bodyPr/>
                    <a:lstStyle/>
                    <a:p>
                      <a:pPr algn="ctr"/>
                      <a:r>
                        <a:rPr lang="en-US" baseline="0" dirty="0" smtClean="0"/>
                        <a:t>E</a:t>
                      </a:r>
                      <a:r>
                        <a:rPr lang="en-US" baseline="-25000" dirty="0" smtClean="0"/>
                        <a:t>0</a:t>
                      </a:r>
                      <a:endParaRPr lang="en-US" dirty="0"/>
                    </a:p>
                  </a:txBody>
                  <a:tcPr/>
                </a:tc>
              </a:tr>
              <a:tr h="370840">
                <a:tc>
                  <a:txBody>
                    <a:bodyPr/>
                    <a:lstStyle/>
                    <a:p>
                      <a:pPr algn="ctr"/>
                      <a:r>
                        <a:rPr lang="en-US" baseline="0" dirty="0" smtClean="0"/>
                        <a:t>E</a:t>
                      </a:r>
                      <a:r>
                        <a:rPr lang="en-US" baseline="-25000" dirty="0" smtClean="0"/>
                        <a:t>1</a:t>
                      </a:r>
                      <a:endParaRPr lang="en-US" dirty="0"/>
                    </a:p>
                  </a:txBody>
                  <a:tcPr/>
                </a:tc>
                <a:tc>
                  <a:txBody>
                    <a:bodyPr/>
                    <a:lstStyle/>
                    <a:p>
                      <a:pPr algn="ctr"/>
                      <a:r>
                        <a:rPr lang="en-US" baseline="0" dirty="0" smtClean="0"/>
                        <a:t>E</a:t>
                      </a:r>
                      <a:r>
                        <a:rPr lang="en-US" baseline="-25000" dirty="0" smtClean="0"/>
                        <a:t>2</a:t>
                      </a:r>
                      <a:endParaRPr lang="en-US" dirty="0"/>
                    </a:p>
                  </a:txBody>
                  <a:tcPr/>
                </a:tc>
                <a:tc>
                  <a:txBody>
                    <a:bodyPr/>
                    <a:lstStyle/>
                    <a:p>
                      <a:pPr algn="ctr"/>
                      <a:r>
                        <a:rPr lang="en-US" baseline="0" dirty="0" smtClean="0"/>
                        <a:t>E</a:t>
                      </a:r>
                      <a:r>
                        <a:rPr lang="en-US" baseline="-25000" dirty="0" smtClean="0"/>
                        <a:t>3</a:t>
                      </a:r>
                      <a:endParaRPr lang="en-US" dirty="0"/>
                    </a:p>
                  </a:txBody>
                  <a:tcPr/>
                </a:tc>
                <a:tc>
                  <a:txBody>
                    <a:bodyPr/>
                    <a:lstStyle/>
                    <a:p>
                      <a:pPr algn="ctr"/>
                      <a:r>
                        <a:rPr lang="en-US" baseline="0" dirty="0" smtClean="0"/>
                        <a:t>E</a:t>
                      </a:r>
                      <a:r>
                        <a:rPr lang="en-US" baseline="-25000" dirty="0" smtClean="0"/>
                        <a:t>4</a:t>
                      </a:r>
                      <a:endParaRPr lang="en-US" dirty="0"/>
                    </a:p>
                  </a:txBody>
                  <a:tcPr/>
                </a:tc>
                <a:tc>
                  <a:txBody>
                    <a:bodyPr/>
                    <a:lstStyle/>
                    <a:p>
                      <a:pPr algn="ctr"/>
                      <a:r>
                        <a:rPr lang="en-US" baseline="0" dirty="0" smtClean="0"/>
                        <a:t>E</a:t>
                      </a:r>
                      <a:r>
                        <a:rPr lang="en-US" baseline="-25000" dirty="0" smtClean="0"/>
                        <a:t>5</a:t>
                      </a:r>
                      <a:endParaRPr lang="en-US" dirty="0"/>
                    </a:p>
                  </a:txBody>
                  <a:tcPr/>
                </a:tc>
                <a:tc>
                  <a:txBody>
                    <a:bodyPr/>
                    <a:lstStyle/>
                    <a:p>
                      <a:pPr algn="ctr"/>
                      <a:r>
                        <a:rPr lang="en-US" baseline="0" dirty="0" smtClean="0"/>
                        <a:t>E</a:t>
                      </a:r>
                      <a:r>
                        <a:rPr lang="en-US" baseline="-25000" dirty="0" smtClean="0"/>
                        <a:t>6</a:t>
                      </a:r>
                      <a:endParaRPr lang="en-US" dirty="0"/>
                    </a:p>
                  </a:txBody>
                  <a:tcPr/>
                </a:tc>
              </a:tr>
            </a:tbl>
          </a:graphicData>
        </a:graphic>
      </p:graphicFrame>
      <p:sp>
        <p:nvSpPr>
          <p:cNvPr id="4" name="TextBox 3"/>
          <p:cNvSpPr txBox="1"/>
          <p:nvPr/>
        </p:nvSpPr>
        <p:spPr>
          <a:xfrm>
            <a:off x="4038600" y="1600200"/>
            <a:ext cx="1600200" cy="381000"/>
          </a:xfrm>
          <a:prstGeom prst="rect">
            <a:avLst/>
          </a:prstGeom>
          <a:noFill/>
        </p:spPr>
        <p:txBody>
          <a:bodyPr wrap="square" rtlCol="0">
            <a:spAutoFit/>
          </a:bodyPr>
          <a:lstStyle/>
          <a:p>
            <a:pPr algn="ctr"/>
            <a:r>
              <a:rPr lang="en-US" dirty="0" smtClean="0"/>
              <a:t>CPU</a:t>
            </a:r>
            <a:endParaRPr lang="en-US" dirty="0"/>
          </a:p>
        </p:txBody>
      </p:sp>
      <p:sp>
        <p:nvSpPr>
          <p:cNvPr id="6" name="TextBox 5"/>
          <p:cNvSpPr txBox="1"/>
          <p:nvPr/>
        </p:nvSpPr>
        <p:spPr>
          <a:xfrm>
            <a:off x="2362200" y="2221468"/>
            <a:ext cx="381000" cy="369332"/>
          </a:xfrm>
          <a:prstGeom prst="rect">
            <a:avLst/>
          </a:prstGeom>
          <a:noFill/>
        </p:spPr>
        <p:txBody>
          <a:bodyPr wrap="square" rtlCol="0">
            <a:spAutoFit/>
          </a:bodyPr>
          <a:lstStyle/>
          <a:p>
            <a:pPr algn="ctr"/>
            <a:r>
              <a:rPr lang="en-US" dirty="0" smtClean="0"/>
              <a:t>1</a:t>
            </a:r>
            <a:endParaRPr lang="en-US" dirty="0"/>
          </a:p>
        </p:txBody>
      </p:sp>
      <p:sp>
        <p:nvSpPr>
          <p:cNvPr id="8" name="TextBox 7"/>
          <p:cNvSpPr txBox="1"/>
          <p:nvPr/>
        </p:nvSpPr>
        <p:spPr>
          <a:xfrm>
            <a:off x="3352800" y="2209800"/>
            <a:ext cx="381000" cy="369332"/>
          </a:xfrm>
          <a:prstGeom prst="rect">
            <a:avLst/>
          </a:prstGeom>
          <a:noFill/>
        </p:spPr>
        <p:txBody>
          <a:bodyPr wrap="square" rtlCol="0">
            <a:spAutoFit/>
          </a:bodyPr>
          <a:lstStyle/>
          <a:p>
            <a:pPr algn="ctr"/>
            <a:r>
              <a:rPr lang="en-US" dirty="0"/>
              <a:t>2</a:t>
            </a:r>
          </a:p>
        </p:txBody>
      </p:sp>
      <p:sp>
        <p:nvSpPr>
          <p:cNvPr id="9" name="TextBox 8"/>
          <p:cNvSpPr txBox="1"/>
          <p:nvPr/>
        </p:nvSpPr>
        <p:spPr>
          <a:xfrm>
            <a:off x="4419600" y="2209800"/>
            <a:ext cx="381000" cy="369332"/>
          </a:xfrm>
          <a:prstGeom prst="rect">
            <a:avLst/>
          </a:prstGeom>
          <a:noFill/>
        </p:spPr>
        <p:txBody>
          <a:bodyPr wrap="square" rtlCol="0">
            <a:spAutoFit/>
          </a:bodyPr>
          <a:lstStyle/>
          <a:p>
            <a:pPr algn="ctr"/>
            <a:r>
              <a:rPr lang="en-US" dirty="0"/>
              <a:t>3</a:t>
            </a:r>
          </a:p>
        </p:txBody>
      </p:sp>
      <p:sp>
        <p:nvSpPr>
          <p:cNvPr id="10" name="TextBox 9"/>
          <p:cNvSpPr txBox="1"/>
          <p:nvPr/>
        </p:nvSpPr>
        <p:spPr>
          <a:xfrm>
            <a:off x="5410200" y="2209800"/>
            <a:ext cx="381000" cy="369332"/>
          </a:xfrm>
          <a:prstGeom prst="rect">
            <a:avLst/>
          </a:prstGeom>
          <a:noFill/>
        </p:spPr>
        <p:txBody>
          <a:bodyPr wrap="square" rtlCol="0">
            <a:spAutoFit/>
          </a:bodyPr>
          <a:lstStyle/>
          <a:p>
            <a:pPr algn="ctr"/>
            <a:r>
              <a:rPr lang="en-US" dirty="0" smtClean="0"/>
              <a:t>4</a:t>
            </a:r>
            <a:endParaRPr lang="en-US" dirty="0"/>
          </a:p>
        </p:txBody>
      </p:sp>
      <p:sp>
        <p:nvSpPr>
          <p:cNvPr id="11" name="TextBox 10"/>
          <p:cNvSpPr txBox="1"/>
          <p:nvPr/>
        </p:nvSpPr>
        <p:spPr>
          <a:xfrm>
            <a:off x="6400800" y="2209800"/>
            <a:ext cx="381000" cy="369332"/>
          </a:xfrm>
          <a:prstGeom prst="rect">
            <a:avLst/>
          </a:prstGeom>
          <a:noFill/>
        </p:spPr>
        <p:txBody>
          <a:bodyPr wrap="square" rtlCol="0">
            <a:spAutoFit/>
          </a:bodyPr>
          <a:lstStyle/>
          <a:p>
            <a:pPr algn="ctr"/>
            <a:r>
              <a:rPr lang="en-US" dirty="0"/>
              <a:t>5</a:t>
            </a:r>
          </a:p>
        </p:txBody>
      </p:sp>
      <p:sp>
        <p:nvSpPr>
          <p:cNvPr id="12" name="TextBox 11"/>
          <p:cNvSpPr txBox="1"/>
          <p:nvPr/>
        </p:nvSpPr>
        <p:spPr>
          <a:xfrm>
            <a:off x="7467600" y="2209800"/>
            <a:ext cx="381000" cy="369332"/>
          </a:xfrm>
          <a:prstGeom prst="rect">
            <a:avLst/>
          </a:prstGeom>
          <a:noFill/>
        </p:spPr>
        <p:txBody>
          <a:bodyPr wrap="square" rtlCol="0">
            <a:spAutoFit/>
          </a:bodyPr>
          <a:lstStyle/>
          <a:p>
            <a:pPr algn="ctr"/>
            <a:r>
              <a:rPr lang="en-US" dirty="0" smtClean="0"/>
              <a:t>6</a:t>
            </a:r>
            <a:endParaRPr lang="en-US" dirty="0"/>
          </a:p>
        </p:txBody>
      </p:sp>
      <p:sp>
        <p:nvSpPr>
          <p:cNvPr id="13" name="TextBox 12"/>
          <p:cNvSpPr txBox="1"/>
          <p:nvPr/>
        </p:nvSpPr>
        <p:spPr>
          <a:xfrm>
            <a:off x="533400" y="3962400"/>
            <a:ext cx="1066800" cy="381000"/>
          </a:xfrm>
          <a:prstGeom prst="rect">
            <a:avLst/>
          </a:prstGeom>
          <a:noFill/>
        </p:spPr>
        <p:txBody>
          <a:bodyPr wrap="square" rtlCol="0">
            <a:spAutoFit/>
          </a:bodyPr>
          <a:lstStyle/>
          <a:p>
            <a:pPr algn="ctr"/>
            <a:r>
              <a:rPr lang="en-US" dirty="0" smtClean="0"/>
              <a:t>Time Slot</a:t>
            </a:r>
            <a:endParaRPr lang="en-US" dirty="0"/>
          </a:p>
        </p:txBody>
      </p:sp>
      <p:sp>
        <p:nvSpPr>
          <p:cNvPr id="14" name="TextBox 13"/>
          <p:cNvSpPr txBox="1"/>
          <p:nvPr/>
        </p:nvSpPr>
        <p:spPr>
          <a:xfrm>
            <a:off x="1676400" y="2590800"/>
            <a:ext cx="381000" cy="369332"/>
          </a:xfrm>
          <a:prstGeom prst="rect">
            <a:avLst/>
          </a:prstGeom>
          <a:noFill/>
        </p:spPr>
        <p:txBody>
          <a:bodyPr wrap="square" rtlCol="0">
            <a:spAutoFit/>
          </a:bodyPr>
          <a:lstStyle/>
          <a:p>
            <a:pPr algn="r"/>
            <a:r>
              <a:rPr lang="en-US" dirty="0" smtClean="0"/>
              <a:t>1</a:t>
            </a:r>
            <a:endParaRPr lang="en-US" dirty="0"/>
          </a:p>
        </p:txBody>
      </p:sp>
      <p:sp>
        <p:nvSpPr>
          <p:cNvPr id="15" name="TextBox 14"/>
          <p:cNvSpPr txBox="1"/>
          <p:nvPr/>
        </p:nvSpPr>
        <p:spPr>
          <a:xfrm>
            <a:off x="1676400" y="2983468"/>
            <a:ext cx="381000" cy="369332"/>
          </a:xfrm>
          <a:prstGeom prst="rect">
            <a:avLst/>
          </a:prstGeom>
          <a:noFill/>
        </p:spPr>
        <p:txBody>
          <a:bodyPr wrap="square" rtlCol="0">
            <a:spAutoFit/>
          </a:bodyPr>
          <a:lstStyle/>
          <a:p>
            <a:pPr algn="r"/>
            <a:r>
              <a:rPr lang="en-US" dirty="0"/>
              <a:t>2</a:t>
            </a:r>
          </a:p>
        </p:txBody>
      </p:sp>
      <p:sp>
        <p:nvSpPr>
          <p:cNvPr id="16" name="TextBox 15"/>
          <p:cNvSpPr txBox="1"/>
          <p:nvPr/>
        </p:nvSpPr>
        <p:spPr>
          <a:xfrm>
            <a:off x="1676400" y="3364468"/>
            <a:ext cx="381000" cy="369332"/>
          </a:xfrm>
          <a:prstGeom prst="rect">
            <a:avLst/>
          </a:prstGeom>
          <a:noFill/>
        </p:spPr>
        <p:txBody>
          <a:bodyPr wrap="square" rtlCol="0">
            <a:spAutoFit/>
          </a:bodyPr>
          <a:lstStyle/>
          <a:p>
            <a:pPr algn="r"/>
            <a:r>
              <a:rPr lang="en-US" dirty="0" smtClean="0"/>
              <a:t>3</a:t>
            </a:r>
            <a:endParaRPr lang="en-US" dirty="0"/>
          </a:p>
        </p:txBody>
      </p:sp>
      <p:sp>
        <p:nvSpPr>
          <p:cNvPr id="17" name="TextBox 16"/>
          <p:cNvSpPr txBox="1"/>
          <p:nvPr/>
        </p:nvSpPr>
        <p:spPr>
          <a:xfrm>
            <a:off x="1676400" y="3745468"/>
            <a:ext cx="381000" cy="369332"/>
          </a:xfrm>
          <a:prstGeom prst="rect">
            <a:avLst/>
          </a:prstGeom>
          <a:noFill/>
        </p:spPr>
        <p:txBody>
          <a:bodyPr wrap="square" rtlCol="0">
            <a:spAutoFit/>
          </a:bodyPr>
          <a:lstStyle/>
          <a:p>
            <a:pPr algn="r"/>
            <a:r>
              <a:rPr lang="en-US" dirty="0"/>
              <a:t>4</a:t>
            </a:r>
          </a:p>
        </p:txBody>
      </p:sp>
      <p:sp>
        <p:nvSpPr>
          <p:cNvPr id="18" name="TextBox 17"/>
          <p:cNvSpPr txBox="1"/>
          <p:nvPr/>
        </p:nvSpPr>
        <p:spPr>
          <a:xfrm>
            <a:off x="1676400" y="4050268"/>
            <a:ext cx="381000" cy="369332"/>
          </a:xfrm>
          <a:prstGeom prst="rect">
            <a:avLst/>
          </a:prstGeom>
          <a:noFill/>
        </p:spPr>
        <p:txBody>
          <a:bodyPr wrap="square" rtlCol="0">
            <a:spAutoFit/>
          </a:bodyPr>
          <a:lstStyle/>
          <a:p>
            <a:pPr algn="r"/>
            <a:r>
              <a:rPr lang="en-US" dirty="0" smtClean="0"/>
              <a:t>5</a:t>
            </a:r>
            <a:endParaRPr lang="en-US" dirty="0"/>
          </a:p>
        </p:txBody>
      </p:sp>
      <p:sp>
        <p:nvSpPr>
          <p:cNvPr id="19" name="TextBox 18"/>
          <p:cNvSpPr txBox="1"/>
          <p:nvPr/>
        </p:nvSpPr>
        <p:spPr>
          <a:xfrm>
            <a:off x="1676400" y="4431268"/>
            <a:ext cx="381000" cy="369332"/>
          </a:xfrm>
          <a:prstGeom prst="rect">
            <a:avLst/>
          </a:prstGeom>
          <a:noFill/>
        </p:spPr>
        <p:txBody>
          <a:bodyPr wrap="square" rtlCol="0">
            <a:spAutoFit/>
          </a:bodyPr>
          <a:lstStyle/>
          <a:p>
            <a:pPr algn="r"/>
            <a:r>
              <a:rPr lang="en-US" dirty="0"/>
              <a:t>6</a:t>
            </a:r>
          </a:p>
        </p:txBody>
      </p:sp>
      <p:sp>
        <p:nvSpPr>
          <p:cNvPr id="20" name="TextBox 19"/>
          <p:cNvSpPr txBox="1"/>
          <p:nvPr/>
        </p:nvSpPr>
        <p:spPr>
          <a:xfrm>
            <a:off x="1676400" y="4812268"/>
            <a:ext cx="381000" cy="369332"/>
          </a:xfrm>
          <a:prstGeom prst="rect">
            <a:avLst/>
          </a:prstGeom>
          <a:noFill/>
        </p:spPr>
        <p:txBody>
          <a:bodyPr wrap="square" rtlCol="0">
            <a:spAutoFit/>
          </a:bodyPr>
          <a:lstStyle/>
          <a:p>
            <a:pPr algn="r"/>
            <a:r>
              <a:rPr lang="en-US" dirty="0" smtClean="0"/>
              <a:t>7</a:t>
            </a:r>
            <a:endParaRPr lang="en-US" dirty="0"/>
          </a:p>
        </p:txBody>
      </p:sp>
      <p:sp>
        <p:nvSpPr>
          <p:cNvPr id="21" name="TextBox 20"/>
          <p:cNvSpPr txBox="1"/>
          <p:nvPr/>
        </p:nvSpPr>
        <p:spPr>
          <a:xfrm>
            <a:off x="1676400" y="5181600"/>
            <a:ext cx="381000" cy="369332"/>
          </a:xfrm>
          <a:prstGeom prst="rect">
            <a:avLst/>
          </a:prstGeom>
          <a:noFill/>
        </p:spPr>
        <p:txBody>
          <a:bodyPr wrap="square" rtlCol="0">
            <a:spAutoFit/>
          </a:bodyPr>
          <a:lstStyle/>
          <a:p>
            <a:pPr algn="r"/>
            <a:r>
              <a:rPr lang="en-US" dirty="0" smtClean="0"/>
              <a:t>8</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Time sharing systems provide</a:t>
            </a:r>
          </a:p>
          <a:p>
            <a:pPr lvl="1"/>
            <a:r>
              <a:rPr lang="en-US" dirty="0" smtClean="0"/>
              <a:t>Multiprogramming</a:t>
            </a:r>
          </a:p>
          <a:p>
            <a:pPr lvl="1"/>
            <a:r>
              <a:rPr lang="en-US" dirty="0" smtClean="0"/>
              <a:t>An extended machine with a convenient interface</a:t>
            </a:r>
          </a:p>
          <a:p>
            <a:r>
              <a:rPr lang="en-US" dirty="0" smtClean="0"/>
              <a:t>Hypervisor Separates these two functions</a:t>
            </a:r>
          </a:p>
          <a:p>
            <a:endParaRPr lang="en-US" dirty="0" smtClean="0"/>
          </a:p>
          <a:p>
            <a:endParaRPr lang="en-US" dirty="0"/>
          </a:p>
          <a:p>
            <a:r>
              <a:rPr lang="en-US" dirty="0"/>
              <a:t>R</a:t>
            </a:r>
            <a:r>
              <a:rPr lang="en-US" dirty="0" smtClean="0"/>
              <a:t>un on separate machines on an hypervisor</a:t>
            </a:r>
          </a:p>
          <a:p>
            <a:r>
              <a:rPr lang="en-US" dirty="0" smtClean="0"/>
              <a:t>If machine dies it only takes one service</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gm\Pictures\Presentation Images\egg-basket.jpg"/>
          <p:cNvPicPr>
            <a:picLocks noChangeAspect="1" noChangeArrowheads="1"/>
          </p:cNvPicPr>
          <p:nvPr/>
        </p:nvPicPr>
        <p:blipFill>
          <a:blip r:embed="rId3" cstate="print"/>
          <a:srcRect/>
          <a:stretch>
            <a:fillRect/>
          </a:stretch>
        </p:blipFill>
        <p:spPr bwMode="auto">
          <a:xfrm>
            <a:off x="2057400" y="1905000"/>
            <a:ext cx="5143500" cy="28098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Reduced hardware and physical machines</a:t>
            </a:r>
          </a:p>
          <a:p>
            <a:r>
              <a:rPr lang="en-US" dirty="0" smtClean="0"/>
              <a:t>Possible to divide services to separate machines without buying machines</a:t>
            </a:r>
          </a:p>
          <a:p>
            <a:endParaRPr lang="en-US" dirty="0"/>
          </a:p>
          <a:p>
            <a:r>
              <a:rPr lang="en-US" dirty="0" smtClean="0"/>
              <a:t>Check pointing, migration, and upgrades</a:t>
            </a:r>
          </a:p>
          <a:p>
            <a:r>
              <a:rPr lang="en-US" dirty="0" smtClean="0"/>
              <a:t>Easy to try upgrade and add hardware</a:t>
            </a:r>
          </a:p>
          <a:p>
            <a:r>
              <a:rPr lang="en-US" dirty="0" smtClean="0"/>
              <a:t>Easy to check point machines and move to new hardware etc.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there is more…</a:t>
            </a:r>
            <a:endParaRPr lang="en-US" dirty="0"/>
          </a:p>
        </p:txBody>
      </p:sp>
      <p:sp>
        <p:nvSpPr>
          <p:cNvPr id="3" name="Content Placeholder 2"/>
          <p:cNvSpPr>
            <a:spLocks noGrp="1"/>
          </p:cNvSpPr>
          <p:nvPr>
            <p:ph idx="1"/>
          </p:nvPr>
        </p:nvSpPr>
        <p:spPr/>
        <p:txBody>
          <a:bodyPr>
            <a:normAutofit lnSpcReduction="10000"/>
          </a:bodyPr>
          <a:lstStyle/>
          <a:p>
            <a:r>
              <a:rPr lang="en-US" dirty="0" smtClean="0"/>
              <a:t>Legacy application support</a:t>
            </a:r>
          </a:p>
          <a:p>
            <a:r>
              <a:rPr lang="en-US" dirty="0" smtClean="0"/>
              <a:t>Just create a machine with the needed stuff</a:t>
            </a:r>
          </a:p>
          <a:p>
            <a:endParaRPr lang="en-US" dirty="0"/>
          </a:p>
          <a:p>
            <a:r>
              <a:rPr lang="en-US" dirty="0" smtClean="0"/>
              <a:t>Broken dependency chain</a:t>
            </a:r>
          </a:p>
          <a:p>
            <a:r>
              <a:rPr lang="en-US" dirty="0" smtClean="0"/>
              <a:t>Bundle all the software into a single thing</a:t>
            </a:r>
          </a:p>
          <a:p>
            <a:endParaRPr lang="en-US" dirty="0"/>
          </a:p>
          <a:p>
            <a:r>
              <a:rPr lang="en-US" dirty="0" smtClean="0"/>
              <a:t>Development: can try software on all operating systems without rebooting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 in VM/370</a:t>
            </a:r>
            <a:endParaRPr lang="en-US" dirty="0"/>
          </a:p>
        </p:txBody>
      </p:sp>
      <p:sp>
        <p:nvSpPr>
          <p:cNvPr id="3" name="Rectangle 2"/>
          <p:cNvSpPr/>
          <p:nvPr/>
        </p:nvSpPr>
        <p:spPr>
          <a:xfrm>
            <a:off x="2362200" y="42672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370 Bare Hardware (bare metal)</a:t>
            </a:r>
            <a:endParaRPr lang="en-US" dirty="0"/>
          </a:p>
        </p:txBody>
      </p:sp>
      <p:sp>
        <p:nvSpPr>
          <p:cNvPr id="4" name="Rectangle 3"/>
          <p:cNvSpPr/>
          <p:nvPr/>
        </p:nvSpPr>
        <p:spPr>
          <a:xfrm>
            <a:off x="2362200" y="3810000"/>
            <a:ext cx="45720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VM/370</a:t>
            </a:r>
            <a:endParaRPr lang="en-US" dirty="0"/>
          </a:p>
        </p:txBody>
      </p:sp>
      <p:sp>
        <p:nvSpPr>
          <p:cNvPr id="5" name="Rectangle 4"/>
          <p:cNvSpPr/>
          <p:nvPr/>
        </p:nvSpPr>
        <p:spPr>
          <a:xfrm>
            <a:off x="2362200" y="33528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CMS</a:t>
            </a:r>
            <a:endParaRPr lang="en-US" dirty="0"/>
          </a:p>
        </p:txBody>
      </p:sp>
      <p:sp>
        <p:nvSpPr>
          <p:cNvPr id="6" name="Rectangle 5"/>
          <p:cNvSpPr/>
          <p:nvPr/>
        </p:nvSpPr>
        <p:spPr>
          <a:xfrm>
            <a:off x="3886200" y="33528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CMS</a:t>
            </a:r>
            <a:endParaRPr lang="en-US" dirty="0"/>
          </a:p>
        </p:txBody>
      </p:sp>
      <p:sp>
        <p:nvSpPr>
          <p:cNvPr id="7" name="Rectangle 6"/>
          <p:cNvSpPr/>
          <p:nvPr/>
        </p:nvSpPr>
        <p:spPr>
          <a:xfrm>
            <a:off x="5410200" y="33528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OS/360</a:t>
            </a:r>
            <a:endParaRPr lang="en-US" dirty="0"/>
          </a:p>
        </p:txBody>
      </p:sp>
      <p:sp>
        <p:nvSpPr>
          <p:cNvPr id="8" name="Rectangle 7"/>
          <p:cNvSpPr/>
          <p:nvPr/>
        </p:nvSpPr>
        <p:spPr>
          <a:xfrm>
            <a:off x="2362200" y="28956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3886200" y="28956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410200" y="28956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2" name="Straight Arrow Connector 11"/>
          <p:cNvCxnSpPr/>
          <p:nvPr/>
        </p:nvCxnSpPr>
        <p:spPr>
          <a:xfrm rot="5400000">
            <a:off x="2362994" y="3809206"/>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a:off x="838200" y="3200400"/>
            <a:ext cx="1295400" cy="646331"/>
          </a:xfrm>
          <a:prstGeom prst="rect">
            <a:avLst/>
          </a:prstGeom>
          <a:noFill/>
        </p:spPr>
        <p:txBody>
          <a:bodyPr wrap="square" rtlCol="0">
            <a:spAutoFit/>
          </a:bodyPr>
          <a:lstStyle/>
          <a:p>
            <a:r>
              <a:rPr lang="en-US" dirty="0" smtClean="0"/>
              <a:t>I/O trap in user space</a:t>
            </a:r>
            <a:endParaRPr lang="en-US" dirty="0"/>
          </a:p>
        </p:txBody>
      </p:sp>
      <p:sp>
        <p:nvSpPr>
          <p:cNvPr id="14" name="TextBox 13"/>
          <p:cNvSpPr txBox="1"/>
          <p:nvPr/>
        </p:nvSpPr>
        <p:spPr>
          <a:xfrm>
            <a:off x="914400" y="4114800"/>
            <a:ext cx="1295400" cy="923330"/>
          </a:xfrm>
          <a:prstGeom prst="rect">
            <a:avLst/>
          </a:prstGeom>
          <a:noFill/>
        </p:spPr>
        <p:txBody>
          <a:bodyPr wrap="square" rtlCol="0">
            <a:spAutoFit/>
          </a:bodyPr>
          <a:lstStyle/>
          <a:p>
            <a:r>
              <a:rPr lang="en-US" dirty="0" smtClean="0"/>
              <a:t>Handled in VM/370 Land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Hypervisor</a:t>
            </a:r>
            <a:endParaRPr lang="en-US" dirty="0"/>
          </a:p>
        </p:txBody>
      </p:sp>
      <p:sp>
        <p:nvSpPr>
          <p:cNvPr id="3" name="Rectangle 2"/>
          <p:cNvSpPr/>
          <p:nvPr/>
        </p:nvSpPr>
        <p:spPr>
          <a:xfrm>
            <a:off x="2362200" y="42672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Bare Hardware (bare metal)</a:t>
            </a:r>
            <a:endParaRPr lang="en-US" dirty="0"/>
          </a:p>
        </p:txBody>
      </p:sp>
      <p:sp>
        <p:nvSpPr>
          <p:cNvPr id="4" name="Rectangle 3"/>
          <p:cNvSpPr/>
          <p:nvPr/>
        </p:nvSpPr>
        <p:spPr>
          <a:xfrm>
            <a:off x="2362200" y="3810000"/>
            <a:ext cx="45720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 1 Hypervisor</a:t>
            </a:r>
            <a:endParaRPr lang="en-US" dirty="0"/>
          </a:p>
        </p:txBody>
      </p:sp>
      <p:sp>
        <p:nvSpPr>
          <p:cNvPr id="5" name="Rectangle 4"/>
          <p:cNvSpPr/>
          <p:nvPr/>
        </p:nvSpPr>
        <p:spPr>
          <a:xfrm>
            <a:off x="2362200" y="33528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Windows 7</a:t>
            </a:r>
            <a:endParaRPr lang="en-US" dirty="0"/>
          </a:p>
        </p:txBody>
      </p:sp>
      <p:sp>
        <p:nvSpPr>
          <p:cNvPr id="6" name="Rectangle 5"/>
          <p:cNvSpPr/>
          <p:nvPr/>
        </p:nvSpPr>
        <p:spPr>
          <a:xfrm>
            <a:off x="3886200" y="33528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Unbuntu</a:t>
            </a:r>
            <a:endParaRPr lang="en-US" dirty="0"/>
          </a:p>
        </p:txBody>
      </p:sp>
      <p:sp>
        <p:nvSpPr>
          <p:cNvPr id="7" name="Rectangle 6"/>
          <p:cNvSpPr/>
          <p:nvPr/>
        </p:nvSpPr>
        <p:spPr>
          <a:xfrm>
            <a:off x="5410200" y="33528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Windows XP</a:t>
            </a:r>
            <a:endParaRPr lang="en-US" dirty="0"/>
          </a:p>
        </p:txBody>
      </p:sp>
      <p:sp>
        <p:nvSpPr>
          <p:cNvPr id="8" name="Rectangle 7"/>
          <p:cNvSpPr/>
          <p:nvPr/>
        </p:nvSpPr>
        <p:spPr>
          <a:xfrm>
            <a:off x="2362200" y="28956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3886200" y="28956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410200" y="28956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25908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p:cNvSpPr/>
          <p:nvPr/>
        </p:nvSpPr>
        <p:spPr>
          <a:xfrm>
            <a:off x="30480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Oval 16"/>
          <p:cNvSpPr/>
          <p:nvPr/>
        </p:nvSpPr>
        <p:spPr>
          <a:xfrm>
            <a:off x="40386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p:cNvSpPr/>
          <p:nvPr/>
        </p:nvSpPr>
        <p:spPr>
          <a:xfrm>
            <a:off x="55626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TextBox 18"/>
          <p:cNvSpPr txBox="1"/>
          <p:nvPr/>
        </p:nvSpPr>
        <p:spPr>
          <a:xfrm>
            <a:off x="2133600" y="2209800"/>
            <a:ext cx="762000" cy="369332"/>
          </a:xfrm>
          <a:prstGeom prst="rect">
            <a:avLst/>
          </a:prstGeom>
          <a:noFill/>
        </p:spPr>
        <p:txBody>
          <a:bodyPr wrap="square" rtlCol="0">
            <a:spAutoFit/>
          </a:bodyPr>
          <a:lstStyle/>
          <a:p>
            <a:pPr algn="ctr"/>
            <a:r>
              <a:rPr lang="en-US" dirty="0" smtClean="0"/>
              <a:t>Word</a:t>
            </a:r>
            <a:endParaRPr lang="en-US" dirty="0"/>
          </a:p>
        </p:txBody>
      </p:sp>
      <p:sp>
        <p:nvSpPr>
          <p:cNvPr id="20" name="TextBox 19"/>
          <p:cNvSpPr txBox="1"/>
          <p:nvPr/>
        </p:nvSpPr>
        <p:spPr>
          <a:xfrm>
            <a:off x="2743200" y="2209800"/>
            <a:ext cx="1447800" cy="369332"/>
          </a:xfrm>
          <a:prstGeom prst="rect">
            <a:avLst/>
          </a:prstGeom>
          <a:noFill/>
        </p:spPr>
        <p:txBody>
          <a:bodyPr wrap="square" rtlCol="0">
            <a:spAutoFit/>
          </a:bodyPr>
          <a:lstStyle/>
          <a:p>
            <a:pPr algn="ctr"/>
            <a:r>
              <a:rPr lang="en-US" dirty="0" smtClean="0"/>
              <a:t>PowerPoint</a:t>
            </a:r>
            <a:endParaRPr lang="en-US" dirty="0"/>
          </a:p>
        </p:txBody>
      </p:sp>
      <p:cxnSp>
        <p:nvCxnSpPr>
          <p:cNvPr id="22" name="Straight Arrow Connector 21"/>
          <p:cNvCxnSpPr>
            <a:stCxn id="19" idx="2"/>
            <a:endCxn id="15" idx="0"/>
          </p:cNvCxnSpPr>
          <p:nvPr/>
        </p:nvCxnSpPr>
        <p:spPr>
          <a:xfrm rot="16200000" flipH="1">
            <a:off x="2432566" y="2661166"/>
            <a:ext cx="39266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rot="5400000">
            <a:off x="3137416" y="2642116"/>
            <a:ext cx="392668"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29200" y="2209800"/>
            <a:ext cx="1905000" cy="646331"/>
          </a:xfrm>
          <a:prstGeom prst="rect">
            <a:avLst/>
          </a:prstGeom>
          <a:noFill/>
        </p:spPr>
        <p:txBody>
          <a:bodyPr wrap="square" rtlCol="0">
            <a:spAutoFit/>
          </a:bodyPr>
          <a:lstStyle/>
          <a:p>
            <a:pPr algn="ctr"/>
            <a:r>
              <a:rPr lang="en-US" dirty="0" smtClean="0"/>
              <a:t>Lame Legacy Thing</a:t>
            </a:r>
            <a:endParaRPr lang="en-US" dirty="0"/>
          </a:p>
        </p:txBody>
      </p:sp>
      <p:cxnSp>
        <p:nvCxnSpPr>
          <p:cNvPr id="29" name="Straight Arrow Connector 28"/>
          <p:cNvCxnSpPr>
            <a:stCxn id="27" idx="2"/>
            <a:endCxn id="18" idx="7"/>
          </p:cNvCxnSpPr>
          <p:nvPr/>
        </p:nvCxnSpPr>
        <p:spPr>
          <a:xfrm rot="5400000">
            <a:off x="5822079" y="2856816"/>
            <a:ext cx="160306" cy="158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CPU has copy of OS</a:t>
            </a:r>
            <a:endParaRPr lang="en-US" dirty="0"/>
          </a:p>
        </p:txBody>
      </p:sp>
      <p:sp>
        <p:nvSpPr>
          <p:cNvPr id="3" name="Rectangle 2"/>
          <p:cNvSpPr/>
          <p:nvPr/>
        </p:nvSpPr>
        <p:spPr>
          <a:xfrm>
            <a:off x="1143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OS</a:t>
            </a:r>
            <a:endParaRPr lang="en-US" dirty="0"/>
          </a:p>
        </p:txBody>
      </p:sp>
      <p:sp>
        <p:nvSpPr>
          <p:cNvPr id="4" name="TextBox 3"/>
          <p:cNvSpPr txBox="1"/>
          <p:nvPr/>
        </p:nvSpPr>
        <p:spPr>
          <a:xfrm>
            <a:off x="1066800" y="2819400"/>
            <a:ext cx="762000" cy="369332"/>
          </a:xfrm>
          <a:prstGeom prst="rect">
            <a:avLst/>
          </a:prstGeom>
          <a:noFill/>
        </p:spPr>
        <p:txBody>
          <a:bodyPr wrap="square" rtlCol="0">
            <a:spAutoFit/>
          </a:bodyPr>
          <a:lstStyle/>
          <a:p>
            <a:pPr algn="ctr"/>
            <a:r>
              <a:rPr lang="en-US" dirty="0" smtClean="0"/>
              <a:t>CPU 1</a:t>
            </a:r>
            <a:endParaRPr lang="en-US" dirty="0"/>
          </a:p>
        </p:txBody>
      </p:sp>
      <p:sp>
        <p:nvSpPr>
          <p:cNvPr id="5" name="Rectangle 4"/>
          <p:cNvSpPr/>
          <p:nvPr/>
        </p:nvSpPr>
        <p:spPr>
          <a:xfrm>
            <a:off x="2286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OS</a:t>
            </a:r>
            <a:endParaRPr lang="en-US" dirty="0"/>
          </a:p>
        </p:txBody>
      </p:sp>
      <p:sp>
        <p:nvSpPr>
          <p:cNvPr id="6" name="TextBox 5"/>
          <p:cNvSpPr txBox="1"/>
          <p:nvPr/>
        </p:nvSpPr>
        <p:spPr>
          <a:xfrm>
            <a:off x="2286000" y="2831068"/>
            <a:ext cx="762000" cy="369332"/>
          </a:xfrm>
          <a:prstGeom prst="rect">
            <a:avLst/>
          </a:prstGeom>
          <a:noFill/>
        </p:spPr>
        <p:txBody>
          <a:bodyPr wrap="square" rtlCol="0">
            <a:spAutoFit/>
          </a:bodyPr>
          <a:lstStyle/>
          <a:p>
            <a:pPr algn="ctr"/>
            <a:r>
              <a:rPr lang="en-US" dirty="0" smtClean="0"/>
              <a:t>CPU 2</a:t>
            </a:r>
            <a:endParaRPr lang="en-US" dirty="0"/>
          </a:p>
        </p:txBody>
      </p:sp>
      <p:sp>
        <p:nvSpPr>
          <p:cNvPr id="7" name="Rectangle 6"/>
          <p:cNvSpPr/>
          <p:nvPr/>
        </p:nvSpPr>
        <p:spPr>
          <a:xfrm>
            <a:off x="3429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OS</a:t>
            </a:r>
            <a:endParaRPr lang="en-US" dirty="0"/>
          </a:p>
        </p:txBody>
      </p:sp>
      <p:sp>
        <p:nvSpPr>
          <p:cNvPr id="8" name="TextBox 7"/>
          <p:cNvSpPr txBox="1"/>
          <p:nvPr/>
        </p:nvSpPr>
        <p:spPr>
          <a:xfrm>
            <a:off x="3352800" y="2819400"/>
            <a:ext cx="762000" cy="369332"/>
          </a:xfrm>
          <a:prstGeom prst="rect">
            <a:avLst/>
          </a:prstGeom>
          <a:noFill/>
        </p:spPr>
        <p:txBody>
          <a:bodyPr wrap="square" rtlCol="0">
            <a:spAutoFit/>
          </a:bodyPr>
          <a:lstStyle/>
          <a:p>
            <a:pPr algn="ctr"/>
            <a:r>
              <a:rPr lang="en-US" dirty="0" smtClean="0"/>
              <a:t>CPU 3</a:t>
            </a:r>
            <a:endParaRPr lang="en-US" dirty="0"/>
          </a:p>
        </p:txBody>
      </p:sp>
      <p:sp>
        <p:nvSpPr>
          <p:cNvPr id="9" name="Rectangle 8"/>
          <p:cNvSpPr/>
          <p:nvPr/>
        </p:nvSpPr>
        <p:spPr>
          <a:xfrm>
            <a:off x="4572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OS</a:t>
            </a:r>
            <a:endParaRPr lang="en-US" dirty="0"/>
          </a:p>
        </p:txBody>
      </p:sp>
      <p:sp>
        <p:nvSpPr>
          <p:cNvPr id="10" name="TextBox 9"/>
          <p:cNvSpPr txBox="1"/>
          <p:nvPr/>
        </p:nvSpPr>
        <p:spPr>
          <a:xfrm>
            <a:off x="4572000" y="2831068"/>
            <a:ext cx="762000" cy="369332"/>
          </a:xfrm>
          <a:prstGeom prst="rect">
            <a:avLst/>
          </a:prstGeom>
          <a:noFill/>
        </p:spPr>
        <p:txBody>
          <a:bodyPr wrap="square" rtlCol="0">
            <a:spAutoFit/>
          </a:bodyPr>
          <a:lstStyle/>
          <a:p>
            <a:pPr algn="ctr"/>
            <a:r>
              <a:rPr lang="en-US" dirty="0" smtClean="0"/>
              <a:t>CPU 4</a:t>
            </a:r>
            <a:endParaRPr lang="en-US" dirty="0"/>
          </a:p>
        </p:txBody>
      </p:sp>
      <p:sp>
        <p:nvSpPr>
          <p:cNvPr id="11" name="Rectangle 10"/>
          <p:cNvSpPr/>
          <p:nvPr/>
        </p:nvSpPr>
        <p:spPr>
          <a:xfrm>
            <a:off x="5791200" y="3200400"/>
            <a:ext cx="8382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TextBox 11"/>
          <p:cNvSpPr txBox="1"/>
          <p:nvPr/>
        </p:nvSpPr>
        <p:spPr>
          <a:xfrm>
            <a:off x="5715000" y="2819400"/>
            <a:ext cx="990600" cy="369332"/>
          </a:xfrm>
          <a:prstGeom prst="rect">
            <a:avLst/>
          </a:prstGeom>
          <a:noFill/>
        </p:spPr>
        <p:txBody>
          <a:bodyPr wrap="square" rtlCol="0">
            <a:spAutoFit/>
          </a:bodyPr>
          <a:lstStyle/>
          <a:p>
            <a:pPr algn="ctr"/>
            <a:r>
              <a:rPr lang="en-US" dirty="0" smtClean="0"/>
              <a:t>Memory</a:t>
            </a:r>
            <a:endParaRPr lang="en-US" dirty="0"/>
          </a:p>
        </p:txBody>
      </p:sp>
      <p:sp>
        <p:nvSpPr>
          <p:cNvPr id="13" name="Rectangle 12"/>
          <p:cNvSpPr/>
          <p:nvPr/>
        </p:nvSpPr>
        <p:spPr>
          <a:xfrm>
            <a:off x="6934200" y="3200400"/>
            <a:ext cx="838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TextBox 13"/>
          <p:cNvSpPr txBox="1"/>
          <p:nvPr/>
        </p:nvSpPr>
        <p:spPr>
          <a:xfrm>
            <a:off x="6934200" y="2831068"/>
            <a:ext cx="762000" cy="369332"/>
          </a:xfrm>
          <a:prstGeom prst="rect">
            <a:avLst/>
          </a:prstGeom>
          <a:noFill/>
        </p:spPr>
        <p:txBody>
          <a:bodyPr wrap="square" rtlCol="0">
            <a:spAutoFit/>
          </a:bodyPr>
          <a:lstStyle/>
          <a:p>
            <a:pPr algn="ctr"/>
            <a:r>
              <a:rPr lang="en-US" dirty="0" smtClean="0"/>
              <a:t>I/O</a:t>
            </a:r>
            <a:endParaRPr lang="en-US" dirty="0"/>
          </a:p>
        </p:txBody>
      </p:sp>
      <p:sp>
        <p:nvSpPr>
          <p:cNvPr id="15" name="Rectangle 14"/>
          <p:cNvSpPr/>
          <p:nvPr/>
        </p:nvSpPr>
        <p:spPr>
          <a:xfrm>
            <a:off x="5791200" y="3200400"/>
            <a:ext cx="4572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16" name="Rectangle 15"/>
          <p:cNvSpPr/>
          <p:nvPr/>
        </p:nvSpPr>
        <p:spPr>
          <a:xfrm>
            <a:off x="6248400" y="3200400"/>
            <a:ext cx="381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2</a:t>
            </a:r>
            <a:endParaRPr lang="en-US" dirty="0"/>
          </a:p>
        </p:txBody>
      </p:sp>
      <p:sp>
        <p:nvSpPr>
          <p:cNvPr id="17" name="Rectangle 16"/>
          <p:cNvSpPr/>
          <p:nvPr/>
        </p:nvSpPr>
        <p:spPr>
          <a:xfrm>
            <a:off x="5791200" y="3505200"/>
            <a:ext cx="4572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3</a:t>
            </a:r>
            <a:endParaRPr lang="en-US" dirty="0"/>
          </a:p>
        </p:txBody>
      </p:sp>
      <p:sp>
        <p:nvSpPr>
          <p:cNvPr id="18" name="Rectangle 17"/>
          <p:cNvSpPr/>
          <p:nvPr/>
        </p:nvSpPr>
        <p:spPr>
          <a:xfrm>
            <a:off x="6248400" y="3505200"/>
            <a:ext cx="381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4</a:t>
            </a:r>
            <a:endParaRPr lang="en-US" dirty="0"/>
          </a:p>
        </p:txBody>
      </p:sp>
      <p:sp>
        <p:nvSpPr>
          <p:cNvPr id="19" name="Rectangle 18"/>
          <p:cNvSpPr/>
          <p:nvPr/>
        </p:nvSpPr>
        <p:spPr>
          <a:xfrm>
            <a:off x="5791200" y="38100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OS Code</a:t>
            </a:r>
            <a:endParaRPr lang="en-US" sz="1400" dirty="0"/>
          </a:p>
        </p:txBody>
      </p:sp>
      <p:sp>
        <p:nvSpPr>
          <p:cNvPr id="20" name="Rectangle 19"/>
          <p:cNvSpPr/>
          <p:nvPr/>
        </p:nvSpPr>
        <p:spPr>
          <a:xfrm>
            <a:off x="685800" y="4648200"/>
            <a:ext cx="7620000" cy="2286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1447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590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3733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4876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p:cNvSpPr/>
          <p:nvPr/>
        </p:nvSpPr>
        <p:spPr>
          <a:xfrm>
            <a:off x="6096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7239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Hypervisor</a:t>
            </a:r>
            <a:endParaRPr lang="en-US" dirty="0"/>
          </a:p>
        </p:txBody>
      </p:sp>
      <p:sp>
        <p:nvSpPr>
          <p:cNvPr id="3" name="Rectangle 2"/>
          <p:cNvSpPr/>
          <p:nvPr/>
        </p:nvSpPr>
        <p:spPr>
          <a:xfrm>
            <a:off x="914400" y="4648200"/>
            <a:ext cx="601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4" name="Rectangle 3"/>
          <p:cNvSpPr/>
          <p:nvPr/>
        </p:nvSpPr>
        <p:spPr>
          <a:xfrm>
            <a:off x="914400" y="4191000"/>
            <a:ext cx="60198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 1 Hypervisor		Trap privileged instructions</a:t>
            </a:r>
            <a:endParaRPr lang="en-US" dirty="0"/>
          </a:p>
        </p:txBody>
      </p:sp>
      <p:sp>
        <p:nvSpPr>
          <p:cNvPr id="5" name="Rectangle 4"/>
          <p:cNvSpPr/>
          <p:nvPr/>
        </p:nvSpPr>
        <p:spPr>
          <a:xfrm>
            <a:off x="1905000" y="3733800"/>
            <a:ext cx="2514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Guest OS</a:t>
            </a:r>
            <a:endParaRPr lang="en-US" dirty="0"/>
          </a:p>
        </p:txBody>
      </p:sp>
      <p:sp>
        <p:nvSpPr>
          <p:cNvPr id="6" name="Rectangle 5"/>
          <p:cNvSpPr/>
          <p:nvPr/>
        </p:nvSpPr>
        <p:spPr>
          <a:xfrm>
            <a:off x="1905000" y="3276600"/>
            <a:ext cx="2514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Straight Arrow Connector 24"/>
          <p:cNvCxnSpPr/>
          <p:nvPr/>
        </p:nvCxnSpPr>
        <p:spPr>
          <a:xfrm rot="5400000">
            <a:off x="3619500" y="42291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Oval 25"/>
          <p:cNvSpPr/>
          <p:nvPr/>
        </p:nvSpPr>
        <p:spPr>
          <a:xfrm>
            <a:off x="3810000" y="3352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Oval 26"/>
          <p:cNvSpPr/>
          <p:nvPr/>
        </p:nvSpPr>
        <p:spPr>
          <a:xfrm>
            <a:off x="3352800" y="3352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Oval 27"/>
          <p:cNvSpPr/>
          <p:nvPr/>
        </p:nvSpPr>
        <p:spPr>
          <a:xfrm>
            <a:off x="2895600" y="3352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Oval 28"/>
          <p:cNvSpPr/>
          <p:nvPr/>
        </p:nvSpPr>
        <p:spPr>
          <a:xfrm>
            <a:off x="2438400" y="3352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Right Brace 30"/>
          <p:cNvSpPr/>
          <p:nvPr/>
        </p:nvSpPr>
        <p:spPr>
          <a:xfrm>
            <a:off x="7162800" y="3124200"/>
            <a:ext cx="228600" cy="1066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1"/>
          <p:cNvSpPr/>
          <p:nvPr/>
        </p:nvSpPr>
        <p:spPr>
          <a:xfrm>
            <a:off x="7162800" y="4191000"/>
            <a:ext cx="228600" cy="1066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7543800" y="3516868"/>
            <a:ext cx="1371600" cy="369332"/>
          </a:xfrm>
          <a:prstGeom prst="rect">
            <a:avLst/>
          </a:prstGeom>
          <a:noFill/>
        </p:spPr>
        <p:txBody>
          <a:bodyPr wrap="square" rtlCol="0">
            <a:spAutoFit/>
          </a:bodyPr>
          <a:lstStyle/>
          <a:p>
            <a:r>
              <a:rPr lang="en-US" dirty="0" smtClean="0"/>
              <a:t>User Mode</a:t>
            </a:r>
            <a:endParaRPr lang="en-US" dirty="0"/>
          </a:p>
        </p:txBody>
      </p:sp>
      <p:sp>
        <p:nvSpPr>
          <p:cNvPr id="34" name="TextBox 33"/>
          <p:cNvSpPr txBox="1"/>
          <p:nvPr/>
        </p:nvSpPr>
        <p:spPr>
          <a:xfrm>
            <a:off x="7543800" y="4419600"/>
            <a:ext cx="1371600" cy="646331"/>
          </a:xfrm>
          <a:prstGeom prst="rect">
            <a:avLst/>
          </a:prstGeom>
          <a:noFill/>
        </p:spPr>
        <p:txBody>
          <a:bodyPr wrap="square" rtlCol="0">
            <a:spAutoFit/>
          </a:bodyPr>
          <a:lstStyle/>
          <a:p>
            <a:r>
              <a:rPr lang="en-US" dirty="0" smtClean="0"/>
              <a:t>Kernel Mode</a:t>
            </a:r>
            <a:endParaRPr lang="en-US" dirty="0"/>
          </a:p>
        </p:txBody>
      </p:sp>
      <p:sp>
        <p:nvSpPr>
          <p:cNvPr id="35" name="Left Brace 34"/>
          <p:cNvSpPr/>
          <p:nvPr/>
        </p:nvSpPr>
        <p:spPr>
          <a:xfrm>
            <a:off x="1371600" y="3200400"/>
            <a:ext cx="152400" cy="990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152400" y="3392269"/>
            <a:ext cx="1143000" cy="646331"/>
          </a:xfrm>
          <a:prstGeom prst="rect">
            <a:avLst/>
          </a:prstGeom>
          <a:noFill/>
        </p:spPr>
        <p:txBody>
          <a:bodyPr wrap="square" rtlCol="0">
            <a:spAutoFit/>
          </a:bodyPr>
          <a:lstStyle/>
          <a:p>
            <a:pPr algn="r"/>
            <a:r>
              <a:rPr lang="en-US" dirty="0" smtClean="0"/>
              <a:t>Virtual Machine</a:t>
            </a:r>
            <a:endParaRPr lang="en-US" dirty="0"/>
          </a:p>
        </p:txBody>
      </p:sp>
      <p:sp>
        <p:nvSpPr>
          <p:cNvPr id="37" name="TextBox 36"/>
          <p:cNvSpPr txBox="1"/>
          <p:nvPr/>
        </p:nvSpPr>
        <p:spPr>
          <a:xfrm>
            <a:off x="4572000" y="3352800"/>
            <a:ext cx="2514600" cy="369332"/>
          </a:xfrm>
          <a:prstGeom prst="rect">
            <a:avLst/>
          </a:prstGeom>
          <a:noFill/>
        </p:spPr>
        <p:txBody>
          <a:bodyPr wrap="square" rtlCol="0">
            <a:spAutoFit/>
          </a:bodyPr>
          <a:lstStyle/>
          <a:p>
            <a:r>
              <a:rPr lang="en-US" dirty="0" smtClean="0"/>
              <a:t>Virtual User Mode</a:t>
            </a:r>
            <a:endParaRPr lang="en-US" dirty="0"/>
          </a:p>
        </p:txBody>
      </p:sp>
      <p:sp>
        <p:nvSpPr>
          <p:cNvPr id="38" name="TextBox 37"/>
          <p:cNvSpPr txBox="1"/>
          <p:nvPr/>
        </p:nvSpPr>
        <p:spPr>
          <a:xfrm>
            <a:off x="4572000" y="3810000"/>
            <a:ext cx="2514600" cy="369332"/>
          </a:xfrm>
          <a:prstGeom prst="rect">
            <a:avLst/>
          </a:prstGeom>
          <a:noFill/>
        </p:spPr>
        <p:txBody>
          <a:bodyPr wrap="square" rtlCol="0">
            <a:spAutoFit/>
          </a:bodyPr>
          <a:lstStyle/>
          <a:p>
            <a:r>
              <a:rPr lang="en-US" dirty="0" smtClean="0"/>
              <a:t>Virtual Kernel Mode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57200" y="1600201"/>
            <a:ext cx="8229600" cy="3581400"/>
          </a:xfrm>
        </p:spPr>
        <p:txBody>
          <a:bodyPr/>
          <a:lstStyle/>
          <a:p>
            <a:r>
              <a:rPr lang="en-US" dirty="0" smtClean="0"/>
              <a:t>Some instructions require kernel mode</a:t>
            </a:r>
          </a:p>
          <a:p>
            <a:r>
              <a:rPr lang="en-US" dirty="0" smtClean="0"/>
              <a:t>I/O or changing setting in the MMU</a:t>
            </a:r>
          </a:p>
          <a:p>
            <a:r>
              <a:rPr lang="en-US" dirty="0" smtClean="0"/>
              <a:t>Termed </a:t>
            </a:r>
            <a:r>
              <a:rPr lang="en-US" i="1" dirty="0" smtClean="0"/>
              <a:t>sensitive</a:t>
            </a:r>
            <a:r>
              <a:rPr lang="en-US" dirty="0" smtClean="0"/>
              <a:t> instructions</a:t>
            </a:r>
          </a:p>
          <a:p>
            <a:r>
              <a:rPr lang="en-US" i="1" dirty="0" smtClean="0"/>
              <a:t>Privileged</a:t>
            </a:r>
            <a:r>
              <a:rPr lang="en-US" dirty="0" smtClean="0"/>
              <a:t> instructions trap into kernel mode if executed from user mode</a:t>
            </a:r>
          </a:p>
          <a:p>
            <a:r>
              <a:rPr lang="en-US" dirty="0" smtClean="0"/>
              <a:t>Virtualization on hardware only possible if</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143000" y="5486400"/>
            <a:ext cx="6839953"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86 Madness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Sensitive instructions ignored from user mode</a:t>
            </a:r>
          </a:p>
          <a:p>
            <a:r>
              <a:rPr lang="en-US" dirty="0" smtClean="0"/>
              <a:t>No hook into the OS to handle</a:t>
            </a:r>
          </a:p>
          <a:p>
            <a:r>
              <a:rPr lang="en-US" dirty="0" smtClean="0"/>
              <a:t>No easy way to </a:t>
            </a:r>
            <a:r>
              <a:rPr lang="en-US" dirty="0" err="1" smtClean="0"/>
              <a:t>virtualize</a:t>
            </a:r>
            <a:endParaRPr lang="en-US" dirty="0" smtClean="0"/>
          </a:p>
          <a:p>
            <a:r>
              <a:rPr lang="en-US" dirty="0" smtClean="0"/>
              <a:t>Thus, type 2 hypervisor</a:t>
            </a:r>
          </a:p>
          <a:p>
            <a:pPr lvl="1"/>
            <a:r>
              <a:rPr lang="en-US" dirty="0" smtClean="0"/>
              <a:t>VMware</a:t>
            </a:r>
          </a:p>
          <a:p>
            <a:pPr lvl="1"/>
            <a:r>
              <a:rPr lang="en-US" dirty="0" smtClean="0"/>
              <a:t>Parallels</a:t>
            </a:r>
          </a:p>
          <a:p>
            <a:pPr lvl="1"/>
            <a:r>
              <a:rPr lang="en-US" dirty="0" err="1" smtClean="0"/>
              <a:t>Xen</a:t>
            </a:r>
            <a:endParaRPr lang="en-US" dirty="0" smtClean="0"/>
          </a:p>
          <a:p>
            <a:endParaRPr lang="en-US" dirty="0"/>
          </a:p>
          <a:p>
            <a:r>
              <a:rPr lang="en-US" dirty="0" smtClean="0"/>
              <a:t>Intel and AMD fixed in 2005</a:t>
            </a:r>
          </a:p>
          <a:p>
            <a:r>
              <a:rPr lang="en-US" dirty="0" smtClean="0"/>
              <a:t>Intel </a:t>
            </a:r>
            <a:r>
              <a:rPr lang="en-US" dirty="0" err="1" smtClean="0"/>
              <a:t>vitualization</a:t>
            </a:r>
            <a:r>
              <a:rPr lang="en-US" dirty="0" smtClean="0"/>
              <a:t> technology (VT)</a:t>
            </a:r>
          </a:p>
          <a:p>
            <a:r>
              <a:rPr lang="en-US" dirty="0" smtClean="0"/>
              <a:t>AMD Secure Virtual Machine (SVM)</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Hypervisor</a:t>
            </a:r>
            <a:endParaRPr lang="en-US" dirty="0"/>
          </a:p>
        </p:txBody>
      </p:sp>
      <p:sp>
        <p:nvSpPr>
          <p:cNvPr id="3" name="Rectangle 2"/>
          <p:cNvSpPr/>
          <p:nvPr/>
        </p:nvSpPr>
        <p:spPr>
          <a:xfrm>
            <a:off x="1371600" y="42672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4" name="Rectangle 3"/>
          <p:cNvSpPr/>
          <p:nvPr/>
        </p:nvSpPr>
        <p:spPr>
          <a:xfrm>
            <a:off x="1371600" y="3810000"/>
            <a:ext cx="45720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 2 Hypervisor</a:t>
            </a:r>
            <a:endParaRPr lang="en-US" dirty="0"/>
          </a:p>
        </p:txBody>
      </p:sp>
      <p:sp>
        <p:nvSpPr>
          <p:cNvPr id="5" name="Rectangle 4"/>
          <p:cNvSpPr/>
          <p:nvPr/>
        </p:nvSpPr>
        <p:spPr>
          <a:xfrm>
            <a:off x="1371600" y="33528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Windows 7</a:t>
            </a:r>
            <a:endParaRPr lang="en-US" dirty="0"/>
          </a:p>
        </p:txBody>
      </p:sp>
      <p:sp>
        <p:nvSpPr>
          <p:cNvPr id="6" name="Rectangle 5"/>
          <p:cNvSpPr/>
          <p:nvPr/>
        </p:nvSpPr>
        <p:spPr>
          <a:xfrm>
            <a:off x="2895600" y="33528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Unbuntu</a:t>
            </a:r>
            <a:endParaRPr lang="en-US" dirty="0"/>
          </a:p>
        </p:txBody>
      </p:sp>
      <p:sp>
        <p:nvSpPr>
          <p:cNvPr id="7" name="Rectangle 6"/>
          <p:cNvSpPr/>
          <p:nvPr/>
        </p:nvSpPr>
        <p:spPr>
          <a:xfrm>
            <a:off x="4419600" y="33528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Windows XP</a:t>
            </a:r>
            <a:endParaRPr lang="en-US" dirty="0"/>
          </a:p>
        </p:txBody>
      </p:sp>
      <p:sp>
        <p:nvSpPr>
          <p:cNvPr id="8" name="Rectangle 7"/>
          <p:cNvSpPr/>
          <p:nvPr/>
        </p:nvSpPr>
        <p:spPr>
          <a:xfrm>
            <a:off x="1371600" y="2895600"/>
            <a:ext cx="1524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2895600" y="2895600"/>
            <a:ext cx="15240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4419600" y="2895600"/>
            <a:ext cx="15240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16002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p:cNvSpPr/>
          <p:nvPr/>
        </p:nvSpPr>
        <p:spPr>
          <a:xfrm>
            <a:off x="20574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Oval 16"/>
          <p:cNvSpPr/>
          <p:nvPr/>
        </p:nvSpPr>
        <p:spPr>
          <a:xfrm>
            <a:off x="30480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p:cNvSpPr/>
          <p:nvPr/>
        </p:nvSpPr>
        <p:spPr>
          <a:xfrm>
            <a:off x="45720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TextBox 18"/>
          <p:cNvSpPr txBox="1"/>
          <p:nvPr/>
        </p:nvSpPr>
        <p:spPr>
          <a:xfrm>
            <a:off x="1143000" y="2209800"/>
            <a:ext cx="762000" cy="369332"/>
          </a:xfrm>
          <a:prstGeom prst="rect">
            <a:avLst/>
          </a:prstGeom>
          <a:noFill/>
        </p:spPr>
        <p:txBody>
          <a:bodyPr wrap="square" rtlCol="0">
            <a:spAutoFit/>
          </a:bodyPr>
          <a:lstStyle/>
          <a:p>
            <a:pPr algn="ctr"/>
            <a:r>
              <a:rPr lang="en-US" dirty="0" smtClean="0"/>
              <a:t>Word</a:t>
            </a:r>
            <a:endParaRPr lang="en-US" dirty="0"/>
          </a:p>
        </p:txBody>
      </p:sp>
      <p:sp>
        <p:nvSpPr>
          <p:cNvPr id="20" name="TextBox 19"/>
          <p:cNvSpPr txBox="1"/>
          <p:nvPr/>
        </p:nvSpPr>
        <p:spPr>
          <a:xfrm>
            <a:off x="1752600" y="2209800"/>
            <a:ext cx="1447800" cy="369332"/>
          </a:xfrm>
          <a:prstGeom prst="rect">
            <a:avLst/>
          </a:prstGeom>
          <a:noFill/>
        </p:spPr>
        <p:txBody>
          <a:bodyPr wrap="square" rtlCol="0">
            <a:spAutoFit/>
          </a:bodyPr>
          <a:lstStyle/>
          <a:p>
            <a:pPr algn="ctr"/>
            <a:r>
              <a:rPr lang="en-US" dirty="0" smtClean="0"/>
              <a:t>PowerPoint</a:t>
            </a:r>
            <a:endParaRPr lang="en-US" dirty="0"/>
          </a:p>
        </p:txBody>
      </p:sp>
      <p:cxnSp>
        <p:nvCxnSpPr>
          <p:cNvPr id="22" name="Straight Arrow Connector 21"/>
          <p:cNvCxnSpPr>
            <a:stCxn id="19" idx="2"/>
            <a:endCxn id="15" idx="0"/>
          </p:cNvCxnSpPr>
          <p:nvPr/>
        </p:nvCxnSpPr>
        <p:spPr>
          <a:xfrm rot="16200000" flipH="1">
            <a:off x="1441966" y="2661166"/>
            <a:ext cx="39266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rot="5400000">
            <a:off x="2146816" y="2642116"/>
            <a:ext cx="392668"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38600" y="2209800"/>
            <a:ext cx="1905000" cy="646331"/>
          </a:xfrm>
          <a:prstGeom prst="rect">
            <a:avLst/>
          </a:prstGeom>
          <a:noFill/>
        </p:spPr>
        <p:txBody>
          <a:bodyPr wrap="square" rtlCol="0">
            <a:spAutoFit/>
          </a:bodyPr>
          <a:lstStyle/>
          <a:p>
            <a:pPr algn="ctr"/>
            <a:r>
              <a:rPr lang="en-US" dirty="0" smtClean="0"/>
              <a:t>Lame Legacy Thing</a:t>
            </a:r>
            <a:endParaRPr lang="en-US" dirty="0"/>
          </a:p>
        </p:txBody>
      </p:sp>
      <p:cxnSp>
        <p:nvCxnSpPr>
          <p:cNvPr id="29" name="Straight Arrow Connector 28"/>
          <p:cNvCxnSpPr>
            <a:stCxn id="27" idx="2"/>
            <a:endCxn id="18" idx="7"/>
          </p:cNvCxnSpPr>
          <p:nvPr/>
        </p:nvCxnSpPr>
        <p:spPr>
          <a:xfrm rot="5400000">
            <a:off x="4831479" y="2856816"/>
            <a:ext cx="160306" cy="158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71600" y="48768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Bare Hardware (bare metal)</a:t>
            </a:r>
            <a:endParaRPr lang="en-US" dirty="0"/>
          </a:p>
        </p:txBody>
      </p:sp>
      <p:sp>
        <p:nvSpPr>
          <p:cNvPr id="23" name="Rectangle 22"/>
          <p:cNvSpPr/>
          <p:nvPr/>
        </p:nvSpPr>
        <p:spPr>
          <a:xfrm>
            <a:off x="5943600" y="3810000"/>
            <a:ext cx="1219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6172200" y="38862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Oval 25"/>
          <p:cNvSpPr/>
          <p:nvPr/>
        </p:nvSpPr>
        <p:spPr>
          <a:xfrm>
            <a:off x="6629400" y="38862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TextBox 27"/>
          <p:cNvSpPr txBox="1"/>
          <p:nvPr/>
        </p:nvSpPr>
        <p:spPr>
          <a:xfrm>
            <a:off x="6096000" y="3200400"/>
            <a:ext cx="1676400" cy="646331"/>
          </a:xfrm>
          <a:prstGeom prst="rect">
            <a:avLst/>
          </a:prstGeom>
          <a:noFill/>
        </p:spPr>
        <p:txBody>
          <a:bodyPr wrap="square" rtlCol="0">
            <a:spAutoFit/>
          </a:bodyPr>
          <a:lstStyle/>
          <a:p>
            <a:r>
              <a:rPr lang="en-US" dirty="0" smtClean="0"/>
              <a:t>Host OS Processes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Computing Control Flow: CFGs</a:t>
            </a:r>
          </a:p>
        </p:txBody>
      </p:sp>
      <p:sp>
        <p:nvSpPr>
          <p:cNvPr id="7171" name="Rectangle 3"/>
          <p:cNvSpPr>
            <a:spLocks noGrp="1" noChangeArrowheads="1"/>
          </p:cNvSpPr>
          <p:nvPr>
            <p:ph type="body" sz="half" idx="1"/>
          </p:nvPr>
        </p:nvSpPr>
        <p:spPr>
          <a:xfrm>
            <a:off x="685800" y="1905000"/>
            <a:ext cx="4114800" cy="4572000"/>
          </a:xfrm>
        </p:spPr>
        <p:txBody>
          <a:bodyPr/>
          <a:lstStyle/>
          <a:p>
            <a:pPr marL="0" indent="0">
              <a:lnSpc>
                <a:spcPct val="90000"/>
              </a:lnSpc>
              <a:spcBef>
                <a:spcPct val="10000"/>
              </a:spcBef>
            </a:pPr>
            <a:r>
              <a:rPr lang="en-US" sz="2000" b="1" smtClean="0">
                <a:solidFill>
                  <a:schemeClr val="tx2"/>
                </a:solidFill>
              </a:rPr>
              <a:t>Procedure AVG</a:t>
            </a:r>
            <a:endParaRPr lang="en-US" sz="1800" b="1" smtClean="0"/>
          </a:p>
          <a:p>
            <a:pPr marL="0" indent="0">
              <a:lnSpc>
                <a:spcPct val="90000"/>
              </a:lnSpc>
              <a:spcBef>
                <a:spcPct val="10000"/>
              </a:spcBef>
            </a:pPr>
            <a:r>
              <a:rPr lang="en-US" sz="1800" b="1" smtClean="0"/>
              <a:t>S1   count = 0</a:t>
            </a:r>
          </a:p>
          <a:p>
            <a:pPr marL="0" indent="0">
              <a:lnSpc>
                <a:spcPct val="90000"/>
              </a:lnSpc>
              <a:spcBef>
                <a:spcPct val="10000"/>
              </a:spcBef>
            </a:pPr>
            <a:r>
              <a:rPr lang="en-US" sz="1800" b="1" smtClean="0"/>
              <a:t>S2   fread(fptr, n)</a:t>
            </a:r>
          </a:p>
          <a:p>
            <a:pPr marL="0" indent="0">
              <a:lnSpc>
                <a:spcPct val="90000"/>
              </a:lnSpc>
              <a:spcBef>
                <a:spcPct val="10000"/>
              </a:spcBef>
            </a:pPr>
            <a:r>
              <a:rPr lang="en-US" sz="1800" b="1" smtClean="0"/>
              <a:t>S3   while (not EOF) do</a:t>
            </a:r>
          </a:p>
          <a:p>
            <a:pPr marL="0" indent="0">
              <a:lnSpc>
                <a:spcPct val="90000"/>
              </a:lnSpc>
              <a:spcBef>
                <a:spcPct val="10000"/>
              </a:spcBef>
            </a:pPr>
            <a:r>
              <a:rPr lang="en-US" sz="1800" b="1" smtClean="0"/>
              <a:t>S4      if (n &lt; 0)</a:t>
            </a:r>
          </a:p>
          <a:p>
            <a:pPr marL="0" indent="0">
              <a:lnSpc>
                <a:spcPct val="90000"/>
              </a:lnSpc>
              <a:spcBef>
                <a:spcPct val="10000"/>
              </a:spcBef>
            </a:pPr>
            <a:r>
              <a:rPr lang="en-US" sz="1800" b="1" smtClean="0"/>
              <a:t>S5         return (error)</a:t>
            </a:r>
          </a:p>
          <a:p>
            <a:pPr marL="0" indent="0">
              <a:lnSpc>
                <a:spcPct val="90000"/>
              </a:lnSpc>
              <a:spcBef>
                <a:spcPct val="10000"/>
              </a:spcBef>
            </a:pPr>
            <a:r>
              <a:rPr lang="en-US" sz="1800" b="1" smtClean="0"/>
              <a:t>        else</a:t>
            </a:r>
          </a:p>
          <a:p>
            <a:pPr marL="0" indent="0">
              <a:lnSpc>
                <a:spcPct val="90000"/>
              </a:lnSpc>
              <a:spcBef>
                <a:spcPct val="10000"/>
              </a:spcBef>
            </a:pPr>
            <a:r>
              <a:rPr lang="en-US" sz="1800" b="1" smtClean="0"/>
              <a:t>S6         nums[count] = n</a:t>
            </a:r>
          </a:p>
          <a:p>
            <a:pPr marL="0" indent="0">
              <a:lnSpc>
                <a:spcPct val="90000"/>
              </a:lnSpc>
              <a:spcBef>
                <a:spcPct val="10000"/>
              </a:spcBef>
            </a:pPr>
            <a:r>
              <a:rPr lang="en-US" sz="1800" b="1" smtClean="0"/>
              <a:t>S7         count ++</a:t>
            </a:r>
          </a:p>
          <a:p>
            <a:pPr marL="0" indent="0">
              <a:lnSpc>
                <a:spcPct val="90000"/>
              </a:lnSpc>
              <a:spcBef>
                <a:spcPct val="10000"/>
              </a:spcBef>
            </a:pPr>
            <a:r>
              <a:rPr lang="en-US" sz="1800" b="1" smtClean="0"/>
              <a:t>        endif</a:t>
            </a:r>
          </a:p>
          <a:p>
            <a:pPr marL="0" indent="0">
              <a:lnSpc>
                <a:spcPct val="90000"/>
              </a:lnSpc>
              <a:spcBef>
                <a:spcPct val="10000"/>
              </a:spcBef>
            </a:pPr>
            <a:r>
              <a:rPr lang="en-US" sz="1800" b="1" smtClean="0"/>
              <a:t>S8         fread(fptr, n)</a:t>
            </a:r>
          </a:p>
          <a:p>
            <a:pPr marL="0" indent="0">
              <a:lnSpc>
                <a:spcPct val="90000"/>
              </a:lnSpc>
              <a:spcBef>
                <a:spcPct val="10000"/>
              </a:spcBef>
            </a:pPr>
            <a:r>
              <a:rPr lang="en-US" sz="1800" b="1" smtClean="0"/>
              <a:t>      endwhile</a:t>
            </a:r>
          </a:p>
          <a:p>
            <a:pPr marL="0" indent="0">
              <a:lnSpc>
                <a:spcPct val="90000"/>
              </a:lnSpc>
              <a:spcBef>
                <a:spcPct val="10000"/>
              </a:spcBef>
            </a:pPr>
            <a:r>
              <a:rPr lang="en-US" sz="1800" b="1" smtClean="0"/>
              <a:t>S9   avg = mean(nums,count)</a:t>
            </a:r>
          </a:p>
          <a:p>
            <a:pPr marL="0" indent="0">
              <a:lnSpc>
                <a:spcPct val="90000"/>
              </a:lnSpc>
              <a:spcBef>
                <a:spcPct val="10000"/>
              </a:spcBef>
            </a:pPr>
            <a:r>
              <a:rPr lang="en-US" sz="1800" b="1" smtClean="0"/>
              <a:t>S10  return(avg)</a:t>
            </a:r>
          </a:p>
        </p:txBody>
      </p:sp>
      <p:grpSp>
        <p:nvGrpSpPr>
          <p:cNvPr id="2" name="Group 5"/>
          <p:cNvGrpSpPr>
            <a:grpSpLocks/>
          </p:cNvGrpSpPr>
          <p:nvPr/>
        </p:nvGrpSpPr>
        <p:grpSpPr bwMode="auto">
          <a:xfrm>
            <a:off x="6099175" y="1752600"/>
            <a:ext cx="1792288" cy="4648200"/>
            <a:chOff x="3504" y="1008"/>
            <a:chExt cx="1248" cy="3120"/>
          </a:xfrm>
        </p:grpSpPr>
        <p:sp>
          <p:nvSpPr>
            <p:cNvPr id="7203" name="Rectangle 6"/>
            <p:cNvSpPr>
              <a:spLocks noChangeArrowheads="1"/>
            </p:cNvSpPr>
            <p:nvPr/>
          </p:nvSpPr>
          <p:spPr bwMode="auto">
            <a:xfrm>
              <a:off x="3888" y="100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a:t>
              </a:r>
            </a:p>
          </p:txBody>
        </p:sp>
        <p:sp>
          <p:nvSpPr>
            <p:cNvPr id="7204" name="Rectangle 7"/>
            <p:cNvSpPr>
              <a:spLocks noChangeArrowheads="1"/>
            </p:cNvSpPr>
            <p:nvPr/>
          </p:nvSpPr>
          <p:spPr bwMode="auto">
            <a:xfrm>
              <a:off x="3888" y="1392"/>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S2</a:t>
              </a:r>
            </a:p>
          </p:txBody>
        </p:sp>
        <p:sp>
          <p:nvSpPr>
            <p:cNvPr id="7205" name="Rectangle 8"/>
            <p:cNvSpPr>
              <a:spLocks noChangeArrowheads="1"/>
            </p:cNvSpPr>
            <p:nvPr/>
          </p:nvSpPr>
          <p:spPr bwMode="auto">
            <a:xfrm>
              <a:off x="3888" y="177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S3</a:t>
              </a:r>
            </a:p>
          </p:txBody>
        </p:sp>
        <p:sp>
          <p:nvSpPr>
            <p:cNvPr id="7206" name="Rectangle 9"/>
            <p:cNvSpPr>
              <a:spLocks noChangeArrowheads="1"/>
            </p:cNvSpPr>
            <p:nvPr/>
          </p:nvSpPr>
          <p:spPr bwMode="auto">
            <a:xfrm>
              <a:off x="3888" y="2160"/>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S4</a:t>
              </a:r>
            </a:p>
          </p:txBody>
        </p:sp>
        <p:sp>
          <p:nvSpPr>
            <p:cNvPr id="7207" name="Rectangle 10"/>
            <p:cNvSpPr>
              <a:spLocks noChangeArrowheads="1"/>
            </p:cNvSpPr>
            <p:nvPr/>
          </p:nvSpPr>
          <p:spPr bwMode="auto">
            <a:xfrm>
              <a:off x="3504" y="2544"/>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S5</a:t>
              </a:r>
            </a:p>
          </p:txBody>
        </p:sp>
        <p:sp>
          <p:nvSpPr>
            <p:cNvPr id="7208" name="Rectangle 11"/>
            <p:cNvSpPr>
              <a:spLocks noChangeArrowheads="1"/>
            </p:cNvSpPr>
            <p:nvPr/>
          </p:nvSpPr>
          <p:spPr bwMode="auto">
            <a:xfrm>
              <a:off x="4320" y="2544"/>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S6</a:t>
              </a:r>
            </a:p>
          </p:txBody>
        </p:sp>
        <p:sp>
          <p:nvSpPr>
            <p:cNvPr id="7209" name="Rectangle 12"/>
            <p:cNvSpPr>
              <a:spLocks noChangeArrowheads="1"/>
            </p:cNvSpPr>
            <p:nvPr/>
          </p:nvSpPr>
          <p:spPr bwMode="auto">
            <a:xfrm>
              <a:off x="4320" y="292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S7</a:t>
              </a:r>
            </a:p>
          </p:txBody>
        </p:sp>
        <p:sp>
          <p:nvSpPr>
            <p:cNvPr id="7210" name="Rectangle 13"/>
            <p:cNvSpPr>
              <a:spLocks noChangeArrowheads="1"/>
            </p:cNvSpPr>
            <p:nvPr/>
          </p:nvSpPr>
          <p:spPr bwMode="auto">
            <a:xfrm>
              <a:off x="3984" y="3312"/>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S8</a:t>
              </a:r>
            </a:p>
          </p:txBody>
        </p:sp>
        <p:sp>
          <p:nvSpPr>
            <p:cNvPr id="7211" name="Rectangle 14"/>
            <p:cNvSpPr>
              <a:spLocks noChangeArrowheads="1"/>
            </p:cNvSpPr>
            <p:nvPr/>
          </p:nvSpPr>
          <p:spPr bwMode="auto">
            <a:xfrm>
              <a:off x="3984" y="364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S9</a:t>
              </a:r>
            </a:p>
          </p:txBody>
        </p:sp>
        <p:sp>
          <p:nvSpPr>
            <p:cNvPr id="7212" name="Rectangle 15"/>
            <p:cNvSpPr>
              <a:spLocks noChangeArrowheads="1"/>
            </p:cNvSpPr>
            <p:nvPr/>
          </p:nvSpPr>
          <p:spPr bwMode="auto">
            <a:xfrm>
              <a:off x="3984" y="393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S10</a:t>
              </a:r>
            </a:p>
          </p:txBody>
        </p:sp>
      </p:grpSp>
      <p:grpSp>
        <p:nvGrpSpPr>
          <p:cNvPr id="3" name="Group 16"/>
          <p:cNvGrpSpPr>
            <a:grpSpLocks/>
          </p:cNvGrpSpPr>
          <p:nvPr/>
        </p:nvGrpSpPr>
        <p:grpSpPr bwMode="auto">
          <a:xfrm>
            <a:off x="5410200" y="1752600"/>
            <a:ext cx="2895600" cy="4648200"/>
            <a:chOff x="3024" y="1008"/>
            <a:chExt cx="2016" cy="3120"/>
          </a:xfrm>
        </p:grpSpPr>
        <p:sp>
          <p:nvSpPr>
            <p:cNvPr id="7201" name="Rectangle 17"/>
            <p:cNvSpPr>
              <a:spLocks noChangeArrowheads="1"/>
            </p:cNvSpPr>
            <p:nvPr/>
          </p:nvSpPr>
          <p:spPr bwMode="auto">
            <a:xfrm>
              <a:off x="3024" y="100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entry</a:t>
              </a:r>
            </a:p>
          </p:txBody>
        </p:sp>
        <p:sp>
          <p:nvSpPr>
            <p:cNvPr id="7202" name="Rectangle 18"/>
            <p:cNvSpPr>
              <a:spLocks noChangeArrowheads="1"/>
            </p:cNvSpPr>
            <p:nvPr/>
          </p:nvSpPr>
          <p:spPr bwMode="auto">
            <a:xfrm>
              <a:off x="4608" y="393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exit</a:t>
              </a:r>
            </a:p>
          </p:txBody>
        </p:sp>
      </p:grpSp>
      <p:grpSp>
        <p:nvGrpSpPr>
          <p:cNvPr id="4" name="Group 48"/>
          <p:cNvGrpSpPr>
            <a:grpSpLocks/>
          </p:cNvGrpSpPr>
          <p:nvPr/>
        </p:nvGrpSpPr>
        <p:grpSpPr bwMode="auto">
          <a:xfrm>
            <a:off x="6319838" y="2752725"/>
            <a:ext cx="1401762" cy="1189038"/>
            <a:chOff x="3981" y="1734"/>
            <a:chExt cx="883" cy="749"/>
          </a:xfrm>
        </p:grpSpPr>
        <p:sp>
          <p:nvSpPr>
            <p:cNvPr id="7197" name="Text Box 20"/>
            <p:cNvSpPr txBox="1">
              <a:spLocks noChangeArrowheads="1"/>
            </p:cNvSpPr>
            <p:nvPr/>
          </p:nvSpPr>
          <p:spPr bwMode="auto">
            <a:xfrm>
              <a:off x="4647" y="2252"/>
              <a:ext cx="217" cy="231"/>
            </a:xfrm>
            <a:prstGeom prst="rect">
              <a:avLst/>
            </a:prstGeom>
            <a:noFill/>
            <a:ln w="9525">
              <a:noFill/>
              <a:miter lim="800000"/>
              <a:headEnd/>
              <a:tailEnd/>
            </a:ln>
          </p:spPr>
          <p:txBody>
            <a:bodyPr anchor="ctr">
              <a:spAutoFit/>
            </a:bodyPr>
            <a:lstStyle/>
            <a:p>
              <a:pPr>
                <a:spcBef>
                  <a:spcPct val="50000"/>
                </a:spcBef>
                <a:buFontTx/>
                <a:buNone/>
              </a:pPr>
              <a:r>
                <a:rPr lang="en-US" sz="1800">
                  <a:latin typeface="Comic Sans MS" pitchFamily="-16" charset="0"/>
                </a:rPr>
                <a:t>F</a:t>
              </a:r>
            </a:p>
          </p:txBody>
        </p:sp>
        <p:sp>
          <p:nvSpPr>
            <p:cNvPr id="7198" name="Text Box 24"/>
            <p:cNvSpPr txBox="1">
              <a:spLocks noChangeArrowheads="1"/>
            </p:cNvSpPr>
            <p:nvPr/>
          </p:nvSpPr>
          <p:spPr bwMode="auto">
            <a:xfrm>
              <a:off x="4242" y="2004"/>
              <a:ext cx="214" cy="231"/>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sp>
          <p:nvSpPr>
            <p:cNvPr id="7199" name="Text Box 25"/>
            <p:cNvSpPr txBox="1">
              <a:spLocks noChangeArrowheads="1"/>
            </p:cNvSpPr>
            <p:nvPr/>
          </p:nvSpPr>
          <p:spPr bwMode="auto">
            <a:xfrm>
              <a:off x="3986" y="1734"/>
              <a:ext cx="203" cy="231"/>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F</a:t>
              </a:r>
            </a:p>
          </p:txBody>
        </p:sp>
        <p:sp>
          <p:nvSpPr>
            <p:cNvPr id="7200" name="Text Box 42"/>
            <p:cNvSpPr txBox="1">
              <a:spLocks noChangeArrowheads="1"/>
            </p:cNvSpPr>
            <p:nvPr/>
          </p:nvSpPr>
          <p:spPr bwMode="auto">
            <a:xfrm>
              <a:off x="3981" y="2229"/>
              <a:ext cx="214" cy="231"/>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grpSp>
      <p:grpSp>
        <p:nvGrpSpPr>
          <p:cNvPr id="5" name="Group 47"/>
          <p:cNvGrpSpPr>
            <a:grpSpLocks/>
          </p:cNvGrpSpPr>
          <p:nvPr/>
        </p:nvGrpSpPr>
        <p:grpSpPr bwMode="auto">
          <a:xfrm>
            <a:off x="5791200" y="1905000"/>
            <a:ext cx="2413000" cy="4362450"/>
            <a:chOff x="3648" y="1200"/>
            <a:chExt cx="1520" cy="2748"/>
          </a:xfrm>
        </p:grpSpPr>
        <p:sp>
          <p:nvSpPr>
            <p:cNvPr id="7177" name="Line 22"/>
            <p:cNvSpPr>
              <a:spLocks noChangeShapeType="1"/>
            </p:cNvSpPr>
            <p:nvPr/>
          </p:nvSpPr>
          <p:spPr bwMode="auto">
            <a:xfrm flipH="1">
              <a:off x="4039" y="2371"/>
              <a:ext cx="174" cy="180"/>
            </a:xfrm>
            <a:prstGeom prst="line">
              <a:avLst/>
            </a:prstGeom>
            <a:noFill/>
            <a:ln w="9525">
              <a:solidFill>
                <a:schemeClr val="tx1"/>
              </a:solidFill>
              <a:round/>
              <a:headEnd/>
              <a:tailEnd type="triangle" w="med" len="med"/>
            </a:ln>
          </p:spPr>
          <p:txBody>
            <a:bodyPr wrap="none" anchor="ctr"/>
            <a:lstStyle/>
            <a:p>
              <a:endParaRPr lang="en-US"/>
            </a:p>
          </p:txBody>
        </p:sp>
        <p:sp>
          <p:nvSpPr>
            <p:cNvPr id="7178" name="Line 23"/>
            <p:cNvSpPr>
              <a:spLocks noChangeShapeType="1"/>
            </p:cNvSpPr>
            <p:nvPr/>
          </p:nvSpPr>
          <p:spPr bwMode="auto">
            <a:xfrm flipV="1">
              <a:off x="5168" y="1696"/>
              <a:ext cx="0" cy="1666"/>
            </a:xfrm>
            <a:prstGeom prst="line">
              <a:avLst/>
            </a:prstGeom>
            <a:noFill/>
            <a:ln w="9525">
              <a:solidFill>
                <a:schemeClr val="tx1"/>
              </a:solidFill>
              <a:round/>
              <a:headEnd/>
              <a:tailEnd/>
            </a:ln>
          </p:spPr>
          <p:txBody>
            <a:bodyPr wrap="none" anchor="ctr"/>
            <a:lstStyle/>
            <a:p>
              <a:endParaRPr lang="en-US"/>
            </a:p>
          </p:txBody>
        </p:sp>
        <p:sp>
          <p:nvSpPr>
            <p:cNvPr id="7179" name="Line 27"/>
            <p:cNvSpPr>
              <a:spLocks noChangeShapeType="1"/>
            </p:cNvSpPr>
            <p:nvPr/>
          </p:nvSpPr>
          <p:spPr bwMode="auto">
            <a:xfrm>
              <a:off x="4430" y="1290"/>
              <a:ext cx="0" cy="180"/>
            </a:xfrm>
            <a:prstGeom prst="line">
              <a:avLst/>
            </a:prstGeom>
            <a:noFill/>
            <a:ln w="9525">
              <a:solidFill>
                <a:schemeClr val="tx1"/>
              </a:solidFill>
              <a:round/>
              <a:headEnd/>
              <a:tailEnd type="triangle" w="med" len="med"/>
            </a:ln>
          </p:spPr>
          <p:txBody>
            <a:bodyPr wrap="none" anchor="ctr"/>
            <a:lstStyle/>
            <a:p>
              <a:endParaRPr lang="en-US"/>
            </a:p>
          </p:txBody>
        </p:sp>
        <p:sp>
          <p:nvSpPr>
            <p:cNvPr id="7180" name="Line 28"/>
            <p:cNvSpPr>
              <a:spLocks noChangeShapeType="1"/>
            </p:cNvSpPr>
            <p:nvPr/>
          </p:nvSpPr>
          <p:spPr bwMode="auto">
            <a:xfrm>
              <a:off x="4430" y="1650"/>
              <a:ext cx="0" cy="181"/>
            </a:xfrm>
            <a:prstGeom prst="line">
              <a:avLst/>
            </a:prstGeom>
            <a:noFill/>
            <a:ln w="9525">
              <a:solidFill>
                <a:schemeClr val="tx1"/>
              </a:solidFill>
              <a:round/>
              <a:headEnd/>
              <a:tailEnd type="triangle" w="med" len="med"/>
            </a:ln>
          </p:spPr>
          <p:txBody>
            <a:bodyPr wrap="none" anchor="ctr"/>
            <a:lstStyle/>
            <a:p>
              <a:endParaRPr lang="en-US"/>
            </a:p>
          </p:txBody>
        </p:sp>
        <p:sp>
          <p:nvSpPr>
            <p:cNvPr id="7181" name="Line 29"/>
            <p:cNvSpPr>
              <a:spLocks noChangeShapeType="1"/>
            </p:cNvSpPr>
            <p:nvPr/>
          </p:nvSpPr>
          <p:spPr bwMode="auto">
            <a:xfrm>
              <a:off x="4430" y="2011"/>
              <a:ext cx="0" cy="180"/>
            </a:xfrm>
            <a:prstGeom prst="line">
              <a:avLst/>
            </a:prstGeom>
            <a:noFill/>
            <a:ln w="9525">
              <a:solidFill>
                <a:schemeClr val="tx1"/>
              </a:solidFill>
              <a:round/>
              <a:headEnd/>
              <a:tailEnd type="triangle" w="med" len="med"/>
            </a:ln>
          </p:spPr>
          <p:txBody>
            <a:bodyPr wrap="none" anchor="ctr"/>
            <a:lstStyle/>
            <a:p>
              <a:endParaRPr lang="en-US"/>
            </a:p>
          </p:txBody>
        </p:sp>
        <p:sp>
          <p:nvSpPr>
            <p:cNvPr id="7182" name="Line 30"/>
            <p:cNvSpPr>
              <a:spLocks noChangeShapeType="1"/>
            </p:cNvSpPr>
            <p:nvPr/>
          </p:nvSpPr>
          <p:spPr bwMode="auto">
            <a:xfrm>
              <a:off x="4821" y="2732"/>
              <a:ext cx="0" cy="180"/>
            </a:xfrm>
            <a:prstGeom prst="line">
              <a:avLst/>
            </a:prstGeom>
            <a:noFill/>
            <a:ln w="9525">
              <a:solidFill>
                <a:schemeClr val="tx1"/>
              </a:solidFill>
              <a:round/>
              <a:headEnd/>
              <a:tailEnd type="triangle" w="med" len="med"/>
            </a:ln>
          </p:spPr>
          <p:txBody>
            <a:bodyPr wrap="none" anchor="ctr"/>
            <a:lstStyle/>
            <a:p>
              <a:endParaRPr lang="en-US"/>
            </a:p>
          </p:txBody>
        </p:sp>
        <p:sp>
          <p:nvSpPr>
            <p:cNvPr id="7183" name="Line 31"/>
            <p:cNvSpPr>
              <a:spLocks noChangeShapeType="1"/>
            </p:cNvSpPr>
            <p:nvPr/>
          </p:nvSpPr>
          <p:spPr bwMode="auto">
            <a:xfrm flipH="1">
              <a:off x="4473" y="3092"/>
              <a:ext cx="348" cy="180"/>
            </a:xfrm>
            <a:prstGeom prst="line">
              <a:avLst/>
            </a:prstGeom>
            <a:noFill/>
            <a:ln w="9525">
              <a:solidFill>
                <a:schemeClr val="tx1"/>
              </a:solidFill>
              <a:round/>
              <a:headEnd/>
              <a:tailEnd type="triangle" w="med" len="med"/>
            </a:ln>
          </p:spPr>
          <p:txBody>
            <a:bodyPr wrap="none" anchor="ctr"/>
            <a:lstStyle/>
            <a:p>
              <a:endParaRPr lang="en-US"/>
            </a:p>
          </p:txBody>
        </p:sp>
        <p:sp>
          <p:nvSpPr>
            <p:cNvPr id="7184" name="Line 32"/>
            <p:cNvSpPr>
              <a:spLocks noChangeShapeType="1"/>
            </p:cNvSpPr>
            <p:nvPr/>
          </p:nvSpPr>
          <p:spPr bwMode="auto">
            <a:xfrm>
              <a:off x="4603" y="2371"/>
              <a:ext cx="261" cy="180"/>
            </a:xfrm>
            <a:prstGeom prst="line">
              <a:avLst/>
            </a:prstGeom>
            <a:noFill/>
            <a:ln w="9525">
              <a:solidFill>
                <a:schemeClr val="tx1"/>
              </a:solidFill>
              <a:round/>
              <a:headEnd/>
              <a:tailEnd type="triangle" w="med" len="med"/>
            </a:ln>
          </p:spPr>
          <p:txBody>
            <a:bodyPr wrap="none" anchor="ctr"/>
            <a:lstStyle/>
            <a:p>
              <a:endParaRPr lang="en-US"/>
            </a:p>
          </p:txBody>
        </p:sp>
        <p:sp>
          <p:nvSpPr>
            <p:cNvPr id="7185" name="Line 33"/>
            <p:cNvSpPr>
              <a:spLocks noChangeShapeType="1"/>
            </p:cNvSpPr>
            <p:nvPr/>
          </p:nvSpPr>
          <p:spPr bwMode="auto">
            <a:xfrm>
              <a:off x="4082" y="2732"/>
              <a:ext cx="0" cy="811"/>
            </a:xfrm>
            <a:prstGeom prst="line">
              <a:avLst/>
            </a:prstGeom>
            <a:noFill/>
            <a:ln w="9525">
              <a:solidFill>
                <a:schemeClr val="tx1"/>
              </a:solidFill>
              <a:round/>
              <a:headEnd/>
              <a:tailEnd/>
            </a:ln>
          </p:spPr>
          <p:txBody>
            <a:bodyPr wrap="none" anchor="ctr"/>
            <a:lstStyle/>
            <a:p>
              <a:endParaRPr lang="en-US"/>
            </a:p>
          </p:txBody>
        </p:sp>
        <p:sp>
          <p:nvSpPr>
            <p:cNvPr id="7186" name="Line 34"/>
            <p:cNvSpPr>
              <a:spLocks noChangeShapeType="1"/>
            </p:cNvSpPr>
            <p:nvPr/>
          </p:nvSpPr>
          <p:spPr bwMode="auto">
            <a:xfrm>
              <a:off x="4082" y="3543"/>
              <a:ext cx="956" cy="0"/>
            </a:xfrm>
            <a:prstGeom prst="line">
              <a:avLst/>
            </a:prstGeom>
            <a:noFill/>
            <a:ln w="9525">
              <a:solidFill>
                <a:schemeClr val="tx1"/>
              </a:solidFill>
              <a:round/>
              <a:headEnd/>
              <a:tailEnd/>
            </a:ln>
          </p:spPr>
          <p:txBody>
            <a:bodyPr wrap="none" anchor="ctr"/>
            <a:lstStyle/>
            <a:p>
              <a:endParaRPr lang="en-US"/>
            </a:p>
          </p:txBody>
        </p:sp>
        <p:sp>
          <p:nvSpPr>
            <p:cNvPr id="7187" name="Line 35"/>
            <p:cNvSpPr>
              <a:spLocks noChangeShapeType="1"/>
            </p:cNvSpPr>
            <p:nvPr/>
          </p:nvSpPr>
          <p:spPr bwMode="auto">
            <a:xfrm>
              <a:off x="5038" y="3543"/>
              <a:ext cx="0" cy="315"/>
            </a:xfrm>
            <a:prstGeom prst="line">
              <a:avLst/>
            </a:prstGeom>
            <a:noFill/>
            <a:ln w="9525">
              <a:solidFill>
                <a:schemeClr val="tx1"/>
              </a:solidFill>
              <a:round/>
              <a:headEnd/>
              <a:tailEnd type="triangle" w="med" len="med"/>
            </a:ln>
          </p:spPr>
          <p:txBody>
            <a:bodyPr wrap="none" anchor="ctr"/>
            <a:lstStyle/>
            <a:p>
              <a:endParaRPr lang="en-US"/>
            </a:p>
          </p:txBody>
        </p:sp>
        <p:sp>
          <p:nvSpPr>
            <p:cNvPr id="7188" name="Line 36"/>
            <p:cNvSpPr>
              <a:spLocks noChangeShapeType="1"/>
            </p:cNvSpPr>
            <p:nvPr/>
          </p:nvSpPr>
          <p:spPr bwMode="auto">
            <a:xfrm flipH="1">
              <a:off x="3648" y="1921"/>
              <a:ext cx="565" cy="0"/>
            </a:xfrm>
            <a:prstGeom prst="line">
              <a:avLst/>
            </a:prstGeom>
            <a:noFill/>
            <a:ln w="9525">
              <a:solidFill>
                <a:schemeClr val="tx1"/>
              </a:solidFill>
              <a:round/>
              <a:headEnd/>
              <a:tailEnd/>
            </a:ln>
          </p:spPr>
          <p:txBody>
            <a:bodyPr wrap="none" anchor="ctr"/>
            <a:lstStyle/>
            <a:p>
              <a:endParaRPr lang="en-US"/>
            </a:p>
          </p:txBody>
        </p:sp>
        <p:sp>
          <p:nvSpPr>
            <p:cNvPr id="7189" name="Line 37"/>
            <p:cNvSpPr>
              <a:spLocks noChangeShapeType="1"/>
            </p:cNvSpPr>
            <p:nvPr/>
          </p:nvSpPr>
          <p:spPr bwMode="auto">
            <a:xfrm>
              <a:off x="3648" y="1921"/>
              <a:ext cx="0" cy="1757"/>
            </a:xfrm>
            <a:prstGeom prst="line">
              <a:avLst/>
            </a:prstGeom>
            <a:noFill/>
            <a:ln w="9525">
              <a:solidFill>
                <a:schemeClr val="tx1"/>
              </a:solidFill>
              <a:round/>
              <a:headEnd/>
              <a:tailEnd/>
            </a:ln>
          </p:spPr>
          <p:txBody>
            <a:bodyPr wrap="none" anchor="ctr"/>
            <a:lstStyle/>
            <a:p>
              <a:endParaRPr lang="en-US"/>
            </a:p>
          </p:txBody>
        </p:sp>
        <p:sp>
          <p:nvSpPr>
            <p:cNvPr id="7190" name="Line 38"/>
            <p:cNvSpPr>
              <a:spLocks noChangeShapeType="1"/>
            </p:cNvSpPr>
            <p:nvPr/>
          </p:nvSpPr>
          <p:spPr bwMode="auto">
            <a:xfrm>
              <a:off x="3648" y="3678"/>
              <a:ext cx="651" cy="0"/>
            </a:xfrm>
            <a:prstGeom prst="line">
              <a:avLst/>
            </a:prstGeom>
            <a:noFill/>
            <a:ln w="9525">
              <a:solidFill>
                <a:schemeClr val="tx1"/>
              </a:solidFill>
              <a:round/>
              <a:headEnd/>
              <a:tailEnd type="triangle" w="med" len="med"/>
            </a:ln>
          </p:spPr>
          <p:txBody>
            <a:bodyPr wrap="none" anchor="ctr"/>
            <a:lstStyle/>
            <a:p>
              <a:endParaRPr lang="en-US"/>
            </a:p>
          </p:txBody>
        </p:sp>
        <p:sp>
          <p:nvSpPr>
            <p:cNvPr id="7191" name="Line 39"/>
            <p:cNvSpPr>
              <a:spLocks noChangeShapeType="1"/>
            </p:cNvSpPr>
            <p:nvPr/>
          </p:nvSpPr>
          <p:spPr bwMode="auto">
            <a:xfrm>
              <a:off x="4690" y="3362"/>
              <a:ext cx="478" cy="0"/>
            </a:xfrm>
            <a:prstGeom prst="line">
              <a:avLst/>
            </a:prstGeom>
            <a:noFill/>
            <a:ln w="9525">
              <a:solidFill>
                <a:schemeClr val="tx1"/>
              </a:solidFill>
              <a:round/>
              <a:headEnd/>
              <a:tailEnd/>
            </a:ln>
          </p:spPr>
          <p:txBody>
            <a:bodyPr wrap="none" anchor="ctr"/>
            <a:lstStyle/>
            <a:p>
              <a:endParaRPr lang="en-US"/>
            </a:p>
          </p:txBody>
        </p:sp>
        <p:sp>
          <p:nvSpPr>
            <p:cNvPr id="7192" name="Line 40"/>
            <p:cNvSpPr>
              <a:spLocks noChangeShapeType="1"/>
            </p:cNvSpPr>
            <p:nvPr/>
          </p:nvSpPr>
          <p:spPr bwMode="auto">
            <a:xfrm flipH="1">
              <a:off x="4734" y="1696"/>
              <a:ext cx="434" cy="0"/>
            </a:xfrm>
            <a:prstGeom prst="line">
              <a:avLst/>
            </a:prstGeom>
            <a:noFill/>
            <a:ln w="9525">
              <a:solidFill>
                <a:schemeClr val="tx1"/>
              </a:solidFill>
              <a:round/>
              <a:headEnd/>
              <a:tailEnd/>
            </a:ln>
          </p:spPr>
          <p:txBody>
            <a:bodyPr wrap="none" anchor="ctr"/>
            <a:lstStyle/>
            <a:p>
              <a:endParaRPr lang="en-US"/>
            </a:p>
          </p:txBody>
        </p:sp>
        <p:sp>
          <p:nvSpPr>
            <p:cNvPr id="7193" name="Line 41"/>
            <p:cNvSpPr>
              <a:spLocks noChangeShapeType="1"/>
            </p:cNvSpPr>
            <p:nvPr/>
          </p:nvSpPr>
          <p:spPr bwMode="auto">
            <a:xfrm flipH="1">
              <a:off x="4560" y="1696"/>
              <a:ext cx="174" cy="135"/>
            </a:xfrm>
            <a:prstGeom prst="line">
              <a:avLst/>
            </a:prstGeom>
            <a:noFill/>
            <a:ln w="9525">
              <a:solidFill>
                <a:schemeClr val="tx1"/>
              </a:solidFill>
              <a:round/>
              <a:headEnd/>
              <a:tailEnd type="triangle" w="med" len="med"/>
            </a:ln>
          </p:spPr>
          <p:txBody>
            <a:bodyPr wrap="none" anchor="ctr"/>
            <a:lstStyle/>
            <a:p>
              <a:endParaRPr lang="en-US"/>
            </a:p>
          </p:txBody>
        </p:sp>
        <p:sp>
          <p:nvSpPr>
            <p:cNvPr id="7194" name="Line 43"/>
            <p:cNvSpPr>
              <a:spLocks noChangeShapeType="1"/>
            </p:cNvSpPr>
            <p:nvPr/>
          </p:nvSpPr>
          <p:spPr bwMode="auto">
            <a:xfrm>
              <a:off x="3822" y="1200"/>
              <a:ext cx="391" cy="0"/>
            </a:xfrm>
            <a:prstGeom prst="line">
              <a:avLst/>
            </a:prstGeom>
            <a:noFill/>
            <a:ln w="9525">
              <a:solidFill>
                <a:schemeClr val="tx1"/>
              </a:solidFill>
              <a:round/>
              <a:headEnd/>
              <a:tailEnd type="triangle" w="med" len="med"/>
            </a:ln>
          </p:spPr>
          <p:txBody>
            <a:bodyPr wrap="none" anchor="ctr"/>
            <a:lstStyle/>
            <a:p>
              <a:endParaRPr lang="en-US"/>
            </a:p>
          </p:txBody>
        </p:sp>
        <p:sp>
          <p:nvSpPr>
            <p:cNvPr id="7195" name="Line 44"/>
            <p:cNvSpPr>
              <a:spLocks noChangeShapeType="1"/>
            </p:cNvSpPr>
            <p:nvPr/>
          </p:nvSpPr>
          <p:spPr bwMode="auto">
            <a:xfrm>
              <a:off x="4690" y="3948"/>
              <a:ext cx="174" cy="0"/>
            </a:xfrm>
            <a:prstGeom prst="line">
              <a:avLst/>
            </a:prstGeom>
            <a:noFill/>
            <a:ln w="9525">
              <a:solidFill>
                <a:schemeClr val="tx1"/>
              </a:solidFill>
              <a:round/>
              <a:headEnd/>
              <a:tailEnd type="triangle" w="med" len="med"/>
            </a:ln>
          </p:spPr>
          <p:txBody>
            <a:bodyPr wrap="none" anchor="ctr"/>
            <a:lstStyle/>
            <a:p>
              <a:endParaRPr lang="en-US"/>
            </a:p>
          </p:txBody>
        </p:sp>
        <p:sp>
          <p:nvSpPr>
            <p:cNvPr id="7196" name="Line 45"/>
            <p:cNvSpPr>
              <a:spLocks noChangeShapeType="1"/>
            </p:cNvSpPr>
            <p:nvPr/>
          </p:nvSpPr>
          <p:spPr bwMode="auto">
            <a:xfrm>
              <a:off x="4473" y="3768"/>
              <a:ext cx="0" cy="90"/>
            </a:xfrm>
            <a:prstGeom prst="line">
              <a:avLst/>
            </a:prstGeom>
            <a:noFill/>
            <a:ln w="9525">
              <a:solidFill>
                <a:schemeClr val="tx1"/>
              </a:solidFill>
              <a:round/>
              <a:headEnd/>
              <a:tailEnd type="triangle" w="med" len="med"/>
            </a:ln>
          </p:spPr>
          <p:txBody>
            <a:bodyPr wrap="none" anchor="ctr"/>
            <a:lstStyle/>
            <a:p>
              <a:endParaRPr lang="en-US"/>
            </a:p>
          </p:txBody>
        </p:sp>
      </p:grpSp>
      <p:sp>
        <p:nvSpPr>
          <p:cNvPr id="138290" name="Rectangle 50"/>
          <p:cNvSpPr>
            <a:spLocks noChangeArrowheads="1"/>
          </p:cNvSpPr>
          <p:nvPr/>
        </p:nvSpPr>
        <p:spPr bwMode="auto">
          <a:xfrm>
            <a:off x="685800" y="1905000"/>
            <a:ext cx="4114800" cy="4572000"/>
          </a:xfrm>
          <a:prstGeom prst="rect">
            <a:avLst/>
          </a:prstGeom>
          <a:solidFill>
            <a:schemeClr val="bg1"/>
          </a:solidFill>
          <a:ln w="9525">
            <a:noFill/>
            <a:miter lim="800000"/>
            <a:headEnd/>
            <a:tailEnd/>
          </a:ln>
        </p:spPr>
        <p:txBody>
          <a:bodyPr/>
          <a:lstStyle/>
          <a:p>
            <a:pPr marL="342900" indent="-342900" algn="l">
              <a:lnSpc>
                <a:spcPct val="90000"/>
              </a:lnSpc>
              <a:spcBef>
                <a:spcPct val="10000"/>
              </a:spcBef>
              <a:buFontTx/>
              <a:buNone/>
            </a:pPr>
            <a:r>
              <a:rPr lang="en-US" sz="2000" b="1">
                <a:solidFill>
                  <a:schemeClr val="tx2"/>
                </a:solidFill>
                <a:latin typeface="Comic Sans MS" pitchFamily="-16" charset="0"/>
              </a:rPr>
              <a:t>Procedure AVG</a:t>
            </a:r>
            <a:endParaRPr lang="en-US" sz="1800" b="1">
              <a:latin typeface="Comic Sans MS" pitchFamily="-16" charset="0"/>
            </a:endParaRPr>
          </a:p>
          <a:p>
            <a:pPr marL="342900" indent="-342900" algn="l">
              <a:lnSpc>
                <a:spcPct val="90000"/>
              </a:lnSpc>
              <a:spcBef>
                <a:spcPct val="10000"/>
              </a:spcBef>
              <a:buFontTx/>
              <a:buNone/>
            </a:pPr>
            <a:r>
              <a:rPr lang="en-US" sz="1800" b="1">
                <a:latin typeface="Comic Sans MS" pitchFamily="-16" charset="0"/>
              </a:rPr>
              <a:t>S1   count = 0</a:t>
            </a:r>
          </a:p>
          <a:p>
            <a:pPr marL="342900" indent="-342900" algn="l">
              <a:lnSpc>
                <a:spcPct val="90000"/>
              </a:lnSpc>
              <a:spcBef>
                <a:spcPct val="10000"/>
              </a:spcBef>
              <a:buFontTx/>
              <a:buNone/>
            </a:pPr>
            <a:r>
              <a:rPr lang="en-US" sz="1800" b="1">
                <a:latin typeface="Comic Sans MS" pitchFamily="-16" charset="0"/>
              </a:rPr>
              <a:t>S2   fread(fptr, n)</a:t>
            </a:r>
          </a:p>
          <a:p>
            <a:pPr marL="342900" indent="-342900" algn="l">
              <a:lnSpc>
                <a:spcPct val="90000"/>
              </a:lnSpc>
              <a:spcBef>
                <a:spcPct val="10000"/>
              </a:spcBef>
              <a:buFontTx/>
              <a:buNone/>
            </a:pPr>
            <a:r>
              <a:rPr lang="en-US" sz="1800" b="1">
                <a:latin typeface="Comic Sans MS" pitchFamily="-16" charset="0"/>
              </a:rPr>
              <a:t>S3   if EOF goto S11</a:t>
            </a:r>
          </a:p>
          <a:p>
            <a:pPr marL="342900" indent="-342900" algn="l">
              <a:lnSpc>
                <a:spcPct val="90000"/>
              </a:lnSpc>
              <a:spcBef>
                <a:spcPct val="10000"/>
              </a:spcBef>
              <a:buFontTx/>
              <a:buNone/>
            </a:pPr>
            <a:r>
              <a:rPr lang="en-US" sz="1800" b="1">
                <a:latin typeface="Comic Sans MS" pitchFamily="-16" charset="0"/>
              </a:rPr>
              <a:t>S4   if (n &gt;= 0) goto S7</a:t>
            </a:r>
          </a:p>
          <a:p>
            <a:pPr marL="342900" indent="-342900" algn="l">
              <a:lnSpc>
                <a:spcPct val="90000"/>
              </a:lnSpc>
              <a:spcBef>
                <a:spcPct val="10000"/>
              </a:spcBef>
              <a:buFontTx/>
              <a:buNone/>
            </a:pPr>
            <a:r>
              <a:rPr lang="en-US" sz="1800" b="1">
                <a:latin typeface="Comic Sans MS" pitchFamily="-16" charset="0"/>
              </a:rPr>
              <a:t>S5   return (error)</a:t>
            </a:r>
          </a:p>
          <a:p>
            <a:pPr marL="342900" indent="-342900" algn="l">
              <a:lnSpc>
                <a:spcPct val="90000"/>
              </a:lnSpc>
              <a:spcBef>
                <a:spcPct val="10000"/>
              </a:spcBef>
              <a:buFontTx/>
              <a:buNone/>
            </a:pPr>
            <a:r>
              <a:rPr lang="en-US" sz="1800" b="1">
                <a:latin typeface="Comic Sans MS" pitchFamily="-16" charset="0"/>
              </a:rPr>
              <a:t>S6   goto S9</a:t>
            </a:r>
          </a:p>
          <a:p>
            <a:pPr marL="342900" indent="-342900" algn="l">
              <a:lnSpc>
                <a:spcPct val="90000"/>
              </a:lnSpc>
              <a:spcBef>
                <a:spcPct val="10000"/>
              </a:spcBef>
              <a:buFontTx/>
              <a:buNone/>
            </a:pPr>
            <a:r>
              <a:rPr lang="en-US" sz="1800" b="1">
                <a:latin typeface="Comic Sans MS" pitchFamily="-16" charset="0"/>
              </a:rPr>
              <a:t>S7   nums[count] = n</a:t>
            </a:r>
          </a:p>
          <a:p>
            <a:pPr marL="342900" indent="-342900" algn="l">
              <a:lnSpc>
                <a:spcPct val="90000"/>
              </a:lnSpc>
              <a:spcBef>
                <a:spcPct val="10000"/>
              </a:spcBef>
              <a:buFontTx/>
              <a:buNone/>
            </a:pPr>
            <a:r>
              <a:rPr lang="en-US" sz="1800" b="1">
                <a:latin typeface="Comic Sans MS" pitchFamily="-16" charset="0"/>
              </a:rPr>
              <a:t>S8   count ++</a:t>
            </a:r>
          </a:p>
          <a:p>
            <a:pPr marL="342900" indent="-342900" algn="l">
              <a:lnSpc>
                <a:spcPct val="90000"/>
              </a:lnSpc>
              <a:spcBef>
                <a:spcPct val="10000"/>
              </a:spcBef>
              <a:buFontTx/>
              <a:buNone/>
            </a:pPr>
            <a:r>
              <a:rPr lang="en-US" sz="1800" b="1">
                <a:latin typeface="Comic Sans MS" pitchFamily="-16" charset="0"/>
              </a:rPr>
              <a:t>S9   fread(fptr, n)</a:t>
            </a:r>
          </a:p>
          <a:p>
            <a:pPr marL="342900" indent="-342900" algn="l">
              <a:lnSpc>
                <a:spcPct val="90000"/>
              </a:lnSpc>
              <a:spcBef>
                <a:spcPct val="10000"/>
              </a:spcBef>
              <a:buFontTx/>
              <a:buNone/>
            </a:pPr>
            <a:r>
              <a:rPr lang="en-US" sz="1800" b="1">
                <a:latin typeface="Comic Sans MS" pitchFamily="-16" charset="0"/>
              </a:rPr>
              <a:t>S10  goto S3</a:t>
            </a:r>
          </a:p>
          <a:p>
            <a:pPr marL="342900" indent="-342900" algn="l">
              <a:lnSpc>
                <a:spcPct val="90000"/>
              </a:lnSpc>
              <a:spcBef>
                <a:spcPct val="10000"/>
              </a:spcBef>
              <a:buFontTx/>
              <a:buNone/>
            </a:pPr>
            <a:r>
              <a:rPr lang="en-US" sz="1800" b="1">
                <a:latin typeface="Comic Sans MS" pitchFamily="-16" charset="0"/>
              </a:rPr>
              <a:t>S11  avg = mean(nums,count)</a:t>
            </a:r>
          </a:p>
          <a:p>
            <a:pPr marL="342900" indent="-342900" algn="l">
              <a:lnSpc>
                <a:spcPct val="90000"/>
              </a:lnSpc>
              <a:spcBef>
                <a:spcPct val="10000"/>
              </a:spcBef>
              <a:buFontTx/>
              <a:buNone/>
            </a:pPr>
            <a:r>
              <a:rPr lang="en-US" sz="1800" b="1">
                <a:latin typeface="Comic Sans MS" pitchFamily="-16" charset="0"/>
              </a:rPr>
              <a:t>S12  return(avg)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9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Control Flow: Basic Blocks</a:t>
            </a:r>
          </a:p>
        </p:txBody>
      </p:sp>
      <p:sp>
        <p:nvSpPr>
          <p:cNvPr id="8195" name="Rectangle 3"/>
          <p:cNvSpPr>
            <a:spLocks noGrp="1" noChangeArrowheads="1"/>
          </p:cNvSpPr>
          <p:nvPr>
            <p:ph type="body" idx="1"/>
          </p:nvPr>
        </p:nvSpPr>
        <p:spPr/>
        <p:txBody>
          <a:bodyPr/>
          <a:lstStyle/>
          <a:p>
            <a:r>
              <a:rPr lang="en-US" sz="2400" dirty="0" smtClean="0"/>
              <a:t>A </a:t>
            </a:r>
            <a:r>
              <a:rPr lang="en-US" sz="2400" dirty="0" smtClean="0">
                <a:solidFill>
                  <a:srgbClr val="FF0000"/>
                </a:solidFill>
              </a:rPr>
              <a:t>basic block</a:t>
            </a:r>
            <a:r>
              <a:rPr lang="en-US" sz="2400" dirty="0" smtClean="0"/>
              <a:t> is a sequence of consecutive statements in which flow of control enters at the beginning and leaves at the end without halt or possibility of branch except at the end</a:t>
            </a:r>
          </a:p>
          <a:p>
            <a:r>
              <a:rPr lang="en-US" sz="2400" dirty="0" smtClean="0"/>
              <a:t>A basic block may or may not be maximal</a:t>
            </a:r>
          </a:p>
          <a:p>
            <a:r>
              <a:rPr lang="en-US" sz="2400" dirty="0" smtClean="0"/>
              <a:t>For compiler optimizations, maximal basic blocks are desirable</a:t>
            </a:r>
          </a:p>
          <a:p>
            <a:r>
              <a:rPr lang="en-US" sz="2400" dirty="0" smtClean="0"/>
              <a:t>For software engineering tasks, basic blocks that represent one source code statement are often used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CFG with Maximal Basic Blocks</a:t>
            </a:r>
          </a:p>
        </p:txBody>
      </p:sp>
      <p:grpSp>
        <p:nvGrpSpPr>
          <p:cNvPr id="2" name="Group 4"/>
          <p:cNvGrpSpPr>
            <a:grpSpLocks/>
          </p:cNvGrpSpPr>
          <p:nvPr/>
        </p:nvGrpSpPr>
        <p:grpSpPr bwMode="auto">
          <a:xfrm>
            <a:off x="4876800" y="1752600"/>
            <a:ext cx="2895600" cy="4648200"/>
            <a:chOff x="3024" y="1008"/>
            <a:chExt cx="2016" cy="3120"/>
          </a:xfrm>
        </p:grpSpPr>
        <p:grpSp>
          <p:nvGrpSpPr>
            <p:cNvPr id="3" name="Group 5"/>
            <p:cNvGrpSpPr>
              <a:grpSpLocks/>
            </p:cNvGrpSpPr>
            <p:nvPr/>
          </p:nvGrpSpPr>
          <p:grpSpPr bwMode="auto">
            <a:xfrm>
              <a:off x="3504" y="1008"/>
              <a:ext cx="1248" cy="3120"/>
              <a:chOff x="3504" y="1008"/>
              <a:chExt cx="1248" cy="3120"/>
            </a:xfrm>
          </p:grpSpPr>
          <p:sp>
            <p:nvSpPr>
              <p:cNvPr id="9256" name="Rectangle 6"/>
              <p:cNvSpPr>
                <a:spLocks noChangeArrowheads="1"/>
              </p:cNvSpPr>
              <p:nvPr/>
            </p:nvSpPr>
            <p:spPr bwMode="auto">
              <a:xfrm>
                <a:off x="3888" y="100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a:t>
                </a:r>
              </a:p>
            </p:txBody>
          </p:sp>
          <p:sp>
            <p:nvSpPr>
              <p:cNvPr id="9257" name="Rectangle 7"/>
              <p:cNvSpPr>
                <a:spLocks noChangeArrowheads="1"/>
              </p:cNvSpPr>
              <p:nvPr/>
            </p:nvSpPr>
            <p:spPr bwMode="auto">
              <a:xfrm>
                <a:off x="3888" y="1392"/>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S2</a:t>
                </a:r>
              </a:p>
            </p:txBody>
          </p:sp>
          <p:sp>
            <p:nvSpPr>
              <p:cNvPr id="9258" name="Rectangle 8"/>
              <p:cNvSpPr>
                <a:spLocks noChangeArrowheads="1"/>
              </p:cNvSpPr>
              <p:nvPr/>
            </p:nvSpPr>
            <p:spPr bwMode="auto">
              <a:xfrm>
                <a:off x="3888" y="177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S3</a:t>
                </a:r>
              </a:p>
            </p:txBody>
          </p:sp>
          <p:sp>
            <p:nvSpPr>
              <p:cNvPr id="9259" name="Rectangle 9"/>
              <p:cNvSpPr>
                <a:spLocks noChangeArrowheads="1"/>
              </p:cNvSpPr>
              <p:nvPr/>
            </p:nvSpPr>
            <p:spPr bwMode="auto">
              <a:xfrm>
                <a:off x="3888" y="2160"/>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S4</a:t>
                </a:r>
              </a:p>
            </p:txBody>
          </p:sp>
          <p:sp>
            <p:nvSpPr>
              <p:cNvPr id="9260" name="Rectangle 10"/>
              <p:cNvSpPr>
                <a:spLocks noChangeArrowheads="1"/>
              </p:cNvSpPr>
              <p:nvPr/>
            </p:nvSpPr>
            <p:spPr bwMode="auto">
              <a:xfrm>
                <a:off x="3504" y="2544"/>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S5</a:t>
                </a:r>
              </a:p>
            </p:txBody>
          </p:sp>
          <p:sp>
            <p:nvSpPr>
              <p:cNvPr id="9261" name="Rectangle 11"/>
              <p:cNvSpPr>
                <a:spLocks noChangeArrowheads="1"/>
              </p:cNvSpPr>
              <p:nvPr/>
            </p:nvSpPr>
            <p:spPr bwMode="auto">
              <a:xfrm>
                <a:off x="4320" y="2544"/>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S6</a:t>
                </a:r>
              </a:p>
            </p:txBody>
          </p:sp>
          <p:sp>
            <p:nvSpPr>
              <p:cNvPr id="9262" name="Rectangle 12"/>
              <p:cNvSpPr>
                <a:spLocks noChangeArrowheads="1"/>
              </p:cNvSpPr>
              <p:nvPr/>
            </p:nvSpPr>
            <p:spPr bwMode="auto">
              <a:xfrm>
                <a:off x="4320" y="292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S7</a:t>
                </a:r>
              </a:p>
            </p:txBody>
          </p:sp>
          <p:sp>
            <p:nvSpPr>
              <p:cNvPr id="9263" name="Rectangle 13"/>
              <p:cNvSpPr>
                <a:spLocks noChangeArrowheads="1"/>
              </p:cNvSpPr>
              <p:nvPr/>
            </p:nvSpPr>
            <p:spPr bwMode="auto">
              <a:xfrm>
                <a:off x="3984" y="3312"/>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S8</a:t>
                </a:r>
              </a:p>
            </p:txBody>
          </p:sp>
          <p:sp>
            <p:nvSpPr>
              <p:cNvPr id="9264" name="Rectangle 14"/>
              <p:cNvSpPr>
                <a:spLocks noChangeArrowheads="1"/>
              </p:cNvSpPr>
              <p:nvPr/>
            </p:nvSpPr>
            <p:spPr bwMode="auto">
              <a:xfrm>
                <a:off x="3984" y="364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S9</a:t>
                </a:r>
              </a:p>
            </p:txBody>
          </p:sp>
          <p:sp>
            <p:nvSpPr>
              <p:cNvPr id="9265" name="Rectangle 15"/>
              <p:cNvSpPr>
                <a:spLocks noChangeArrowheads="1"/>
              </p:cNvSpPr>
              <p:nvPr/>
            </p:nvSpPr>
            <p:spPr bwMode="auto">
              <a:xfrm>
                <a:off x="3984" y="393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S10</a:t>
                </a:r>
              </a:p>
            </p:txBody>
          </p:sp>
        </p:grpSp>
        <p:grpSp>
          <p:nvGrpSpPr>
            <p:cNvPr id="4" name="Group 16"/>
            <p:cNvGrpSpPr>
              <a:grpSpLocks/>
            </p:cNvGrpSpPr>
            <p:nvPr/>
          </p:nvGrpSpPr>
          <p:grpSpPr bwMode="auto">
            <a:xfrm>
              <a:off x="3024" y="1008"/>
              <a:ext cx="2016" cy="3120"/>
              <a:chOff x="3024" y="1008"/>
              <a:chExt cx="2016" cy="3120"/>
            </a:xfrm>
          </p:grpSpPr>
          <p:sp>
            <p:nvSpPr>
              <p:cNvPr id="9254" name="Rectangle 17"/>
              <p:cNvSpPr>
                <a:spLocks noChangeArrowheads="1"/>
              </p:cNvSpPr>
              <p:nvPr/>
            </p:nvSpPr>
            <p:spPr bwMode="auto">
              <a:xfrm>
                <a:off x="3024" y="1008"/>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dirty="0">
                    <a:latin typeface="Comic Sans MS" pitchFamily="-16" charset="0"/>
                  </a:rPr>
                  <a:t>entry</a:t>
                </a:r>
              </a:p>
            </p:txBody>
          </p:sp>
          <p:sp>
            <p:nvSpPr>
              <p:cNvPr id="9255" name="Rectangle 18"/>
              <p:cNvSpPr>
                <a:spLocks noChangeArrowheads="1"/>
              </p:cNvSpPr>
              <p:nvPr/>
            </p:nvSpPr>
            <p:spPr bwMode="auto">
              <a:xfrm>
                <a:off x="4608" y="3936"/>
                <a:ext cx="432" cy="192"/>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exit</a:t>
                </a:r>
              </a:p>
            </p:txBody>
          </p:sp>
        </p:grpSp>
      </p:grpSp>
      <p:grpSp>
        <p:nvGrpSpPr>
          <p:cNvPr id="5" name="Group 19"/>
          <p:cNvGrpSpPr>
            <a:grpSpLocks/>
          </p:cNvGrpSpPr>
          <p:nvPr/>
        </p:nvGrpSpPr>
        <p:grpSpPr bwMode="auto">
          <a:xfrm>
            <a:off x="5257800" y="1905000"/>
            <a:ext cx="2413000" cy="4362450"/>
            <a:chOff x="3264" y="1104"/>
            <a:chExt cx="1680" cy="2928"/>
          </a:xfrm>
        </p:grpSpPr>
        <p:sp>
          <p:nvSpPr>
            <p:cNvPr id="9226" name="Text Box 20"/>
            <p:cNvSpPr txBox="1">
              <a:spLocks noChangeArrowheads="1"/>
            </p:cNvSpPr>
            <p:nvPr/>
          </p:nvSpPr>
          <p:spPr bwMode="auto">
            <a:xfrm>
              <a:off x="4368" y="2225"/>
              <a:ext cx="240" cy="246"/>
            </a:xfrm>
            <a:prstGeom prst="rect">
              <a:avLst/>
            </a:prstGeom>
            <a:noFill/>
            <a:ln w="9525">
              <a:noFill/>
              <a:miter lim="800000"/>
              <a:headEnd/>
              <a:tailEnd/>
            </a:ln>
          </p:spPr>
          <p:txBody>
            <a:bodyPr anchor="ctr">
              <a:spAutoFit/>
            </a:bodyPr>
            <a:lstStyle/>
            <a:p>
              <a:pPr>
                <a:spcBef>
                  <a:spcPct val="50000"/>
                </a:spcBef>
                <a:buFontTx/>
                <a:buNone/>
              </a:pPr>
              <a:r>
                <a:rPr lang="en-US" sz="1800">
                  <a:latin typeface="Comic Sans MS" pitchFamily="-16" charset="0"/>
                </a:rPr>
                <a:t>F</a:t>
              </a:r>
            </a:p>
          </p:txBody>
        </p:sp>
        <p:grpSp>
          <p:nvGrpSpPr>
            <p:cNvPr id="6" name="Group 21"/>
            <p:cNvGrpSpPr>
              <a:grpSpLocks/>
            </p:cNvGrpSpPr>
            <p:nvPr/>
          </p:nvGrpSpPr>
          <p:grpSpPr bwMode="auto">
            <a:xfrm>
              <a:off x="3264" y="1104"/>
              <a:ext cx="1680" cy="2928"/>
              <a:chOff x="3264" y="1104"/>
              <a:chExt cx="1680" cy="2928"/>
            </a:xfrm>
          </p:grpSpPr>
          <p:sp>
            <p:nvSpPr>
              <p:cNvPr id="9228" name="Line 22"/>
              <p:cNvSpPr>
                <a:spLocks noChangeShapeType="1"/>
              </p:cNvSpPr>
              <p:nvPr/>
            </p:nvSpPr>
            <p:spPr bwMode="auto">
              <a:xfrm flipH="1">
                <a:off x="3696" y="2352"/>
                <a:ext cx="192" cy="192"/>
              </a:xfrm>
              <a:prstGeom prst="line">
                <a:avLst/>
              </a:prstGeom>
              <a:noFill/>
              <a:ln w="9525">
                <a:solidFill>
                  <a:schemeClr val="tx1"/>
                </a:solidFill>
                <a:round/>
                <a:headEnd/>
                <a:tailEnd type="triangle" w="med" len="med"/>
              </a:ln>
            </p:spPr>
            <p:txBody>
              <a:bodyPr wrap="none" anchor="ctr"/>
              <a:lstStyle/>
              <a:p>
                <a:endParaRPr lang="en-US"/>
              </a:p>
            </p:txBody>
          </p:sp>
          <p:sp>
            <p:nvSpPr>
              <p:cNvPr id="9229" name="Line 23"/>
              <p:cNvSpPr>
                <a:spLocks noChangeShapeType="1"/>
              </p:cNvSpPr>
              <p:nvPr/>
            </p:nvSpPr>
            <p:spPr bwMode="auto">
              <a:xfrm flipV="1">
                <a:off x="4944" y="1632"/>
                <a:ext cx="0" cy="1776"/>
              </a:xfrm>
              <a:prstGeom prst="line">
                <a:avLst/>
              </a:prstGeom>
              <a:noFill/>
              <a:ln w="9525">
                <a:solidFill>
                  <a:schemeClr val="tx1"/>
                </a:solidFill>
                <a:round/>
                <a:headEnd/>
                <a:tailEnd/>
              </a:ln>
            </p:spPr>
            <p:txBody>
              <a:bodyPr wrap="none" anchor="ctr"/>
              <a:lstStyle/>
              <a:p>
                <a:endParaRPr lang="en-US"/>
              </a:p>
            </p:txBody>
          </p:sp>
          <p:sp>
            <p:nvSpPr>
              <p:cNvPr id="9230" name="Text Box 24"/>
              <p:cNvSpPr txBox="1">
                <a:spLocks noChangeArrowheads="1"/>
              </p:cNvSpPr>
              <p:nvPr/>
            </p:nvSpPr>
            <p:spPr bwMode="auto">
              <a:xfrm>
                <a:off x="3921" y="1961"/>
                <a:ext cx="236" cy="246"/>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sp>
            <p:nvSpPr>
              <p:cNvPr id="9231" name="Text Box 25"/>
              <p:cNvSpPr txBox="1">
                <a:spLocks noChangeArrowheads="1"/>
              </p:cNvSpPr>
              <p:nvPr/>
            </p:nvSpPr>
            <p:spPr bwMode="auto">
              <a:xfrm>
                <a:off x="3638" y="1673"/>
                <a:ext cx="224" cy="246"/>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F</a:t>
                </a:r>
              </a:p>
            </p:txBody>
          </p:sp>
          <p:grpSp>
            <p:nvGrpSpPr>
              <p:cNvPr id="7" name="Group 26"/>
              <p:cNvGrpSpPr>
                <a:grpSpLocks/>
              </p:cNvGrpSpPr>
              <p:nvPr/>
            </p:nvGrpSpPr>
            <p:grpSpPr bwMode="auto">
              <a:xfrm>
                <a:off x="3264" y="1104"/>
                <a:ext cx="1680" cy="2928"/>
                <a:chOff x="3264" y="1104"/>
                <a:chExt cx="1680" cy="2928"/>
              </a:xfrm>
            </p:grpSpPr>
            <p:sp>
              <p:nvSpPr>
                <p:cNvPr id="9233" name="Line 27"/>
                <p:cNvSpPr>
                  <a:spLocks noChangeShapeType="1"/>
                </p:cNvSpPr>
                <p:nvPr/>
              </p:nvSpPr>
              <p:spPr bwMode="auto">
                <a:xfrm>
                  <a:off x="4128" y="1200"/>
                  <a:ext cx="0" cy="192"/>
                </a:xfrm>
                <a:prstGeom prst="line">
                  <a:avLst/>
                </a:prstGeom>
                <a:noFill/>
                <a:ln w="9525">
                  <a:solidFill>
                    <a:schemeClr val="tx1"/>
                  </a:solidFill>
                  <a:round/>
                  <a:headEnd/>
                  <a:tailEnd type="triangle" w="med" len="med"/>
                </a:ln>
              </p:spPr>
              <p:txBody>
                <a:bodyPr wrap="none" anchor="ctr"/>
                <a:lstStyle/>
                <a:p>
                  <a:endParaRPr lang="en-US"/>
                </a:p>
              </p:txBody>
            </p:sp>
            <p:sp>
              <p:nvSpPr>
                <p:cNvPr id="9234" name="Line 28"/>
                <p:cNvSpPr>
                  <a:spLocks noChangeShapeType="1"/>
                </p:cNvSpPr>
                <p:nvPr/>
              </p:nvSpPr>
              <p:spPr bwMode="auto">
                <a:xfrm>
                  <a:off x="4128" y="1584"/>
                  <a:ext cx="0" cy="192"/>
                </a:xfrm>
                <a:prstGeom prst="line">
                  <a:avLst/>
                </a:prstGeom>
                <a:noFill/>
                <a:ln w="9525">
                  <a:solidFill>
                    <a:schemeClr val="tx1"/>
                  </a:solidFill>
                  <a:round/>
                  <a:headEnd/>
                  <a:tailEnd type="triangle" w="med" len="med"/>
                </a:ln>
              </p:spPr>
              <p:txBody>
                <a:bodyPr wrap="none" anchor="ctr"/>
                <a:lstStyle/>
                <a:p>
                  <a:endParaRPr lang="en-US"/>
                </a:p>
              </p:txBody>
            </p:sp>
            <p:sp>
              <p:nvSpPr>
                <p:cNvPr id="9235" name="Line 29"/>
                <p:cNvSpPr>
                  <a:spLocks noChangeShapeType="1"/>
                </p:cNvSpPr>
                <p:nvPr/>
              </p:nvSpPr>
              <p:spPr bwMode="auto">
                <a:xfrm>
                  <a:off x="4128" y="1968"/>
                  <a:ext cx="0" cy="192"/>
                </a:xfrm>
                <a:prstGeom prst="line">
                  <a:avLst/>
                </a:prstGeom>
                <a:noFill/>
                <a:ln w="9525">
                  <a:solidFill>
                    <a:schemeClr val="tx1"/>
                  </a:solidFill>
                  <a:round/>
                  <a:headEnd/>
                  <a:tailEnd type="triangle" w="med" len="med"/>
                </a:ln>
              </p:spPr>
              <p:txBody>
                <a:bodyPr wrap="none" anchor="ctr"/>
                <a:lstStyle/>
                <a:p>
                  <a:endParaRPr lang="en-US"/>
                </a:p>
              </p:txBody>
            </p:sp>
            <p:sp>
              <p:nvSpPr>
                <p:cNvPr id="9236" name="Line 30"/>
                <p:cNvSpPr>
                  <a:spLocks noChangeShapeType="1"/>
                </p:cNvSpPr>
                <p:nvPr/>
              </p:nvSpPr>
              <p:spPr bwMode="auto">
                <a:xfrm>
                  <a:off x="4560" y="2736"/>
                  <a:ext cx="0" cy="192"/>
                </a:xfrm>
                <a:prstGeom prst="line">
                  <a:avLst/>
                </a:prstGeom>
                <a:noFill/>
                <a:ln w="9525">
                  <a:solidFill>
                    <a:schemeClr val="tx1"/>
                  </a:solidFill>
                  <a:round/>
                  <a:headEnd/>
                  <a:tailEnd type="triangle" w="med" len="med"/>
                </a:ln>
              </p:spPr>
              <p:txBody>
                <a:bodyPr wrap="none" anchor="ctr"/>
                <a:lstStyle/>
                <a:p>
                  <a:endParaRPr lang="en-US"/>
                </a:p>
              </p:txBody>
            </p:sp>
            <p:sp>
              <p:nvSpPr>
                <p:cNvPr id="9237" name="Line 31"/>
                <p:cNvSpPr>
                  <a:spLocks noChangeShapeType="1"/>
                </p:cNvSpPr>
                <p:nvPr/>
              </p:nvSpPr>
              <p:spPr bwMode="auto">
                <a:xfrm flipH="1">
                  <a:off x="4176" y="3120"/>
                  <a:ext cx="384" cy="192"/>
                </a:xfrm>
                <a:prstGeom prst="line">
                  <a:avLst/>
                </a:prstGeom>
                <a:noFill/>
                <a:ln w="9525">
                  <a:solidFill>
                    <a:schemeClr val="tx1"/>
                  </a:solidFill>
                  <a:round/>
                  <a:headEnd/>
                  <a:tailEnd type="triangle" w="med" len="med"/>
                </a:ln>
              </p:spPr>
              <p:txBody>
                <a:bodyPr wrap="none" anchor="ctr"/>
                <a:lstStyle/>
                <a:p>
                  <a:endParaRPr lang="en-US"/>
                </a:p>
              </p:txBody>
            </p:sp>
            <p:sp>
              <p:nvSpPr>
                <p:cNvPr id="9238" name="Line 32"/>
                <p:cNvSpPr>
                  <a:spLocks noChangeShapeType="1"/>
                </p:cNvSpPr>
                <p:nvPr/>
              </p:nvSpPr>
              <p:spPr bwMode="auto">
                <a:xfrm>
                  <a:off x="4320" y="2352"/>
                  <a:ext cx="288" cy="192"/>
                </a:xfrm>
                <a:prstGeom prst="line">
                  <a:avLst/>
                </a:prstGeom>
                <a:noFill/>
                <a:ln w="9525">
                  <a:solidFill>
                    <a:schemeClr val="tx1"/>
                  </a:solidFill>
                  <a:round/>
                  <a:headEnd/>
                  <a:tailEnd type="triangle" w="med" len="med"/>
                </a:ln>
              </p:spPr>
              <p:txBody>
                <a:bodyPr wrap="none" anchor="ctr"/>
                <a:lstStyle/>
                <a:p>
                  <a:endParaRPr lang="en-US"/>
                </a:p>
              </p:txBody>
            </p:sp>
            <p:sp>
              <p:nvSpPr>
                <p:cNvPr id="9239" name="Line 33"/>
                <p:cNvSpPr>
                  <a:spLocks noChangeShapeType="1"/>
                </p:cNvSpPr>
                <p:nvPr/>
              </p:nvSpPr>
              <p:spPr bwMode="auto">
                <a:xfrm>
                  <a:off x="3744" y="2736"/>
                  <a:ext cx="0" cy="864"/>
                </a:xfrm>
                <a:prstGeom prst="line">
                  <a:avLst/>
                </a:prstGeom>
                <a:noFill/>
                <a:ln w="9525">
                  <a:solidFill>
                    <a:schemeClr val="tx1"/>
                  </a:solidFill>
                  <a:round/>
                  <a:headEnd/>
                  <a:tailEnd/>
                </a:ln>
              </p:spPr>
              <p:txBody>
                <a:bodyPr wrap="none" anchor="ctr"/>
                <a:lstStyle/>
                <a:p>
                  <a:endParaRPr lang="en-US"/>
                </a:p>
              </p:txBody>
            </p:sp>
            <p:sp>
              <p:nvSpPr>
                <p:cNvPr id="9240" name="Line 34"/>
                <p:cNvSpPr>
                  <a:spLocks noChangeShapeType="1"/>
                </p:cNvSpPr>
                <p:nvPr/>
              </p:nvSpPr>
              <p:spPr bwMode="auto">
                <a:xfrm>
                  <a:off x="3744" y="3600"/>
                  <a:ext cx="1056" cy="0"/>
                </a:xfrm>
                <a:prstGeom prst="line">
                  <a:avLst/>
                </a:prstGeom>
                <a:noFill/>
                <a:ln w="9525">
                  <a:solidFill>
                    <a:schemeClr val="tx1"/>
                  </a:solidFill>
                  <a:round/>
                  <a:headEnd/>
                  <a:tailEnd/>
                </a:ln>
              </p:spPr>
              <p:txBody>
                <a:bodyPr wrap="none" anchor="ctr"/>
                <a:lstStyle/>
                <a:p>
                  <a:endParaRPr lang="en-US"/>
                </a:p>
              </p:txBody>
            </p:sp>
            <p:sp>
              <p:nvSpPr>
                <p:cNvPr id="9241" name="Line 35"/>
                <p:cNvSpPr>
                  <a:spLocks noChangeShapeType="1"/>
                </p:cNvSpPr>
                <p:nvPr/>
              </p:nvSpPr>
              <p:spPr bwMode="auto">
                <a:xfrm>
                  <a:off x="4800" y="360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9242" name="Line 36"/>
                <p:cNvSpPr>
                  <a:spLocks noChangeShapeType="1"/>
                </p:cNvSpPr>
                <p:nvPr/>
              </p:nvSpPr>
              <p:spPr bwMode="auto">
                <a:xfrm flipH="1">
                  <a:off x="3264" y="1872"/>
                  <a:ext cx="624" cy="0"/>
                </a:xfrm>
                <a:prstGeom prst="line">
                  <a:avLst/>
                </a:prstGeom>
                <a:noFill/>
                <a:ln w="9525">
                  <a:solidFill>
                    <a:schemeClr val="tx1"/>
                  </a:solidFill>
                  <a:round/>
                  <a:headEnd/>
                  <a:tailEnd/>
                </a:ln>
              </p:spPr>
              <p:txBody>
                <a:bodyPr wrap="none" anchor="ctr"/>
                <a:lstStyle/>
                <a:p>
                  <a:endParaRPr lang="en-US"/>
                </a:p>
              </p:txBody>
            </p:sp>
            <p:sp>
              <p:nvSpPr>
                <p:cNvPr id="9243" name="Line 37"/>
                <p:cNvSpPr>
                  <a:spLocks noChangeShapeType="1"/>
                </p:cNvSpPr>
                <p:nvPr/>
              </p:nvSpPr>
              <p:spPr bwMode="auto">
                <a:xfrm>
                  <a:off x="3264" y="1872"/>
                  <a:ext cx="0" cy="1872"/>
                </a:xfrm>
                <a:prstGeom prst="line">
                  <a:avLst/>
                </a:prstGeom>
                <a:noFill/>
                <a:ln w="9525">
                  <a:solidFill>
                    <a:schemeClr val="tx1"/>
                  </a:solidFill>
                  <a:round/>
                  <a:headEnd/>
                  <a:tailEnd/>
                </a:ln>
              </p:spPr>
              <p:txBody>
                <a:bodyPr wrap="none" anchor="ctr"/>
                <a:lstStyle/>
                <a:p>
                  <a:endParaRPr lang="en-US"/>
                </a:p>
              </p:txBody>
            </p:sp>
            <p:sp>
              <p:nvSpPr>
                <p:cNvPr id="9244" name="Line 38"/>
                <p:cNvSpPr>
                  <a:spLocks noChangeShapeType="1"/>
                </p:cNvSpPr>
                <p:nvPr/>
              </p:nvSpPr>
              <p:spPr bwMode="auto">
                <a:xfrm>
                  <a:off x="3264" y="3744"/>
                  <a:ext cx="720" cy="0"/>
                </a:xfrm>
                <a:prstGeom prst="line">
                  <a:avLst/>
                </a:prstGeom>
                <a:noFill/>
                <a:ln w="9525">
                  <a:solidFill>
                    <a:schemeClr val="tx1"/>
                  </a:solidFill>
                  <a:round/>
                  <a:headEnd/>
                  <a:tailEnd type="triangle" w="med" len="med"/>
                </a:ln>
              </p:spPr>
              <p:txBody>
                <a:bodyPr wrap="none" anchor="ctr"/>
                <a:lstStyle/>
                <a:p>
                  <a:endParaRPr lang="en-US"/>
                </a:p>
              </p:txBody>
            </p:sp>
            <p:sp>
              <p:nvSpPr>
                <p:cNvPr id="9245" name="Line 39"/>
                <p:cNvSpPr>
                  <a:spLocks noChangeShapeType="1"/>
                </p:cNvSpPr>
                <p:nvPr/>
              </p:nvSpPr>
              <p:spPr bwMode="auto">
                <a:xfrm>
                  <a:off x="4416" y="3408"/>
                  <a:ext cx="528" cy="0"/>
                </a:xfrm>
                <a:prstGeom prst="line">
                  <a:avLst/>
                </a:prstGeom>
                <a:noFill/>
                <a:ln w="9525">
                  <a:solidFill>
                    <a:schemeClr val="tx1"/>
                  </a:solidFill>
                  <a:round/>
                  <a:headEnd/>
                  <a:tailEnd/>
                </a:ln>
              </p:spPr>
              <p:txBody>
                <a:bodyPr wrap="none" anchor="ctr"/>
                <a:lstStyle/>
                <a:p>
                  <a:endParaRPr lang="en-US"/>
                </a:p>
              </p:txBody>
            </p:sp>
            <p:sp>
              <p:nvSpPr>
                <p:cNvPr id="9246" name="Line 40"/>
                <p:cNvSpPr>
                  <a:spLocks noChangeShapeType="1"/>
                </p:cNvSpPr>
                <p:nvPr/>
              </p:nvSpPr>
              <p:spPr bwMode="auto">
                <a:xfrm flipH="1">
                  <a:off x="4464" y="1632"/>
                  <a:ext cx="480" cy="0"/>
                </a:xfrm>
                <a:prstGeom prst="line">
                  <a:avLst/>
                </a:prstGeom>
                <a:noFill/>
                <a:ln w="9525">
                  <a:solidFill>
                    <a:schemeClr val="tx1"/>
                  </a:solidFill>
                  <a:round/>
                  <a:headEnd/>
                  <a:tailEnd/>
                </a:ln>
              </p:spPr>
              <p:txBody>
                <a:bodyPr wrap="none" anchor="ctr"/>
                <a:lstStyle/>
                <a:p>
                  <a:endParaRPr lang="en-US"/>
                </a:p>
              </p:txBody>
            </p:sp>
            <p:sp>
              <p:nvSpPr>
                <p:cNvPr id="9247" name="Line 41"/>
                <p:cNvSpPr>
                  <a:spLocks noChangeShapeType="1"/>
                </p:cNvSpPr>
                <p:nvPr/>
              </p:nvSpPr>
              <p:spPr bwMode="auto">
                <a:xfrm flipH="1">
                  <a:off x="4272" y="1632"/>
                  <a:ext cx="192" cy="144"/>
                </a:xfrm>
                <a:prstGeom prst="line">
                  <a:avLst/>
                </a:prstGeom>
                <a:noFill/>
                <a:ln w="9525">
                  <a:solidFill>
                    <a:schemeClr val="tx1"/>
                  </a:solidFill>
                  <a:round/>
                  <a:headEnd/>
                  <a:tailEnd type="triangle" w="med" len="med"/>
                </a:ln>
              </p:spPr>
              <p:txBody>
                <a:bodyPr wrap="none" anchor="ctr"/>
                <a:lstStyle/>
                <a:p>
                  <a:endParaRPr lang="en-US"/>
                </a:p>
              </p:txBody>
            </p:sp>
            <p:sp>
              <p:nvSpPr>
                <p:cNvPr id="9248" name="Text Box 42"/>
                <p:cNvSpPr txBox="1">
                  <a:spLocks noChangeArrowheads="1"/>
                </p:cNvSpPr>
                <p:nvPr/>
              </p:nvSpPr>
              <p:spPr bwMode="auto">
                <a:xfrm>
                  <a:off x="3632" y="2200"/>
                  <a:ext cx="237" cy="247"/>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sp>
              <p:nvSpPr>
                <p:cNvPr id="9249" name="Line 43"/>
                <p:cNvSpPr>
                  <a:spLocks noChangeShapeType="1"/>
                </p:cNvSpPr>
                <p:nvPr/>
              </p:nvSpPr>
              <p:spPr bwMode="auto">
                <a:xfrm>
                  <a:off x="3456" y="1104"/>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9250" name="Line 44"/>
                <p:cNvSpPr>
                  <a:spLocks noChangeShapeType="1"/>
                </p:cNvSpPr>
                <p:nvPr/>
              </p:nvSpPr>
              <p:spPr bwMode="auto">
                <a:xfrm>
                  <a:off x="4416" y="403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9251" name="Line 45"/>
                <p:cNvSpPr>
                  <a:spLocks noChangeShapeType="1"/>
                </p:cNvSpPr>
                <p:nvPr/>
              </p:nvSpPr>
              <p:spPr bwMode="auto">
                <a:xfrm>
                  <a:off x="4176" y="3840"/>
                  <a:ext cx="0" cy="96"/>
                </a:xfrm>
                <a:prstGeom prst="line">
                  <a:avLst/>
                </a:prstGeom>
                <a:noFill/>
                <a:ln w="9525">
                  <a:solidFill>
                    <a:schemeClr val="tx1"/>
                  </a:solidFill>
                  <a:round/>
                  <a:headEnd/>
                  <a:tailEnd type="triangle" w="med" len="med"/>
                </a:ln>
              </p:spPr>
              <p:txBody>
                <a:bodyPr wrap="none" anchor="ctr"/>
                <a:lstStyle/>
                <a:p>
                  <a:endParaRPr lang="en-US"/>
                </a:p>
              </p:txBody>
            </p:sp>
          </p:grpSp>
        </p:grpSp>
      </p:grpSp>
      <p:grpSp>
        <p:nvGrpSpPr>
          <p:cNvPr id="8" name="Group 46"/>
          <p:cNvGrpSpPr>
            <a:grpSpLocks/>
          </p:cNvGrpSpPr>
          <p:nvPr/>
        </p:nvGrpSpPr>
        <p:grpSpPr bwMode="auto">
          <a:xfrm>
            <a:off x="4648200" y="1600200"/>
            <a:ext cx="2895600" cy="4876800"/>
            <a:chOff x="2928" y="1008"/>
            <a:chExt cx="1824" cy="3072"/>
          </a:xfrm>
        </p:grpSpPr>
        <p:sp>
          <p:nvSpPr>
            <p:cNvPr id="9223" name="Rectangle 47"/>
            <p:cNvSpPr>
              <a:spLocks noChangeArrowheads="1"/>
            </p:cNvSpPr>
            <p:nvPr/>
          </p:nvSpPr>
          <p:spPr bwMode="auto">
            <a:xfrm>
              <a:off x="2928" y="1008"/>
              <a:ext cx="1392" cy="720"/>
            </a:xfrm>
            <a:prstGeom prst="rect">
              <a:avLst/>
            </a:prstGeom>
            <a:noFill/>
            <a:ln w="28575">
              <a:solidFill>
                <a:srgbClr val="FF0000"/>
              </a:solidFill>
              <a:prstDash val="dash"/>
              <a:miter lim="800000"/>
              <a:headEnd/>
              <a:tailEnd/>
            </a:ln>
          </p:spPr>
          <p:txBody>
            <a:bodyPr wrap="none" anchor="ctr"/>
            <a:lstStyle/>
            <a:p>
              <a:endParaRPr lang="en-US"/>
            </a:p>
          </p:txBody>
        </p:sp>
        <p:sp>
          <p:nvSpPr>
            <p:cNvPr id="9224" name="Rectangle 48"/>
            <p:cNvSpPr>
              <a:spLocks noChangeArrowheads="1"/>
            </p:cNvSpPr>
            <p:nvPr/>
          </p:nvSpPr>
          <p:spPr bwMode="auto">
            <a:xfrm>
              <a:off x="3936" y="2448"/>
              <a:ext cx="816" cy="1008"/>
            </a:xfrm>
            <a:prstGeom prst="rect">
              <a:avLst/>
            </a:prstGeom>
            <a:noFill/>
            <a:ln w="28575">
              <a:solidFill>
                <a:srgbClr val="FF0000"/>
              </a:solidFill>
              <a:prstDash val="dash"/>
              <a:miter lim="800000"/>
              <a:headEnd/>
              <a:tailEnd/>
            </a:ln>
          </p:spPr>
          <p:txBody>
            <a:bodyPr wrap="none" anchor="ctr"/>
            <a:lstStyle/>
            <a:p>
              <a:endParaRPr lang="en-US"/>
            </a:p>
          </p:txBody>
        </p:sp>
        <p:sp>
          <p:nvSpPr>
            <p:cNvPr id="9225" name="Rectangle 49"/>
            <p:cNvSpPr>
              <a:spLocks noChangeArrowheads="1"/>
            </p:cNvSpPr>
            <p:nvPr/>
          </p:nvSpPr>
          <p:spPr bwMode="auto">
            <a:xfrm>
              <a:off x="3888" y="3504"/>
              <a:ext cx="480" cy="576"/>
            </a:xfrm>
            <a:prstGeom prst="rect">
              <a:avLst/>
            </a:prstGeom>
            <a:noFill/>
            <a:ln w="28575">
              <a:solidFill>
                <a:srgbClr val="FF0000"/>
              </a:solidFill>
              <a:prstDash val="dash"/>
              <a:miter lim="800000"/>
              <a:headEnd/>
              <a:tailEnd/>
            </a:ln>
          </p:spPr>
          <p:txBody>
            <a:bodyPr wrap="none" anchor="ctr"/>
            <a:lstStyle/>
            <a:p>
              <a:endParaRPr lang="en-US"/>
            </a:p>
          </p:txBody>
        </p:sp>
      </p:grpSp>
      <p:sp>
        <p:nvSpPr>
          <p:cNvPr id="9222" name="Rectangle 51"/>
          <p:cNvSpPr>
            <a:spLocks noChangeArrowheads="1"/>
          </p:cNvSpPr>
          <p:nvPr/>
        </p:nvSpPr>
        <p:spPr bwMode="auto">
          <a:xfrm>
            <a:off x="685800" y="1905000"/>
            <a:ext cx="3886200" cy="4572000"/>
          </a:xfrm>
          <a:prstGeom prst="rect">
            <a:avLst/>
          </a:prstGeom>
          <a:noFill/>
          <a:ln w="9525">
            <a:noFill/>
            <a:miter lim="800000"/>
            <a:headEnd/>
            <a:tailEnd/>
          </a:ln>
        </p:spPr>
        <p:txBody>
          <a:bodyPr/>
          <a:lstStyle/>
          <a:p>
            <a:pPr marL="342900" indent="-342900" algn="l">
              <a:lnSpc>
                <a:spcPct val="90000"/>
              </a:lnSpc>
              <a:spcBef>
                <a:spcPct val="10000"/>
              </a:spcBef>
              <a:buFontTx/>
              <a:buNone/>
            </a:pPr>
            <a:r>
              <a:rPr lang="en-US" sz="2000" b="1">
                <a:solidFill>
                  <a:schemeClr val="tx2"/>
                </a:solidFill>
                <a:latin typeface="Comic Sans MS" pitchFamily="-16" charset="0"/>
              </a:rPr>
              <a:t>Procedure AVG</a:t>
            </a:r>
            <a:endParaRPr lang="en-US" sz="1800" b="1">
              <a:latin typeface="Comic Sans MS" pitchFamily="-16" charset="0"/>
            </a:endParaRPr>
          </a:p>
          <a:p>
            <a:pPr marL="342900" indent="-342900" algn="l">
              <a:lnSpc>
                <a:spcPct val="90000"/>
              </a:lnSpc>
              <a:spcBef>
                <a:spcPct val="10000"/>
              </a:spcBef>
              <a:buFontTx/>
              <a:buNone/>
            </a:pPr>
            <a:r>
              <a:rPr lang="en-US" sz="1800" b="1">
                <a:latin typeface="Comic Sans MS" pitchFamily="-16" charset="0"/>
              </a:rPr>
              <a:t>S1   count = 0</a:t>
            </a:r>
          </a:p>
          <a:p>
            <a:pPr marL="342900" indent="-342900" algn="l">
              <a:lnSpc>
                <a:spcPct val="90000"/>
              </a:lnSpc>
              <a:spcBef>
                <a:spcPct val="10000"/>
              </a:spcBef>
              <a:buFontTx/>
              <a:buNone/>
            </a:pPr>
            <a:r>
              <a:rPr lang="en-US" sz="1800" b="1">
                <a:latin typeface="Comic Sans MS" pitchFamily="-16" charset="0"/>
              </a:rPr>
              <a:t>S2   fread(fptr, n)</a:t>
            </a:r>
          </a:p>
          <a:p>
            <a:pPr marL="342900" indent="-342900" algn="l">
              <a:lnSpc>
                <a:spcPct val="90000"/>
              </a:lnSpc>
              <a:spcBef>
                <a:spcPct val="10000"/>
              </a:spcBef>
              <a:buFontTx/>
              <a:buNone/>
            </a:pPr>
            <a:r>
              <a:rPr lang="en-US" sz="1800" b="1">
                <a:latin typeface="Comic Sans MS" pitchFamily="-16" charset="0"/>
              </a:rPr>
              <a:t>S3   while (not EOF) do</a:t>
            </a:r>
          </a:p>
          <a:p>
            <a:pPr marL="342900" indent="-342900" algn="l">
              <a:lnSpc>
                <a:spcPct val="90000"/>
              </a:lnSpc>
              <a:spcBef>
                <a:spcPct val="10000"/>
              </a:spcBef>
              <a:buFontTx/>
              <a:buNone/>
            </a:pPr>
            <a:r>
              <a:rPr lang="en-US" sz="1800" b="1">
                <a:latin typeface="Comic Sans MS" pitchFamily="-16" charset="0"/>
              </a:rPr>
              <a:t>S4      if (n &lt; 0)</a:t>
            </a:r>
          </a:p>
          <a:p>
            <a:pPr marL="342900" indent="-342900" algn="l">
              <a:lnSpc>
                <a:spcPct val="90000"/>
              </a:lnSpc>
              <a:spcBef>
                <a:spcPct val="10000"/>
              </a:spcBef>
              <a:buFontTx/>
              <a:buNone/>
            </a:pPr>
            <a:r>
              <a:rPr lang="en-US" sz="1800" b="1">
                <a:latin typeface="Comic Sans MS" pitchFamily="-16" charset="0"/>
              </a:rPr>
              <a:t>S5         return (error)</a:t>
            </a:r>
          </a:p>
          <a:p>
            <a:pPr marL="342900" indent="-342900" algn="l">
              <a:lnSpc>
                <a:spcPct val="90000"/>
              </a:lnSpc>
              <a:spcBef>
                <a:spcPct val="10000"/>
              </a:spcBef>
              <a:buFontTx/>
              <a:buNone/>
            </a:pPr>
            <a:r>
              <a:rPr lang="en-US" sz="1800" b="1">
                <a:latin typeface="Comic Sans MS" pitchFamily="-16" charset="0"/>
              </a:rPr>
              <a:t>         else</a:t>
            </a:r>
          </a:p>
          <a:p>
            <a:pPr marL="342900" indent="-342900" algn="l">
              <a:lnSpc>
                <a:spcPct val="90000"/>
              </a:lnSpc>
              <a:spcBef>
                <a:spcPct val="10000"/>
              </a:spcBef>
              <a:buFontTx/>
              <a:buNone/>
            </a:pPr>
            <a:r>
              <a:rPr lang="en-US" sz="1800" b="1">
                <a:latin typeface="Comic Sans MS" pitchFamily="-16" charset="0"/>
              </a:rPr>
              <a:t>S6         nums[count] = n</a:t>
            </a:r>
          </a:p>
          <a:p>
            <a:pPr marL="342900" indent="-342900" algn="l">
              <a:lnSpc>
                <a:spcPct val="90000"/>
              </a:lnSpc>
              <a:spcBef>
                <a:spcPct val="10000"/>
              </a:spcBef>
              <a:buFontTx/>
              <a:buNone/>
            </a:pPr>
            <a:r>
              <a:rPr lang="en-US" sz="1800" b="1">
                <a:latin typeface="Comic Sans MS" pitchFamily="-16" charset="0"/>
              </a:rPr>
              <a:t>S7         count ++</a:t>
            </a:r>
          </a:p>
          <a:p>
            <a:pPr marL="342900" indent="-342900" algn="l">
              <a:lnSpc>
                <a:spcPct val="90000"/>
              </a:lnSpc>
              <a:spcBef>
                <a:spcPct val="10000"/>
              </a:spcBef>
              <a:buFontTx/>
              <a:buNone/>
            </a:pPr>
            <a:r>
              <a:rPr lang="en-US" sz="1800" b="1">
                <a:latin typeface="Comic Sans MS" pitchFamily="-16" charset="0"/>
              </a:rPr>
              <a:t>         endif</a:t>
            </a:r>
          </a:p>
          <a:p>
            <a:pPr marL="342900" indent="-342900" algn="l">
              <a:lnSpc>
                <a:spcPct val="90000"/>
              </a:lnSpc>
              <a:spcBef>
                <a:spcPct val="10000"/>
              </a:spcBef>
              <a:buFontTx/>
              <a:buNone/>
            </a:pPr>
            <a:r>
              <a:rPr lang="en-US" sz="1800" b="1">
                <a:latin typeface="Comic Sans MS" pitchFamily="-16" charset="0"/>
              </a:rPr>
              <a:t>S8   fread(fptr, n)</a:t>
            </a:r>
          </a:p>
          <a:p>
            <a:pPr marL="342900" indent="-342900" algn="l">
              <a:lnSpc>
                <a:spcPct val="90000"/>
              </a:lnSpc>
              <a:spcBef>
                <a:spcPct val="10000"/>
              </a:spcBef>
              <a:buFontTx/>
              <a:buNone/>
            </a:pPr>
            <a:r>
              <a:rPr lang="en-US" sz="1800" b="1">
                <a:latin typeface="Comic Sans MS" pitchFamily="-16" charset="0"/>
              </a:rPr>
              <a:t>      endwhile</a:t>
            </a:r>
          </a:p>
          <a:p>
            <a:pPr marL="342900" indent="-342900" algn="l">
              <a:lnSpc>
                <a:spcPct val="90000"/>
              </a:lnSpc>
              <a:spcBef>
                <a:spcPct val="10000"/>
              </a:spcBef>
              <a:buFontTx/>
              <a:buNone/>
            </a:pPr>
            <a:r>
              <a:rPr lang="en-US" sz="1800" b="1">
                <a:latin typeface="Comic Sans MS" pitchFamily="-16" charset="0"/>
              </a:rPr>
              <a:t>S9   avg = mean(nums,count)</a:t>
            </a:r>
          </a:p>
          <a:p>
            <a:pPr marL="342900" indent="-342900" algn="l">
              <a:lnSpc>
                <a:spcPct val="90000"/>
              </a:lnSpc>
              <a:spcBef>
                <a:spcPct val="10000"/>
              </a:spcBef>
              <a:buFontTx/>
              <a:buNone/>
            </a:pPr>
            <a:r>
              <a:rPr lang="en-US" sz="1800" b="1">
                <a:latin typeface="Comic Sans MS" pitchFamily="-16" charset="0"/>
              </a:rPr>
              <a:t>S10  return(avg)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CFG with Maximal Basic Blocks</a:t>
            </a:r>
          </a:p>
        </p:txBody>
      </p:sp>
      <p:sp>
        <p:nvSpPr>
          <p:cNvPr id="10243" name="Rectangle 6"/>
          <p:cNvSpPr>
            <a:spLocks noChangeArrowheads="1"/>
          </p:cNvSpPr>
          <p:nvPr/>
        </p:nvSpPr>
        <p:spPr bwMode="auto">
          <a:xfrm>
            <a:off x="6116638" y="2324100"/>
            <a:ext cx="620712" cy="287338"/>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S1,2</a:t>
            </a:r>
          </a:p>
        </p:txBody>
      </p:sp>
      <p:sp>
        <p:nvSpPr>
          <p:cNvPr id="10244" name="Rectangle 7"/>
          <p:cNvSpPr>
            <a:spLocks noChangeArrowheads="1"/>
          </p:cNvSpPr>
          <p:nvPr/>
        </p:nvSpPr>
        <p:spPr bwMode="auto">
          <a:xfrm>
            <a:off x="6116638" y="2897188"/>
            <a:ext cx="620712" cy="28575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S3</a:t>
            </a:r>
          </a:p>
        </p:txBody>
      </p:sp>
      <p:sp>
        <p:nvSpPr>
          <p:cNvPr id="10245" name="Rectangle 8"/>
          <p:cNvSpPr>
            <a:spLocks noChangeArrowheads="1"/>
          </p:cNvSpPr>
          <p:nvPr/>
        </p:nvSpPr>
        <p:spPr bwMode="auto">
          <a:xfrm>
            <a:off x="6116638" y="3468688"/>
            <a:ext cx="620712" cy="28575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S4</a:t>
            </a:r>
          </a:p>
        </p:txBody>
      </p:sp>
      <p:sp>
        <p:nvSpPr>
          <p:cNvPr id="10246" name="Rectangle 9"/>
          <p:cNvSpPr>
            <a:spLocks noChangeArrowheads="1"/>
          </p:cNvSpPr>
          <p:nvPr/>
        </p:nvSpPr>
        <p:spPr bwMode="auto">
          <a:xfrm>
            <a:off x="5565775" y="4040188"/>
            <a:ext cx="620713" cy="287337"/>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S5</a:t>
            </a:r>
          </a:p>
        </p:txBody>
      </p:sp>
      <p:sp>
        <p:nvSpPr>
          <p:cNvPr id="10247" name="Rectangle 11"/>
          <p:cNvSpPr>
            <a:spLocks noChangeArrowheads="1"/>
          </p:cNvSpPr>
          <p:nvPr/>
        </p:nvSpPr>
        <p:spPr bwMode="auto">
          <a:xfrm>
            <a:off x="6737350" y="4343400"/>
            <a:ext cx="730250" cy="33655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S6,7,8</a:t>
            </a:r>
          </a:p>
        </p:txBody>
      </p:sp>
      <p:sp>
        <p:nvSpPr>
          <p:cNvPr id="10249" name="Rectangle 13"/>
          <p:cNvSpPr>
            <a:spLocks noChangeArrowheads="1"/>
          </p:cNvSpPr>
          <p:nvPr/>
        </p:nvSpPr>
        <p:spPr bwMode="auto">
          <a:xfrm>
            <a:off x="6019800" y="5943600"/>
            <a:ext cx="755650" cy="30480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S9,10</a:t>
            </a:r>
          </a:p>
        </p:txBody>
      </p:sp>
      <p:sp>
        <p:nvSpPr>
          <p:cNvPr id="10250" name="Rectangle 16"/>
          <p:cNvSpPr>
            <a:spLocks noChangeArrowheads="1"/>
          </p:cNvSpPr>
          <p:nvPr/>
        </p:nvSpPr>
        <p:spPr bwMode="auto">
          <a:xfrm>
            <a:off x="6096000" y="1752600"/>
            <a:ext cx="620713" cy="28575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entry</a:t>
            </a:r>
          </a:p>
        </p:txBody>
      </p:sp>
      <p:sp>
        <p:nvSpPr>
          <p:cNvPr id="10251" name="Rectangle 17"/>
          <p:cNvSpPr>
            <a:spLocks noChangeArrowheads="1"/>
          </p:cNvSpPr>
          <p:nvPr/>
        </p:nvSpPr>
        <p:spPr bwMode="auto">
          <a:xfrm>
            <a:off x="7151688" y="6115050"/>
            <a:ext cx="620712" cy="28575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exit</a:t>
            </a:r>
          </a:p>
        </p:txBody>
      </p:sp>
      <p:sp>
        <p:nvSpPr>
          <p:cNvPr id="10252" name="Text Box 19"/>
          <p:cNvSpPr txBox="1">
            <a:spLocks noChangeArrowheads="1"/>
          </p:cNvSpPr>
          <p:nvPr/>
        </p:nvSpPr>
        <p:spPr bwMode="auto">
          <a:xfrm>
            <a:off x="6843713" y="3575050"/>
            <a:ext cx="344487" cy="366713"/>
          </a:xfrm>
          <a:prstGeom prst="rect">
            <a:avLst/>
          </a:prstGeom>
          <a:noFill/>
          <a:ln w="9525">
            <a:noFill/>
            <a:miter lim="800000"/>
            <a:headEnd/>
            <a:tailEnd/>
          </a:ln>
        </p:spPr>
        <p:txBody>
          <a:bodyPr anchor="ctr">
            <a:spAutoFit/>
          </a:bodyPr>
          <a:lstStyle/>
          <a:p>
            <a:pPr>
              <a:spcBef>
                <a:spcPct val="50000"/>
              </a:spcBef>
              <a:buFontTx/>
              <a:buNone/>
            </a:pPr>
            <a:r>
              <a:rPr lang="en-US" sz="1800">
                <a:latin typeface="Comic Sans MS" pitchFamily="-16" charset="0"/>
              </a:rPr>
              <a:t>F</a:t>
            </a:r>
          </a:p>
        </p:txBody>
      </p:sp>
      <p:sp>
        <p:nvSpPr>
          <p:cNvPr id="10253" name="Line 21"/>
          <p:cNvSpPr>
            <a:spLocks noChangeShapeType="1"/>
          </p:cNvSpPr>
          <p:nvPr/>
        </p:nvSpPr>
        <p:spPr bwMode="auto">
          <a:xfrm flipH="1">
            <a:off x="5878513" y="3763963"/>
            <a:ext cx="276225" cy="285750"/>
          </a:xfrm>
          <a:prstGeom prst="line">
            <a:avLst/>
          </a:prstGeom>
          <a:noFill/>
          <a:ln w="9525">
            <a:solidFill>
              <a:schemeClr val="tx1"/>
            </a:solidFill>
            <a:round/>
            <a:headEnd/>
            <a:tailEnd type="triangle" w="med" len="med"/>
          </a:ln>
        </p:spPr>
        <p:txBody>
          <a:bodyPr wrap="none" anchor="ctr"/>
          <a:lstStyle/>
          <a:p>
            <a:endParaRPr lang="en-US"/>
          </a:p>
        </p:txBody>
      </p:sp>
      <p:sp>
        <p:nvSpPr>
          <p:cNvPr id="10254" name="Line 22"/>
          <p:cNvSpPr>
            <a:spLocks noChangeShapeType="1"/>
          </p:cNvSpPr>
          <p:nvPr/>
        </p:nvSpPr>
        <p:spPr bwMode="auto">
          <a:xfrm flipV="1">
            <a:off x="7670800" y="2692400"/>
            <a:ext cx="0" cy="2644775"/>
          </a:xfrm>
          <a:prstGeom prst="line">
            <a:avLst/>
          </a:prstGeom>
          <a:noFill/>
          <a:ln w="9525">
            <a:solidFill>
              <a:schemeClr val="tx1"/>
            </a:solidFill>
            <a:round/>
            <a:headEnd/>
            <a:tailEnd/>
          </a:ln>
        </p:spPr>
        <p:txBody>
          <a:bodyPr wrap="none" anchor="ctr"/>
          <a:lstStyle/>
          <a:p>
            <a:endParaRPr lang="en-US"/>
          </a:p>
        </p:txBody>
      </p:sp>
      <p:sp>
        <p:nvSpPr>
          <p:cNvPr id="10255" name="Text Box 23"/>
          <p:cNvSpPr txBox="1">
            <a:spLocks noChangeArrowheads="1"/>
          </p:cNvSpPr>
          <p:nvPr/>
        </p:nvSpPr>
        <p:spPr bwMode="auto">
          <a:xfrm>
            <a:off x="6200775" y="3181350"/>
            <a:ext cx="339725" cy="366713"/>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sp>
        <p:nvSpPr>
          <p:cNvPr id="10256" name="Text Box 24"/>
          <p:cNvSpPr txBox="1">
            <a:spLocks noChangeArrowheads="1"/>
          </p:cNvSpPr>
          <p:nvPr/>
        </p:nvSpPr>
        <p:spPr bwMode="auto">
          <a:xfrm>
            <a:off x="5794375" y="2752725"/>
            <a:ext cx="322263" cy="366713"/>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F</a:t>
            </a:r>
          </a:p>
        </p:txBody>
      </p:sp>
      <p:sp>
        <p:nvSpPr>
          <p:cNvPr id="10257" name="Line 26"/>
          <p:cNvSpPr>
            <a:spLocks noChangeShapeType="1"/>
          </p:cNvSpPr>
          <p:nvPr/>
        </p:nvSpPr>
        <p:spPr bwMode="auto">
          <a:xfrm>
            <a:off x="6499225" y="2047875"/>
            <a:ext cx="0" cy="285750"/>
          </a:xfrm>
          <a:prstGeom prst="line">
            <a:avLst/>
          </a:prstGeom>
          <a:noFill/>
          <a:ln w="9525">
            <a:solidFill>
              <a:schemeClr val="tx1"/>
            </a:solidFill>
            <a:round/>
            <a:headEnd/>
            <a:tailEnd type="triangle" w="med" len="med"/>
          </a:ln>
        </p:spPr>
        <p:txBody>
          <a:bodyPr wrap="none" anchor="ctr"/>
          <a:lstStyle/>
          <a:p>
            <a:endParaRPr lang="en-US"/>
          </a:p>
        </p:txBody>
      </p:sp>
      <p:sp>
        <p:nvSpPr>
          <p:cNvPr id="10258" name="Line 27"/>
          <p:cNvSpPr>
            <a:spLocks noChangeShapeType="1"/>
          </p:cNvSpPr>
          <p:nvPr/>
        </p:nvSpPr>
        <p:spPr bwMode="auto">
          <a:xfrm>
            <a:off x="6499225" y="2619375"/>
            <a:ext cx="0" cy="287338"/>
          </a:xfrm>
          <a:prstGeom prst="line">
            <a:avLst/>
          </a:prstGeom>
          <a:noFill/>
          <a:ln w="9525">
            <a:solidFill>
              <a:schemeClr val="tx1"/>
            </a:solidFill>
            <a:round/>
            <a:headEnd/>
            <a:tailEnd type="triangle" w="med" len="med"/>
          </a:ln>
        </p:spPr>
        <p:txBody>
          <a:bodyPr wrap="none" anchor="ctr"/>
          <a:lstStyle/>
          <a:p>
            <a:endParaRPr lang="en-US"/>
          </a:p>
        </p:txBody>
      </p:sp>
      <p:sp>
        <p:nvSpPr>
          <p:cNvPr id="10259" name="Line 28"/>
          <p:cNvSpPr>
            <a:spLocks noChangeShapeType="1"/>
          </p:cNvSpPr>
          <p:nvPr/>
        </p:nvSpPr>
        <p:spPr bwMode="auto">
          <a:xfrm>
            <a:off x="6499225" y="3192463"/>
            <a:ext cx="0" cy="285750"/>
          </a:xfrm>
          <a:prstGeom prst="line">
            <a:avLst/>
          </a:prstGeom>
          <a:noFill/>
          <a:ln w="9525">
            <a:solidFill>
              <a:schemeClr val="tx1"/>
            </a:solidFill>
            <a:round/>
            <a:headEnd/>
            <a:tailEnd type="triangle" w="med" len="med"/>
          </a:ln>
        </p:spPr>
        <p:txBody>
          <a:bodyPr wrap="none" anchor="ctr"/>
          <a:lstStyle/>
          <a:p>
            <a:endParaRPr lang="en-US"/>
          </a:p>
        </p:txBody>
      </p:sp>
      <p:sp>
        <p:nvSpPr>
          <p:cNvPr id="10260" name="Line 30"/>
          <p:cNvSpPr>
            <a:spLocks noChangeShapeType="1"/>
          </p:cNvSpPr>
          <p:nvPr/>
        </p:nvSpPr>
        <p:spPr bwMode="auto">
          <a:xfrm flipH="1">
            <a:off x="6934200" y="4724400"/>
            <a:ext cx="76200" cy="609600"/>
          </a:xfrm>
          <a:prstGeom prst="line">
            <a:avLst/>
          </a:prstGeom>
          <a:noFill/>
          <a:ln w="9525">
            <a:solidFill>
              <a:schemeClr val="tx1"/>
            </a:solidFill>
            <a:round/>
            <a:headEnd/>
            <a:tailEnd type="triangle" w="med" len="med"/>
          </a:ln>
        </p:spPr>
        <p:txBody>
          <a:bodyPr wrap="none" anchor="ctr"/>
          <a:lstStyle/>
          <a:p>
            <a:endParaRPr lang="en-US"/>
          </a:p>
        </p:txBody>
      </p:sp>
      <p:sp>
        <p:nvSpPr>
          <p:cNvPr id="10261" name="Line 31"/>
          <p:cNvSpPr>
            <a:spLocks noChangeShapeType="1"/>
          </p:cNvSpPr>
          <p:nvPr/>
        </p:nvSpPr>
        <p:spPr bwMode="auto">
          <a:xfrm>
            <a:off x="6773863" y="3763963"/>
            <a:ext cx="312737" cy="503237"/>
          </a:xfrm>
          <a:prstGeom prst="line">
            <a:avLst/>
          </a:prstGeom>
          <a:noFill/>
          <a:ln w="9525">
            <a:solidFill>
              <a:schemeClr val="tx1"/>
            </a:solidFill>
            <a:round/>
            <a:headEnd/>
            <a:tailEnd type="triangle" w="med" len="med"/>
          </a:ln>
        </p:spPr>
        <p:txBody>
          <a:bodyPr wrap="none" anchor="ctr"/>
          <a:lstStyle/>
          <a:p>
            <a:endParaRPr lang="en-US"/>
          </a:p>
        </p:txBody>
      </p:sp>
      <p:sp>
        <p:nvSpPr>
          <p:cNvPr id="10262" name="Line 32"/>
          <p:cNvSpPr>
            <a:spLocks noChangeShapeType="1"/>
          </p:cNvSpPr>
          <p:nvPr/>
        </p:nvSpPr>
        <p:spPr bwMode="auto">
          <a:xfrm>
            <a:off x="5946775" y="4337050"/>
            <a:ext cx="0" cy="1287463"/>
          </a:xfrm>
          <a:prstGeom prst="line">
            <a:avLst/>
          </a:prstGeom>
          <a:noFill/>
          <a:ln w="9525">
            <a:solidFill>
              <a:schemeClr val="tx1"/>
            </a:solidFill>
            <a:round/>
            <a:headEnd/>
            <a:tailEnd/>
          </a:ln>
        </p:spPr>
        <p:txBody>
          <a:bodyPr wrap="none" anchor="ctr"/>
          <a:lstStyle/>
          <a:p>
            <a:endParaRPr lang="en-US"/>
          </a:p>
        </p:txBody>
      </p:sp>
      <p:sp>
        <p:nvSpPr>
          <p:cNvPr id="10263" name="Line 33"/>
          <p:cNvSpPr>
            <a:spLocks noChangeShapeType="1"/>
          </p:cNvSpPr>
          <p:nvPr/>
        </p:nvSpPr>
        <p:spPr bwMode="auto">
          <a:xfrm>
            <a:off x="5946775" y="5624513"/>
            <a:ext cx="1517650" cy="0"/>
          </a:xfrm>
          <a:prstGeom prst="line">
            <a:avLst/>
          </a:prstGeom>
          <a:noFill/>
          <a:ln w="9525">
            <a:solidFill>
              <a:schemeClr val="tx1"/>
            </a:solidFill>
            <a:round/>
            <a:headEnd/>
            <a:tailEnd/>
          </a:ln>
        </p:spPr>
        <p:txBody>
          <a:bodyPr wrap="none" anchor="ctr"/>
          <a:lstStyle/>
          <a:p>
            <a:endParaRPr lang="en-US"/>
          </a:p>
        </p:txBody>
      </p:sp>
      <p:sp>
        <p:nvSpPr>
          <p:cNvPr id="10264" name="Line 34"/>
          <p:cNvSpPr>
            <a:spLocks noChangeShapeType="1"/>
          </p:cNvSpPr>
          <p:nvPr/>
        </p:nvSpPr>
        <p:spPr bwMode="auto">
          <a:xfrm>
            <a:off x="7464425" y="5624513"/>
            <a:ext cx="0" cy="500062"/>
          </a:xfrm>
          <a:prstGeom prst="line">
            <a:avLst/>
          </a:prstGeom>
          <a:noFill/>
          <a:ln w="9525">
            <a:solidFill>
              <a:schemeClr val="tx1"/>
            </a:solidFill>
            <a:round/>
            <a:headEnd/>
            <a:tailEnd type="triangle" w="med" len="med"/>
          </a:ln>
        </p:spPr>
        <p:txBody>
          <a:bodyPr wrap="none" anchor="ctr"/>
          <a:lstStyle/>
          <a:p>
            <a:endParaRPr lang="en-US"/>
          </a:p>
        </p:txBody>
      </p:sp>
      <p:sp>
        <p:nvSpPr>
          <p:cNvPr id="10265" name="Line 35"/>
          <p:cNvSpPr>
            <a:spLocks noChangeShapeType="1"/>
          </p:cNvSpPr>
          <p:nvPr/>
        </p:nvSpPr>
        <p:spPr bwMode="auto">
          <a:xfrm flipH="1">
            <a:off x="5257800" y="3049588"/>
            <a:ext cx="896938" cy="0"/>
          </a:xfrm>
          <a:prstGeom prst="line">
            <a:avLst/>
          </a:prstGeom>
          <a:noFill/>
          <a:ln w="9525">
            <a:solidFill>
              <a:schemeClr val="tx1"/>
            </a:solidFill>
            <a:round/>
            <a:headEnd/>
            <a:tailEnd/>
          </a:ln>
        </p:spPr>
        <p:txBody>
          <a:bodyPr wrap="none" anchor="ctr"/>
          <a:lstStyle/>
          <a:p>
            <a:endParaRPr lang="en-US"/>
          </a:p>
        </p:txBody>
      </p:sp>
      <p:sp>
        <p:nvSpPr>
          <p:cNvPr id="10266" name="Line 36"/>
          <p:cNvSpPr>
            <a:spLocks noChangeShapeType="1"/>
          </p:cNvSpPr>
          <p:nvPr/>
        </p:nvSpPr>
        <p:spPr bwMode="auto">
          <a:xfrm>
            <a:off x="5257800" y="3049588"/>
            <a:ext cx="0" cy="2789237"/>
          </a:xfrm>
          <a:prstGeom prst="line">
            <a:avLst/>
          </a:prstGeom>
          <a:noFill/>
          <a:ln w="9525">
            <a:solidFill>
              <a:schemeClr val="tx1"/>
            </a:solidFill>
            <a:round/>
            <a:headEnd/>
            <a:tailEnd/>
          </a:ln>
        </p:spPr>
        <p:txBody>
          <a:bodyPr wrap="none" anchor="ctr"/>
          <a:lstStyle/>
          <a:p>
            <a:endParaRPr lang="en-US"/>
          </a:p>
        </p:txBody>
      </p:sp>
      <p:sp>
        <p:nvSpPr>
          <p:cNvPr id="10267" name="Line 37"/>
          <p:cNvSpPr>
            <a:spLocks noChangeShapeType="1"/>
          </p:cNvSpPr>
          <p:nvPr/>
        </p:nvSpPr>
        <p:spPr bwMode="auto">
          <a:xfrm>
            <a:off x="5257800" y="5838825"/>
            <a:ext cx="762000" cy="257175"/>
          </a:xfrm>
          <a:prstGeom prst="line">
            <a:avLst/>
          </a:prstGeom>
          <a:noFill/>
          <a:ln w="9525">
            <a:solidFill>
              <a:schemeClr val="tx1"/>
            </a:solidFill>
            <a:round/>
            <a:headEnd/>
            <a:tailEnd type="triangle" w="med" len="med"/>
          </a:ln>
        </p:spPr>
        <p:txBody>
          <a:bodyPr wrap="none" anchor="ctr"/>
          <a:lstStyle/>
          <a:p>
            <a:endParaRPr lang="en-US"/>
          </a:p>
        </p:txBody>
      </p:sp>
      <p:sp>
        <p:nvSpPr>
          <p:cNvPr id="10268" name="Line 38"/>
          <p:cNvSpPr>
            <a:spLocks noChangeShapeType="1"/>
          </p:cNvSpPr>
          <p:nvPr/>
        </p:nvSpPr>
        <p:spPr bwMode="auto">
          <a:xfrm>
            <a:off x="6911975" y="5337175"/>
            <a:ext cx="758825" cy="0"/>
          </a:xfrm>
          <a:prstGeom prst="line">
            <a:avLst/>
          </a:prstGeom>
          <a:noFill/>
          <a:ln w="9525">
            <a:solidFill>
              <a:schemeClr val="tx1"/>
            </a:solidFill>
            <a:round/>
            <a:headEnd/>
            <a:tailEnd/>
          </a:ln>
        </p:spPr>
        <p:txBody>
          <a:bodyPr wrap="none" anchor="ctr"/>
          <a:lstStyle/>
          <a:p>
            <a:endParaRPr lang="en-US"/>
          </a:p>
        </p:txBody>
      </p:sp>
      <p:sp>
        <p:nvSpPr>
          <p:cNvPr id="10269" name="Line 39"/>
          <p:cNvSpPr>
            <a:spLocks noChangeShapeType="1"/>
          </p:cNvSpPr>
          <p:nvPr/>
        </p:nvSpPr>
        <p:spPr bwMode="auto">
          <a:xfrm flipH="1">
            <a:off x="6981825" y="2692400"/>
            <a:ext cx="688975" cy="0"/>
          </a:xfrm>
          <a:prstGeom prst="line">
            <a:avLst/>
          </a:prstGeom>
          <a:noFill/>
          <a:ln w="9525">
            <a:solidFill>
              <a:schemeClr val="tx1"/>
            </a:solidFill>
            <a:round/>
            <a:headEnd/>
            <a:tailEnd/>
          </a:ln>
        </p:spPr>
        <p:txBody>
          <a:bodyPr wrap="none" anchor="ctr"/>
          <a:lstStyle/>
          <a:p>
            <a:endParaRPr lang="en-US"/>
          </a:p>
        </p:txBody>
      </p:sp>
      <p:sp>
        <p:nvSpPr>
          <p:cNvPr id="10270" name="Line 40"/>
          <p:cNvSpPr>
            <a:spLocks noChangeShapeType="1"/>
          </p:cNvSpPr>
          <p:nvPr/>
        </p:nvSpPr>
        <p:spPr bwMode="auto">
          <a:xfrm flipH="1">
            <a:off x="6705600" y="2692400"/>
            <a:ext cx="276225" cy="214313"/>
          </a:xfrm>
          <a:prstGeom prst="line">
            <a:avLst/>
          </a:prstGeom>
          <a:noFill/>
          <a:ln w="9525">
            <a:solidFill>
              <a:schemeClr val="tx1"/>
            </a:solidFill>
            <a:round/>
            <a:headEnd/>
            <a:tailEnd type="triangle" w="med" len="med"/>
          </a:ln>
        </p:spPr>
        <p:txBody>
          <a:bodyPr wrap="none" anchor="ctr"/>
          <a:lstStyle/>
          <a:p>
            <a:endParaRPr lang="en-US"/>
          </a:p>
        </p:txBody>
      </p:sp>
      <p:sp>
        <p:nvSpPr>
          <p:cNvPr id="10271" name="Text Box 41"/>
          <p:cNvSpPr txBox="1">
            <a:spLocks noChangeArrowheads="1"/>
          </p:cNvSpPr>
          <p:nvPr/>
        </p:nvSpPr>
        <p:spPr bwMode="auto">
          <a:xfrm>
            <a:off x="5786438" y="3538538"/>
            <a:ext cx="339725" cy="366712"/>
          </a:xfrm>
          <a:prstGeom prst="rect">
            <a:avLst/>
          </a:prstGeom>
          <a:noFill/>
          <a:ln w="9525">
            <a:noFill/>
            <a:miter lim="800000"/>
            <a:headEnd/>
            <a:tailEnd/>
          </a:ln>
        </p:spPr>
        <p:txBody>
          <a:bodyPr wrap="none" anchor="ctr">
            <a:spAutoFit/>
          </a:bodyPr>
          <a:lstStyle/>
          <a:p>
            <a:pPr>
              <a:spcBef>
                <a:spcPct val="50000"/>
              </a:spcBef>
              <a:buFontTx/>
              <a:buNone/>
            </a:pPr>
            <a:r>
              <a:rPr lang="en-US" sz="1800">
                <a:latin typeface="Comic Sans MS" pitchFamily="-16" charset="0"/>
              </a:rPr>
              <a:t>T</a:t>
            </a:r>
          </a:p>
        </p:txBody>
      </p:sp>
      <p:sp>
        <p:nvSpPr>
          <p:cNvPr id="10272" name="Line 43"/>
          <p:cNvSpPr>
            <a:spLocks noChangeShapeType="1"/>
          </p:cNvSpPr>
          <p:nvPr/>
        </p:nvSpPr>
        <p:spPr bwMode="auto">
          <a:xfrm>
            <a:off x="6781800" y="6096000"/>
            <a:ext cx="406400" cy="171450"/>
          </a:xfrm>
          <a:prstGeom prst="line">
            <a:avLst/>
          </a:prstGeom>
          <a:noFill/>
          <a:ln w="9525">
            <a:solidFill>
              <a:schemeClr val="tx1"/>
            </a:solidFill>
            <a:round/>
            <a:headEnd/>
            <a:tailEnd type="triangle" w="med" len="med"/>
          </a:ln>
        </p:spPr>
        <p:txBody>
          <a:bodyPr wrap="none" anchor="ctr"/>
          <a:lstStyle/>
          <a:p>
            <a:endParaRPr lang="en-US"/>
          </a:p>
        </p:txBody>
      </p:sp>
      <p:sp>
        <p:nvSpPr>
          <p:cNvPr id="10273" name="Rectangle 49"/>
          <p:cNvSpPr>
            <a:spLocks noChangeArrowheads="1"/>
          </p:cNvSpPr>
          <p:nvPr/>
        </p:nvSpPr>
        <p:spPr bwMode="auto">
          <a:xfrm>
            <a:off x="685800" y="1905000"/>
            <a:ext cx="3886200" cy="4572000"/>
          </a:xfrm>
          <a:prstGeom prst="rect">
            <a:avLst/>
          </a:prstGeom>
          <a:noFill/>
          <a:ln w="9525">
            <a:noFill/>
            <a:miter lim="800000"/>
            <a:headEnd/>
            <a:tailEnd/>
          </a:ln>
        </p:spPr>
        <p:txBody>
          <a:bodyPr/>
          <a:lstStyle/>
          <a:p>
            <a:pPr marL="342900" indent="-342900" algn="l">
              <a:lnSpc>
                <a:spcPct val="90000"/>
              </a:lnSpc>
              <a:spcBef>
                <a:spcPct val="10000"/>
              </a:spcBef>
              <a:buFontTx/>
              <a:buNone/>
            </a:pPr>
            <a:r>
              <a:rPr lang="en-US" sz="2000" b="1">
                <a:solidFill>
                  <a:schemeClr val="tx2"/>
                </a:solidFill>
                <a:latin typeface="Comic Sans MS" pitchFamily="-16" charset="0"/>
              </a:rPr>
              <a:t>Procedure AVG</a:t>
            </a:r>
            <a:endParaRPr lang="en-US" sz="1800" b="1">
              <a:latin typeface="Comic Sans MS" pitchFamily="-16" charset="0"/>
            </a:endParaRPr>
          </a:p>
          <a:p>
            <a:pPr marL="342900" indent="-342900" algn="l">
              <a:lnSpc>
                <a:spcPct val="90000"/>
              </a:lnSpc>
              <a:spcBef>
                <a:spcPct val="10000"/>
              </a:spcBef>
              <a:buFontTx/>
              <a:buNone/>
            </a:pPr>
            <a:r>
              <a:rPr lang="en-US" sz="1800" b="1">
                <a:latin typeface="Comic Sans MS" pitchFamily="-16" charset="0"/>
              </a:rPr>
              <a:t>S1   count = 0</a:t>
            </a:r>
          </a:p>
          <a:p>
            <a:pPr marL="342900" indent="-342900" algn="l">
              <a:lnSpc>
                <a:spcPct val="90000"/>
              </a:lnSpc>
              <a:spcBef>
                <a:spcPct val="10000"/>
              </a:spcBef>
              <a:buFontTx/>
              <a:buNone/>
            </a:pPr>
            <a:r>
              <a:rPr lang="en-US" sz="1800" b="1">
                <a:latin typeface="Comic Sans MS" pitchFamily="-16" charset="0"/>
              </a:rPr>
              <a:t>S2   fread(fptr, n)</a:t>
            </a:r>
          </a:p>
          <a:p>
            <a:pPr marL="342900" indent="-342900" algn="l">
              <a:lnSpc>
                <a:spcPct val="90000"/>
              </a:lnSpc>
              <a:spcBef>
                <a:spcPct val="10000"/>
              </a:spcBef>
              <a:buFontTx/>
              <a:buNone/>
            </a:pPr>
            <a:r>
              <a:rPr lang="en-US" sz="1800" b="1">
                <a:latin typeface="Comic Sans MS" pitchFamily="-16" charset="0"/>
              </a:rPr>
              <a:t>S3   while (not EOF) do</a:t>
            </a:r>
          </a:p>
          <a:p>
            <a:pPr marL="342900" indent="-342900" algn="l">
              <a:lnSpc>
                <a:spcPct val="90000"/>
              </a:lnSpc>
              <a:spcBef>
                <a:spcPct val="10000"/>
              </a:spcBef>
              <a:buFontTx/>
              <a:buNone/>
            </a:pPr>
            <a:r>
              <a:rPr lang="en-US" sz="1800" b="1">
                <a:latin typeface="Comic Sans MS" pitchFamily="-16" charset="0"/>
              </a:rPr>
              <a:t>S4      if (n &lt; 0)</a:t>
            </a:r>
          </a:p>
          <a:p>
            <a:pPr marL="342900" indent="-342900" algn="l">
              <a:lnSpc>
                <a:spcPct val="90000"/>
              </a:lnSpc>
              <a:spcBef>
                <a:spcPct val="10000"/>
              </a:spcBef>
              <a:buFontTx/>
              <a:buNone/>
            </a:pPr>
            <a:r>
              <a:rPr lang="en-US" sz="1800" b="1">
                <a:latin typeface="Comic Sans MS" pitchFamily="-16" charset="0"/>
              </a:rPr>
              <a:t>S5         return (error)</a:t>
            </a:r>
          </a:p>
          <a:p>
            <a:pPr marL="342900" indent="-342900" algn="l">
              <a:lnSpc>
                <a:spcPct val="90000"/>
              </a:lnSpc>
              <a:spcBef>
                <a:spcPct val="10000"/>
              </a:spcBef>
              <a:buFontTx/>
              <a:buNone/>
            </a:pPr>
            <a:r>
              <a:rPr lang="en-US" sz="1800" b="1">
                <a:latin typeface="Comic Sans MS" pitchFamily="-16" charset="0"/>
              </a:rPr>
              <a:t>         else</a:t>
            </a:r>
          </a:p>
          <a:p>
            <a:pPr marL="342900" indent="-342900" algn="l">
              <a:lnSpc>
                <a:spcPct val="90000"/>
              </a:lnSpc>
              <a:spcBef>
                <a:spcPct val="10000"/>
              </a:spcBef>
              <a:buFontTx/>
              <a:buNone/>
            </a:pPr>
            <a:r>
              <a:rPr lang="en-US" sz="1800" b="1">
                <a:latin typeface="Comic Sans MS" pitchFamily="-16" charset="0"/>
              </a:rPr>
              <a:t>S6         nums[count] = n</a:t>
            </a:r>
          </a:p>
          <a:p>
            <a:pPr marL="342900" indent="-342900" algn="l">
              <a:lnSpc>
                <a:spcPct val="90000"/>
              </a:lnSpc>
              <a:spcBef>
                <a:spcPct val="10000"/>
              </a:spcBef>
              <a:buFontTx/>
              <a:buNone/>
            </a:pPr>
            <a:r>
              <a:rPr lang="en-US" sz="1800" b="1">
                <a:latin typeface="Comic Sans MS" pitchFamily="-16" charset="0"/>
              </a:rPr>
              <a:t>S7         count ++</a:t>
            </a:r>
          </a:p>
          <a:p>
            <a:pPr marL="342900" indent="-342900" algn="l">
              <a:lnSpc>
                <a:spcPct val="90000"/>
              </a:lnSpc>
              <a:spcBef>
                <a:spcPct val="10000"/>
              </a:spcBef>
              <a:buFontTx/>
              <a:buNone/>
            </a:pPr>
            <a:r>
              <a:rPr lang="en-US" sz="1800" b="1">
                <a:latin typeface="Comic Sans MS" pitchFamily="-16" charset="0"/>
              </a:rPr>
              <a:t>         endif</a:t>
            </a:r>
          </a:p>
          <a:p>
            <a:pPr marL="342900" indent="-342900" algn="l">
              <a:lnSpc>
                <a:spcPct val="90000"/>
              </a:lnSpc>
              <a:spcBef>
                <a:spcPct val="10000"/>
              </a:spcBef>
              <a:buFontTx/>
              <a:buNone/>
            </a:pPr>
            <a:r>
              <a:rPr lang="en-US" sz="1800" b="1">
                <a:latin typeface="Comic Sans MS" pitchFamily="-16" charset="0"/>
              </a:rPr>
              <a:t>S8   fread(fptr, n)</a:t>
            </a:r>
          </a:p>
          <a:p>
            <a:pPr marL="342900" indent="-342900" algn="l">
              <a:lnSpc>
                <a:spcPct val="90000"/>
              </a:lnSpc>
              <a:spcBef>
                <a:spcPct val="10000"/>
              </a:spcBef>
              <a:buFontTx/>
              <a:buNone/>
            </a:pPr>
            <a:r>
              <a:rPr lang="en-US" sz="1800" b="1">
                <a:latin typeface="Comic Sans MS" pitchFamily="-16" charset="0"/>
              </a:rPr>
              <a:t>      endwhile</a:t>
            </a:r>
          </a:p>
          <a:p>
            <a:pPr marL="342900" indent="-342900" algn="l">
              <a:lnSpc>
                <a:spcPct val="90000"/>
              </a:lnSpc>
              <a:spcBef>
                <a:spcPct val="10000"/>
              </a:spcBef>
              <a:buFontTx/>
              <a:buNone/>
            </a:pPr>
            <a:r>
              <a:rPr lang="en-US" sz="1800" b="1">
                <a:latin typeface="Comic Sans MS" pitchFamily="-16" charset="0"/>
              </a:rPr>
              <a:t>S9   avg = mean(nums,count)</a:t>
            </a:r>
          </a:p>
          <a:p>
            <a:pPr marL="342900" indent="-342900" algn="l">
              <a:lnSpc>
                <a:spcPct val="90000"/>
              </a:lnSpc>
              <a:spcBef>
                <a:spcPct val="10000"/>
              </a:spcBef>
              <a:buFontTx/>
              <a:buNone/>
            </a:pPr>
            <a:r>
              <a:rPr lang="en-US" sz="1800" b="1">
                <a:latin typeface="Comic Sans MS" pitchFamily="-16" charset="0"/>
              </a:rPr>
              <a:t>S10  return(avg)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CFGs (another example)</a:t>
            </a:r>
          </a:p>
        </p:txBody>
      </p:sp>
      <p:grpSp>
        <p:nvGrpSpPr>
          <p:cNvPr id="2" name="Group 4"/>
          <p:cNvGrpSpPr>
            <a:grpSpLocks/>
          </p:cNvGrpSpPr>
          <p:nvPr/>
        </p:nvGrpSpPr>
        <p:grpSpPr bwMode="auto">
          <a:xfrm>
            <a:off x="4775200" y="1868488"/>
            <a:ext cx="3668713" cy="3867150"/>
            <a:chOff x="3008" y="1177"/>
            <a:chExt cx="2311" cy="2436"/>
          </a:xfrm>
        </p:grpSpPr>
        <p:sp>
          <p:nvSpPr>
            <p:cNvPr id="11281" name="Rectangle 5"/>
            <p:cNvSpPr>
              <a:spLocks noChangeArrowheads="1"/>
            </p:cNvSpPr>
            <p:nvPr/>
          </p:nvSpPr>
          <p:spPr bwMode="auto">
            <a:xfrm>
              <a:off x="3984" y="1740"/>
              <a:ext cx="391" cy="18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S1</a:t>
              </a:r>
            </a:p>
          </p:txBody>
        </p:sp>
        <p:sp>
          <p:nvSpPr>
            <p:cNvPr id="11282" name="Rectangle 6"/>
            <p:cNvSpPr>
              <a:spLocks noChangeArrowheads="1"/>
            </p:cNvSpPr>
            <p:nvPr/>
          </p:nvSpPr>
          <p:spPr bwMode="auto">
            <a:xfrm>
              <a:off x="3984" y="2304"/>
              <a:ext cx="391" cy="181"/>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S2</a:t>
              </a:r>
            </a:p>
          </p:txBody>
        </p:sp>
        <p:grpSp>
          <p:nvGrpSpPr>
            <p:cNvPr id="3" name="Group 7"/>
            <p:cNvGrpSpPr>
              <a:grpSpLocks/>
            </p:cNvGrpSpPr>
            <p:nvPr/>
          </p:nvGrpSpPr>
          <p:grpSpPr bwMode="auto">
            <a:xfrm>
              <a:off x="3008" y="2891"/>
              <a:ext cx="2311" cy="181"/>
              <a:chOff x="3008" y="2495"/>
              <a:chExt cx="2311" cy="181"/>
            </a:xfrm>
          </p:grpSpPr>
          <p:sp>
            <p:nvSpPr>
              <p:cNvPr id="11286" name="Rectangle 8"/>
              <p:cNvSpPr>
                <a:spLocks noChangeArrowheads="1"/>
              </p:cNvSpPr>
              <p:nvPr/>
            </p:nvSpPr>
            <p:spPr bwMode="auto">
              <a:xfrm>
                <a:off x="3008" y="2496"/>
                <a:ext cx="391" cy="18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S3</a:t>
                </a:r>
              </a:p>
            </p:txBody>
          </p:sp>
          <p:sp>
            <p:nvSpPr>
              <p:cNvPr id="11287" name="Rectangle 9"/>
              <p:cNvSpPr>
                <a:spLocks noChangeArrowheads="1"/>
              </p:cNvSpPr>
              <p:nvPr/>
            </p:nvSpPr>
            <p:spPr bwMode="auto">
              <a:xfrm>
                <a:off x="3648" y="2496"/>
                <a:ext cx="391" cy="18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S4</a:t>
                </a:r>
              </a:p>
            </p:txBody>
          </p:sp>
          <p:sp>
            <p:nvSpPr>
              <p:cNvPr id="11288" name="Rectangle 10"/>
              <p:cNvSpPr>
                <a:spLocks noChangeArrowheads="1"/>
              </p:cNvSpPr>
              <p:nvPr/>
            </p:nvSpPr>
            <p:spPr bwMode="auto">
              <a:xfrm>
                <a:off x="4288" y="2495"/>
                <a:ext cx="391" cy="181"/>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S5</a:t>
                </a:r>
              </a:p>
            </p:txBody>
          </p:sp>
          <p:sp>
            <p:nvSpPr>
              <p:cNvPr id="11289" name="Rectangle 11"/>
              <p:cNvSpPr>
                <a:spLocks noChangeArrowheads="1"/>
              </p:cNvSpPr>
              <p:nvPr/>
            </p:nvSpPr>
            <p:spPr bwMode="auto">
              <a:xfrm>
                <a:off x="4928" y="2495"/>
                <a:ext cx="391" cy="181"/>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S6</a:t>
                </a:r>
              </a:p>
            </p:txBody>
          </p:sp>
        </p:grpSp>
        <p:sp>
          <p:nvSpPr>
            <p:cNvPr id="11284" name="Rectangle 12"/>
            <p:cNvSpPr>
              <a:spLocks noChangeArrowheads="1"/>
            </p:cNvSpPr>
            <p:nvPr/>
          </p:nvSpPr>
          <p:spPr bwMode="auto">
            <a:xfrm>
              <a:off x="3984" y="1177"/>
              <a:ext cx="391" cy="18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entry</a:t>
              </a:r>
            </a:p>
          </p:txBody>
        </p:sp>
        <p:sp>
          <p:nvSpPr>
            <p:cNvPr id="11285" name="Rectangle 13"/>
            <p:cNvSpPr>
              <a:spLocks noChangeArrowheads="1"/>
            </p:cNvSpPr>
            <p:nvPr/>
          </p:nvSpPr>
          <p:spPr bwMode="auto">
            <a:xfrm>
              <a:off x="3984" y="3433"/>
              <a:ext cx="391" cy="180"/>
            </a:xfrm>
            <a:prstGeom prst="rect">
              <a:avLst/>
            </a:prstGeom>
            <a:noFill/>
            <a:ln w="19050">
              <a:solidFill>
                <a:schemeClr val="tx1"/>
              </a:solidFill>
              <a:miter lim="800000"/>
              <a:headEnd/>
              <a:tailEnd/>
            </a:ln>
          </p:spPr>
          <p:txBody>
            <a:bodyPr wrap="none" anchor="ctr"/>
            <a:lstStyle/>
            <a:p>
              <a:pPr>
                <a:spcBef>
                  <a:spcPct val="50000"/>
                </a:spcBef>
                <a:buFontTx/>
                <a:buNone/>
              </a:pPr>
              <a:r>
                <a:rPr lang="en-US" sz="1800">
                  <a:latin typeface="Comic Sans MS" pitchFamily="-16" charset="0"/>
                </a:rPr>
                <a:t>exit</a:t>
              </a:r>
            </a:p>
          </p:txBody>
        </p:sp>
      </p:grpSp>
      <p:grpSp>
        <p:nvGrpSpPr>
          <p:cNvPr id="4" name="Group 14"/>
          <p:cNvGrpSpPr>
            <a:grpSpLocks/>
          </p:cNvGrpSpPr>
          <p:nvPr/>
        </p:nvGrpSpPr>
        <p:grpSpPr bwMode="auto">
          <a:xfrm>
            <a:off x="5105400" y="2133600"/>
            <a:ext cx="3048000" cy="3352800"/>
            <a:chOff x="3216" y="1344"/>
            <a:chExt cx="1920" cy="2112"/>
          </a:xfrm>
        </p:grpSpPr>
        <p:sp>
          <p:nvSpPr>
            <p:cNvPr id="11271" name="Line 15"/>
            <p:cNvSpPr>
              <a:spLocks noChangeShapeType="1"/>
            </p:cNvSpPr>
            <p:nvPr/>
          </p:nvSpPr>
          <p:spPr bwMode="auto">
            <a:xfrm>
              <a:off x="4176" y="1344"/>
              <a:ext cx="0" cy="384"/>
            </a:xfrm>
            <a:prstGeom prst="line">
              <a:avLst/>
            </a:prstGeom>
            <a:noFill/>
            <a:ln w="12700">
              <a:solidFill>
                <a:schemeClr val="tx1"/>
              </a:solidFill>
              <a:round/>
              <a:headEnd/>
              <a:tailEnd type="triangle" w="med" len="med"/>
            </a:ln>
          </p:spPr>
          <p:txBody>
            <a:bodyPr/>
            <a:lstStyle/>
            <a:p>
              <a:endParaRPr lang="en-US"/>
            </a:p>
          </p:txBody>
        </p:sp>
        <p:sp>
          <p:nvSpPr>
            <p:cNvPr id="11272" name="Line 16"/>
            <p:cNvSpPr>
              <a:spLocks noChangeShapeType="1"/>
            </p:cNvSpPr>
            <p:nvPr/>
          </p:nvSpPr>
          <p:spPr bwMode="auto">
            <a:xfrm>
              <a:off x="4176" y="1920"/>
              <a:ext cx="0" cy="384"/>
            </a:xfrm>
            <a:prstGeom prst="line">
              <a:avLst/>
            </a:prstGeom>
            <a:noFill/>
            <a:ln w="12700">
              <a:solidFill>
                <a:schemeClr val="tx1"/>
              </a:solidFill>
              <a:round/>
              <a:headEnd/>
              <a:tailEnd type="triangle" w="med" len="med"/>
            </a:ln>
          </p:spPr>
          <p:txBody>
            <a:bodyPr/>
            <a:lstStyle/>
            <a:p>
              <a:endParaRPr lang="en-US"/>
            </a:p>
          </p:txBody>
        </p:sp>
        <p:sp>
          <p:nvSpPr>
            <p:cNvPr id="11273" name="Line 17"/>
            <p:cNvSpPr>
              <a:spLocks noChangeShapeType="1"/>
            </p:cNvSpPr>
            <p:nvPr/>
          </p:nvSpPr>
          <p:spPr bwMode="auto">
            <a:xfrm flipH="1">
              <a:off x="3840" y="2496"/>
              <a:ext cx="272" cy="384"/>
            </a:xfrm>
            <a:prstGeom prst="line">
              <a:avLst/>
            </a:prstGeom>
            <a:noFill/>
            <a:ln w="12700">
              <a:solidFill>
                <a:schemeClr val="tx1"/>
              </a:solidFill>
              <a:round/>
              <a:headEnd/>
              <a:tailEnd type="triangle" w="med" len="med"/>
            </a:ln>
          </p:spPr>
          <p:txBody>
            <a:bodyPr/>
            <a:lstStyle/>
            <a:p>
              <a:endParaRPr lang="en-US"/>
            </a:p>
          </p:txBody>
        </p:sp>
        <p:sp>
          <p:nvSpPr>
            <p:cNvPr id="11274" name="Line 18"/>
            <p:cNvSpPr>
              <a:spLocks noChangeShapeType="1"/>
            </p:cNvSpPr>
            <p:nvPr/>
          </p:nvSpPr>
          <p:spPr bwMode="auto">
            <a:xfrm flipH="1">
              <a:off x="3216" y="2496"/>
              <a:ext cx="768" cy="384"/>
            </a:xfrm>
            <a:prstGeom prst="line">
              <a:avLst/>
            </a:prstGeom>
            <a:noFill/>
            <a:ln w="12700">
              <a:solidFill>
                <a:schemeClr val="tx1"/>
              </a:solidFill>
              <a:round/>
              <a:headEnd/>
              <a:tailEnd type="triangle" w="med" len="med"/>
            </a:ln>
          </p:spPr>
          <p:txBody>
            <a:bodyPr/>
            <a:lstStyle/>
            <a:p>
              <a:endParaRPr lang="en-US"/>
            </a:p>
          </p:txBody>
        </p:sp>
        <p:sp>
          <p:nvSpPr>
            <p:cNvPr id="11275" name="Line 19"/>
            <p:cNvSpPr>
              <a:spLocks noChangeShapeType="1"/>
            </p:cNvSpPr>
            <p:nvPr/>
          </p:nvSpPr>
          <p:spPr bwMode="auto">
            <a:xfrm>
              <a:off x="4240" y="2496"/>
              <a:ext cx="224" cy="384"/>
            </a:xfrm>
            <a:prstGeom prst="line">
              <a:avLst/>
            </a:prstGeom>
            <a:noFill/>
            <a:ln w="12700">
              <a:solidFill>
                <a:schemeClr val="tx1"/>
              </a:solidFill>
              <a:round/>
              <a:headEnd/>
              <a:tailEnd type="triangle" w="med" len="med"/>
            </a:ln>
          </p:spPr>
          <p:txBody>
            <a:bodyPr/>
            <a:lstStyle/>
            <a:p>
              <a:endParaRPr lang="en-US"/>
            </a:p>
          </p:txBody>
        </p:sp>
        <p:sp>
          <p:nvSpPr>
            <p:cNvPr id="11276" name="Line 20"/>
            <p:cNvSpPr>
              <a:spLocks noChangeShapeType="1"/>
            </p:cNvSpPr>
            <p:nvPr/>
          </p:nvSpPr>
          <p:spPr bwMode="auto">
            <a:xfrm>
              <a:off x="4368" y="2496"/>
              <a:ext cx="720" cy="384"/>
            </a:xfrm>
            <a:prstGeom prst="line">
              <a:avLst/>
            </a:prstGeom>
            <a:noFill/>
            <a:ln w="12700">
              <a:solidFill>
                <a:schemeClr val="tx1"/>
              </a:solidFill>
              <a:round/>
              <a:headEnd/>
              <a:tailEnd type="triangle" w="med" len="med"/>
            </a:ln>
          </p:spPr>
          <p:txBody>
            <a:bodyPr/>
            <a:lstStyle/>
            <a:p>
              <a:endParaRPr lang="en-US"/>
            </a:p>
          </p:txBody>
        </p:sp>
        <p:sp>
          <p:nvSpPr>
            <p:cNvPr id="11277" name="Line 21"/>
            <p:cNvSpPr>
              <a:spLocks noChangeShapeType="1"/>
            </p:cNvSpPr>
            <p:nvPr/>
          </p:nvSpPr>
          <p:spPr bwMode="auto">
            <a:xfrm>
              <a:off x="4032" y="2976"/>
              <a:ext cx="240" cy="0"/>
            </a:xfrm>
            <a:prstGeom prst="line">
              <a:avLst/>
            </a:prstGeom>
            <a:noFill/>
            <a:ln w="12700">
              <a:solidFill>
                <a:schemeClr val="tx1"/>
              </a:solidFill>
              <a:round/>
              <a:headEnd/>
              <a:tailEnd type="triangle" w="med" len="med"/>
            </a:ln>
          </p:spPr>
          <p:txBody>
            <a:bodyPr/>
            <a:lstStyle/>
            <a:p>
              <a:endParaRPr lang="en-US"/>
            </a:p>
          </p:txBody>
        </p:sp>
        <p:sp>
          <p:nvSpPr>
            <p:cNvPr id="11278" name="Line 22"/>
            <p:cNvSpPr>
              <a:spLocks noChangeShapeType="1"/>
            </p:cNvSpPr>
            <p:nvPr/>
          </p:nvSpPr>
          <p:spPr bwMode="auto">
            <a:xfrm>
              <a:off x="3216" y="3072"/>
              <a:ext cx="768" cy="336"/>
            </a:xfrm>
            <a:prstGeom prst="line">
              <a:avLst/>
            </a:prstGeom>
            <a:noFill/>
            <a:ln w="12700">
              <a:solidFill>
                <a:schemeClr val="tx1"/>
              </a:solidFill>
              <a:round/>
              <a:headEnd/>
              <a:tailEnd type="triangle" w="med" len="med"/>
            </a:ln>
          </p:spPr>
          <p:txBody>
            <a:bodyPr/>
            <a:lstStyle/>
            <a:p>
              <a:endParaRPr lang="en-US"/>
            </a:p>
          </p:txBody>
        </p:sp>
        <p:sp>
          <p:nvSpPr>
            <p:cNvPr id="11279" name="Line 23"/>
            <p:cNvSpPr>
              <a:spLocks noChangeShapeType="1"/>
            </p:cNvSpPr>
            <p:nvPr/>
          </p:nvSpPr>
          <p:spPr bwMode="auto">
            <a:xfrm flipH="1">
              <a:off x="4208" y="3072"/>
              <a:ext cx="304" cy="360"/>
            </a:xfrm>
            <a:prstGeom prst="line">
              <a:avLst/>
            </a:prstGeom>
            <a:noFill/>
            <a:ln w="12700">
              <a:solidFill>
                <a:schemeClr val="tx1"/>
              </a:solidFill>
              <a:round/>
              <a:headEnd/>
              <a:tailEnd type="triangle" w="med" len="med"/>
            </a:ln>
          </p:spPr>
          <p:txBody>
            <a:bodyPr/>
            <a:lstStyle/>
            <a:p>
              <a:endParaRPr lang="en-US"/>
            </a:p>
          </p:txBody>
        </p:sp>
        <p:sp>
          <p:nvSpPr>
            <p:cNvPr id="11280" name="Line 24"/>
            <p:cNvSpPr>
              <a:spLocks noChangeShapeType="1"/>
            </p:cNvSpPr>
            <p:nvPr/>
          </p:nvSpPr>
          <p:spPr bwMode="auto">
            <a:xfrm flipH="1">
              <a:off x="4368" y="3072"/>
              <a:ext cx="768" cy="384"/>
            </a:xfrm>
            <a:prstGeom prst="line">
              <a:avLst/>
            </a:prstGeom>
            <a:noFill/>
            <a:ln w="12700">
              <a:solidFill>
                <a:schemeClr val="tx1"/>
              </a:solidFill>
              <a:round/>
              <a:headEnd/>
              <a:tailEnd type="triangle" w="med" len="med"/>
            </a:ln>
          </p:spPr>
          <p:txBody>
            <a:bodyPr/>
            <a:lstStyle/>
            <a:p>
              <a:endParaRPr lang="en-US"/>
            </a:p>
          </p:txBody>
        </p:sp>
      </p:grpSp>
      <p:sp>
        <p:nvSpPr>
          <p:cNvPr id="11269" name="Rectangle 26"/>
          <p:cNvSpPr>
            <a:spLocks noChangeArrowheads="1"/>
          </p:cNvSpPr>
          <p:nvPr/>
        </p:nvSpPr>
        <p:spPr bwMode="auto">
          <a:xfrm>
            <a:off x="685800" y="1905000"/>
            <a:ext cx="3886200" cy="4800600"/>
          </a:xfrm>
          <a:prstGeom prst="rect">
            <a:avLst/>
          </a:prstGeom>
          <a:noFill/>
          <a:ln w="9525">
            <a:noFill/>
            <a:miter lim="800000"/>
            <a:headEnd/>
            <a:tailEnd/>
          </a:ln>
        </p:spPr>
        <p:txBody>
          <a:bodyPr/>
          <a:lstStyle/>
          <a:p>
            <a:pPr marL="342900" indent="-342900" algn="l">
              <a:lnSpc>
                <a:spcPct val="90000"/>
              </a:lnSpc>
              <a:spcBef>
                <a:spcPct val="10000"/>
              </a:spcBef>
              <a:buFontTx/>
              <a:buNone/>
            </a:pPr>
            <a:r>
              <a:rPr lang="en-US" sz="2000" b="1">
                <a:solidFill>
                  <a:schemeClr val="tx2"/>
                </a:solidFill>
                <a:latin typeface="Comic Sans MS" pitchFamily="-16" charset="0"/>
              </a:rPr>
              <a:t>Procedure Trivial</a:t>
            </a:r>
            <a:endParaRPr lang="en-US" sz="1800" b="1">
              <a:latin typeface="Comic Sans MS" pitchFamily="-16" charset="0"/>
            </a:endParaRPr>
          </a:p>
          <a:p>
            <a:pPr marL="342900" indent="-342900" algn="l">
              <a:lnSpc>
                <a:spcPct val="90000"/>
              </a:lnSpc>
              <a:spcBef>
                <a:spcPct val="10000"/>
              </a:spcBef>
              <a:buFontTx/>
              <a:buNone/>
            </a:pPr>
            <a:r>
              <a:rPr lang="en-US" sz="1800" b="1">
                <a:latin typeface="Comic Sans MS" pitchFamily="-16" charset="0"/>
              </a:rPr>
              <a:t>S1   read (n)</a:t>
            </a:r>
          </a:p>
          <a:p>
            <a:pPr marL="342900" indent="-342900" algn="l">
              <a:lnSpc>
                <a:spcPct val="90000"/>
              </a:lnSpc>
              <a:spcBef>
                <a:spcPct val="10000"/>
              </a:spcBef>
              <a:buFontTx/>
              <a:buNone/>
            </a:pPr>
            <a:r>
              <a:rPr lang="en-US" sz="1800" b="1">
                <a:latin typeface="Comic Sans MS" pitchFamily="-16" charset="0"/>
              </a:rPr>
              <a:t>S2	   switch (n)</a:t>
            </a:r>
          </a:p>
          <a:p>
            <a:pPr marL="342900" indent="-342900" algn="l">
              <a:lnSpc>
                <a:spcPct val="90000"/>
              </a:lnSpc>
              <a:spcBef>
                <a:spcPct val="10000"/>
              </a:spcBef>
              <a:buFontTx/>
              <a:buNone/>
            </a:pPr>
            <a:r>
              <a:rPr lang="en-US" sz="1800" b="1">
                <a:latin typeface="Comic Sans MS" pitchFamily="-16" charset="0"/>
              </a:rPr>
              <a:t>       case 1:</a:t>
            </a:r>
          </a:p>
          <a:p>
            <a:pPr marL="342900" indent="-342900" algn="l">
              <a:lnSpc>
                <a:spcPct val="90000"/>
              </a:lnSpc>
              <a:spcBef>
                <a:spcPct val="10000"/>
              </a:spcBef>
              <a:buFontTx/>
              <a:buNone/>
            </a:pPr>
            <a:r>
              <a:rPr lang="en-US" sz="1800" b="1">
                <a:latin typeface="Comic Sans MS" pitchFamily="-16" charset="0"/>
              </a:rPr>
              <a:t>S3      write (“one”)</a:t>
            </a:r>
          </a:p>
          <a:p>
            <a:pPr marL="342900" indent="-342900" algn="l">
              <a:lnSpc>
                <a:spcPct val="90000"/>
              </a:lnSpc>
              <a:spcBef>
                <a:spcPct val="10000"/>
              </a:spcBef>
              <a:buFontTx/>
              <a:buNone/>
            </a:pPr>
            <a:r>
              <a:rPr lang="en-US" sz="1800" b="1">
                <a:latin typeface="Comic Sans MS" pitchFamily="-16" charset="0"/>
              </a:rPr>
              <a:t>         break</a:t>
            </a:r>
          </a:p>
          <a:p>
            <a:pPr marL="342900" indent="-342900" algn="l">
              <a:lnSpc>
                <a:spcPct val="90000"/>
              </a:lnSpc>
              <a:spcBef>
                <a:spcPct val="10000"/>
              </a:spcBef>
              <a:buFontTx/>
              <a:buNone/>
            </a:pPr>
            <a:r>
              <a:rPr lang="en-US" sz="1800" b="1">
                <a:latin typeface="Comic Sans MS" pitchFamily="-16" charset="0"/>
              </a:rPr>
              <a:t>       case 2:</a:t>
            </a:r>
          </a:p>
          <a:p>
            <a:pPr marL="342900" indent="-342900" algn="l">
              <a:lnSpc>
                <a:spcPct val="90000"/>
              </a:lnSpc>
              <a:spcBef>
                <a:spcPct val="10000"/>
              </a:spcBef>
              <a:buFontTx/>
              <a:buNone/>
            </a:pPr>
            <a:r>
              <a:rPr lang="en-US" sz="1800" b="1">
                <a:latin typeface="Comic Sans MS" pitchFamily="-16" charset="0"/>
              </a:rPr>
              <a:t>S4      write (“two”)</a:t>
            </a:r>
          </a:p>
          <a:p>
            <a:pPr marL="342900" indent="-342900" algn="l">
              <a:lnSpc>
                <a:spcPct val="90000"/>
              </a:lnSpc>
              <a:spcBef>
                <a:spcPct val="10000"/>
              </a:spcBef>
              <a:buFontTx/>
              <a:buNone/>
            </a:pPr>
            <a:r>
              <a:rPr lang="en-US" sz="1800" b="1">
                <a:latin typeface="Comic Sans MS" pitchFamily="-16" charset="0"/>
              </a:rPr>
              <a:t>       case 3:</a:t>
            </a:r>
          </a:p>
          <a:p>
            <a:pPr marL="342900" indent="-342900" algn="l">
              <a:lnSpc>
                <a:spcPct val="90000"/>
              </a:lnSpc>
              <a:spcBef>
                <a:spcPct val="10000"/>
              </a:spcBef>
              <a:buFontTx/>
              <a:buNone/>
            </a:pPr>
            <a:r>
              <a:rPr lang="en-US" sz="1800" b="1">
                <a:latin typeface="Comic Sans MS" pitchFamily="-16" charset="0"/>
              </a:rPr>
              <a:t>S5      write (“three”)</a:t>
            </a:r>
          </a:p>
          <a:p>
            <a:pPr marL="342900" indent="-342900" algn="l">
              <a:lnSpc>
                <a:spcPct val="90000"/>
              </a:lnSpc>
              <a:spcBef>
                <a:spcPct val="10000"/>
              </a:spcBef>
              <a:buFontTx/>
              <a:buNone/>
            </a:pPr>
            <a:r>
              <a:rPr lang="en-US" sz="1800" b="1">
                <a:latin typeface="Comic Sans MS" pitchFamily="-16" charset="0"/>
              </a:rPr>
              <a:t>         break</a:t>
            </a:r>
          </a:p>
          <a:p>
            <a:pPr marL="342900" indent="-342900" algn="l">
              <a:lnSpc>
                <a:spcPct val="90000"/>
              </a:lnSpc>
              <a:spcBef>
                <a:spcPct val="10000"/>
              </a:spcBef>
              <a:buFontTx/>
              <a:buNone/>
            </a:pPr>
            <a:r>
              <a:rPr lang="en-US" sz="1800" b="1">
                <a:latin typeface="Comic Sans MS" pitchFamily="-16" charset="0"/>
              </a:rPr>
              <a:t>       default</a:t>
            </a:r>
          </a:p>
          <a:p>
            <a:pPr marL="342900" indent="-342900" algn="l">
              <a:lnSpc>
                <a:spcPct val="90000"/>
              </a:lnSpc>
              <a:spcBef>
                <a:spcPct val="10000"/>
              </a:spcBef>
              <a:buFontTx/>
              <a:buNone/>
            </a:pPr>
            <a:r>
              <a:rPr lang="en-US" sz="1800" b="1">
                <a:latin typeface="Comic Sans MS" pitchFamily="-16" charset="0"/>
              </a:rPr>
              <a:t>S6      write (“Other”)</a:t>
            </a:r>
          </a:p>
          <a:p>
            <a:pPr marL="342900" indent="-342900" algn="l">
              <a:lnSpc>
                <a:spcPct val="90000"/>
              </a:lnSpc>
              <a:spcBef>
                <a:spcPct val="10000"/>
              </a:spcBef>
              <a:buFontTx/>
              <a:buNone/>
            </a:pPr>
            <a:r>
              <a:rPr lang="en-US" sz="1800" b="1">
                <a:latin typeface="Comic Sans MS" pitchFamily="-16" charset="0"/>
              </a:rPr>
              <a:t>      endswitch</a:t>
            </a:r>
          </a:p>
          <a:p>
            <a:pPr marL="342900" indent="-342900" algn="l">
              <a:lnSpc>
                <a:spcPct val="90000"/>
              </a:lnSpc>
              <a:spcBef>
                <a:spcPct val="10000"/>
              </a:spcBef>
              <a:buFontTx/>
              <a:buNone/>
            </a:pPr>
            <a:r>
              <a:rPr lang="en-US" sz="1800" b="1">
                <a:latin typeface="Comic Sans MS" pitchFamily="-16" charset="0"/>
              </a:rPr>
              <a:t>end Trivial</a:t>
            </a:r>
          </a:p>
        </p:txBody>
      </p:sp>
      <p:sp>
        <p:nvSpPr>
          <p:cNvPr id="143387" name="Rectangle 27"/>
          <p:cNvSpPr>
            <a:spLocks noChangeArrowheads="1"/>
          </p:cNvSpPr>
          <p:nvPr/>
        </p:nvSpPr>
        <p:spPr bwMode="auto">
          <a:xfrm>
            <a:off x="6019800" y="1676400"/>
            <a:ext cx="1219200" cy="2438400"/>
          </a:xfrm>
          <a:prstGeom prst="rect">
            <a:avLst/>
          </a:prstGeom>
          <a:noFill/>
          <a:ln w="28575">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181600" y="3200400"/>
            <a:ext cx="83820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3124200" y="1981200"/>
            <a:ext cx="83820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Binary Translation</a:t>
            </a:r>
            <a:endParaRPr lang="en-US" dirty="0"/>
          </a:p>
        </p:txBody>
      </p:sp>
      <p:sp>
        <p:nvSpPr>
          <p:cNvPr id="3" name="Rectangle 2"/>
          <p:cNvSpPr/>
          <p:nvPr/>
        </p:nvSpPr>
        <p:spPr>
          <a:xfrm>
            <a:off x="5257800" y="3352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S4</a:t>
            </a:r>
            <a:endParaRPr lang="en-US" dirty="0"/>
          </a:p>
        </p:txBody>
      </p:sp>
      <p:sp>
        <p:nvSpPr>
          <p:cNvPr id="4" name="Rectangle 3"/>
          <p:cNvSpPr/>
          <p:nvPr/>
        </p:nvSpPr>
        <p:spPr>
          <a:xfrm>
            <a:off x="5257800" y="3962400"/>
            <a:ext cx="685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S5</a:t>
            </a:r>
            <a:endParaRPr lang="en-US" dirty="0"/>
          </a:p>
        </p:txBody>
      </p:sp>
      <p:sp>
        <p:nvSpPr>
          <p:cNvPr id="5" name="Rectangle 4"/>
          <p:cNvSpPr/>
          <p:nvPr/>
        </p:nvSpPr>
        <p:spPr>
          <a:xfrm>
            <a:off x="5257800" y="4572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S6</a:t>
            </a:r>
            <a:endParaRPr lang="en-US" dirty="0"/>
          </a:p>
        </p:txBody>
      </p:sp>
      <p:sp>
        <p:nvSpPr>
          <p:cNvPr id="6" name="Rectangle 5"/>
          <p:cNvSpPr/>
          <p:nvPr/>
        </p:nvSpPr>
        <p:spPr>
          <a:xfrm>
            <a:off x="3200400" y="2133600"/>
            <a:ext cx="685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S1</a:t>
            </a:r>
            <a:endParaRPr lang="en-US" dirty="0"/>
          </a:p>
        </p:txBody>
      </p:sp>
      <p:sp>
        <p:nvSpPr>
          <p:cNvPr id="7" name="Rectangle 6"/>
          <p:cNvSpPr/>
          <p:nvPr/>
        </p:nvSpPr>
        <p:spPr>
          <a:xfrm>
            <a:off x="3200400" y="2743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8" name="Rectangle 7"/>
          <p:cNvSpPr/>
          <p:nvPr/>
        </p:nvSpPr>
        <p:spPr>
          <a:xfrm>
            <a:off x="3200400" y="3352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cxnSp>
        <p:nvCxnSpPr>
          <p:cNvPr id="12" name="Straight Arrow Connector 11"/>
          <p:cNvCxnSpPr>
            <a:stCxn id="6" idx="2"/>
            <a:endCxn id="7" idx="0"/>
          </p:cNvCxnSpPr>
          <p:nvPr/>
        </p:nvCxnSpPr>
        <p:spPr>
          <a:xfrm rot="5400000">
            <a:off x="3429000" y="262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rot="5400000">
            <a:off x="3429000" y="3238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3" idx="1"/>
          </p:cNvCxnSpPr>
          <p:nvPr/>
        </p:nvCxnSpPr>
        <p:spPr>
          <a:xfrm>
            <a:off x="3886200" y="35433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 idx="2"/>
            <a:endCxn id="4" idx="0"/>
          </p:cNvCxnSpPr>
          <p:nvPr/>
        </p:nvCxnSpPr>
        <p:spPr>
          <a:xfrm rot="5400000">
            <a:off x="5486400" y="3848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a:endCxn id="5" idx="0"/>
          </p:cNvCxnSpPr>
          <p:nvPr/>
        </p:nvCxnSpPr>
        <p:spPr>
          <a:xfrm rot="5400000">
            <a:off x="54864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200400" y="2133600"/>
            <a:ext cx="685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HV Call</a:t>
            </a:r>
            <a:endParaRPr lang="en-US" sz="1200" dirty="0"/>
          </a:p>
        </p:txBody>
      </p:sp>
      <p:sp>
        <p:nvSpPr>
          <p:cNvPr id="26" name="Rectangle 25"/>
          <p:cNvSpPr/>
          <p:nvPr/>
        </p:nvSpPr>
        <p:spPr>
          <a:xfrm>
            <a:off x="5257800" y="3962400"/>
            <a:ext cx="685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HV Call</a:t>
            </a:r>
            <a:endParaRPr lang="en-US" sz="1200" dirty="0"/>
          </a:p>
        </p:txBody>
      </p:sp>
      <p:sp>
        <p:nvSpPr>
          <p:cNvPr id="27" name="Rounded Rectangle 26"/>
          <p:cNvSpPr/>
          <p:nvPr/>
        </p:nvSpPr>
        <p:spPr>
          <a:xfrm>
            <a:off x="5562600" y="1752600"/>
            <a:ext cx="2895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Replace sensitive instructions with calls to hyper visor</a:t>
            </a:r>
            <a:endParaRPr lang="en-US" dirty="0"/>
          </a:p>
        </p:txBody>
      </p:sp>
      <p:sp>
        <p:nvSpPr>
          <p:cNvPr id="28" name="Rounded Rectangle 27"/>
          <p:cNvSpPr/>
          <p:nvPr/>
        </p:nvSpPr>
        <p:spPr>
          <a:xfrm>
            <a:off x="685800" y="4572000"/>
            <a:ext cx="2895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Replace final instruction with a call into hypervisor </a:t>
            </a:r>
          </a:p>
          <a:p>
            <a:pPr algn="ctr"/>
            <a:r>
              <a:rPr lang="en-US" dirty="0" smtClean="0"/>
              <a:t>(it chooses the next block)</a:t>
            </a:r>
            <a:endParaRPr lang="en-US" dirty="0"/>
          </a:p>
        </p:txBody>
      </p:sp>
      <p:cxnSp>
        <p:nvCxnSpPr>
          <p:cNvPr id="30" name="Straight Arrow Connector 29"/>
          <p:cNvCxnSpPr>
            <a:stCxn id="27" idx="1"/>
            <a:endCxn id="25" idx="3"/>
          </p:cNvCxnSpPr>
          <p:nvPr/>
        </p:nvCxnSpPr>
        <p:spPr>
          <a:xfrm rot="10800000" flipV="1">
            <a:off x="3886200" y="2209800"/>
            <a:ext cx="1676400" cy="1143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3"/>
          </p:cNvCxnSpPr>
          <p:nvPr/>
        </p:nvCxnSpPr>
        <p:spPr>
          <a:xfrm rot="5400000">
            <a:off x="5734050" y="2876550"/>
            <a:ext cx="1485900" cy="10668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57800" y="4572000"/>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HV Call</a:t>
            </a:r>
            <a:endParaRPr lang="en-US" sz="1200" dirty="0"/>
          </a:p>
        </p:txBody>
      </p:sp>
      <p:sp>
        <p:nvSpPr>
          <p:cNvPr id="34" name="Rectangle 33"/>
          <p:cNvSpPr/>
          <p:nvPr/>
        </p:nvSpPr>
        <p:spPr>
          <a:xfrm>
            <a:off x="3200400" y="3352800"/>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HV Call</a:t>
            </a:r>
            <a:endParaRPr lang="en-US" sz="1200" dirty="0"/>
          </a:p>
        </p:txBody>
      </p:sp>
      <p:cxnSp>
        <p:nvCxnSpPr>
          <p:cNvPr id="35" name="Straight Arrow Connector 34"/>
          <p:cNvCxnSpPr>
            <a:stCxn id="28" idx="0"/>
            <a:endCxn id="34" idx="2"/>
          </p:cNvCxnSpPr>
          <p:nvPr/>
        </p:nvCxnSpPr>
        <p:spPr>
          <a:xfrm rot="5400000" flipH="1" flipV="1">
            <a:off x="2419350" y="3448050"/>
            <a:ext cx="838200" cy="14097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3"/>
            <a:endCxn id="33" idx="1"/>
          </p:cNvCxnSpPr>
          <p:nvPr/>
        </p:nvCxnSpPr>
        <p:spPr>
          <a:xfrm flipV="1">
            <a:off x="3581400" y="4762500"/>
            <a:ext cx="1676400" cy="2667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95800" y="58674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 Basic blocks in hypervisor and link translated blocks where possible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3" grpId="0" animBg="1"/>
      <p:bldP spid="34"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Slave</a:t>
            </a:r>
            <a:endParaRPr lang="en-US" dirty="0"/>
          </a:p>
        </p:txBody>
      </p:sp>
      <p:sp>
        <p:nvSpPr>
          <p:cNvPr id="3" name="Rectangle 2"/>
          <p:cNvSpPr/>
          <p:nvPr/>
        </p:nvSpPr>
        <p:spPr>
          <a:xfrm>
            <a:off x="1143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Master</a:t>
            </a:r>
          </a:p>
          <a:p>
            <a:pPr algn="ctr"/>
            <a:endParaRPr lang="en-US" sz="1400" dirty="0"/>
          </a:p>
          <a:p>
            <a:pPr algn="ctr"/>
            <a:r>
              <a:rPr lang="en-US" sz="1400" dirty="0" smtClean="0"/>
              <a:t>Runs OS</a:t>
            </a:r>
            <a:endParaRPr lang="en-US" sz="1400" dirty="0"/>
          </a:p>
        </p:txBody>
      </p:sp>
      <p:sp>
        <p:nvSpPr>
          <p:cNvPr id="4" name="TextBox 3"/>
          <p:cNvSpPr txBox="1"/>
          <p:nvPr/>
        </p:nvSpPr>
        <p:spPr>
          <a:xfrm>
            <a:off x="1066800" y="2819400"/>
            <a:ext cx="762000" cy="369332"/>
          </a:xfrm>
          <a:prstGeom prst="rect">
            <a:avLst/>
          </a:prstGeom>
          <a:noFill/>
        </p:spPr>
        <p:txBody>
          <a:bodyPr wrap="square" rtlCol="0">
            <a:spAutoFit/>
          </a:bodyPr>
          <a:lstStyle/>
          <a:p>
            <a:pPr algn="ctr"/>
            <a:r>
              <a:rPr lang="en-US" dirty="0" smtClean="0"/>
              <a:t>CPU 1</a:t>
            </a:r>
            <a:endParaRPr lang="en-US" dirty="0"/>
          </a:p>
        </p:txBody>
      </p:sp>
      <p:sp>
        <p:nvSpPr>
          <p:cNvPr id="6" name="TextBox 5"/>
          <p:cNvSpPr txBox="1"/>
          <p:nvPr/>
        </p:nvSpPr>
        <p:spPr>
          <a:xfrm>
            <a:off x="2286000" y="2831068"/>
            <a:ext cx="762000" cy="369332"/>
          </a:xfrm>
          <a:prstGeom prst="rect">
            <a:avLst/>
          </a:prstGeom>
          <a:noFill/>
        </p:spPr>
        <p:txBody>
          <a:bodyPr wrap="square" rtlCol="0">
            <a:spAutoFit/>
          </a:bodyPr>
          <a:lstStyle/>
          <a:p>
            <a:pPr algn="ctr"/>
            <a:r>
              <a:rPr lang="en-US" dirty="0" smtClean="0"/>
              <a:t>CPU 2</a:t>
            </a:r>
            <a:endParaRPr lang="en-US" dirty="0"/>
          </a:p>
        </p:txBody>
      </p:sp>
      <p:sp>
        <p:nvSpPr>
          <p:cNvPr id="8" name="TextBox 7"/>
          <p:cNvSpPr txBox="1"/>
          <p:nvPr/>
        </p:nvSpPr>
        <p:spPr>
          <a:xfrm>
            <a:off x="3352800" y="2819400"/>
            <a:ext cx="762000" cy="369332"/>
          </a:xfrm>
          <a:prstGeom prst="rect">
            <a:avLst/>
          </a:prstGeom>
          <a:noFill/>
        </p:spPr>
        <p:txBody>
          <a:bodyPr wrap="square" rtlCol="0">
            <a:spAutoFit/>
          </a:bodyPr>
          <a:lstStyle/>
          <a:p>
            <a:pPr algn="ctr"/>
            <a:r>
              <a:rPr lang="en-US" dirty="0" smtClean="0"/>
              <a:t>CPU 3</a:t>
            </a:r>
            <a:endParaRPr lang="en-US" dirty="0"/>
          </a:p>
        </p:txBody>
      </p:sp>
      <p:sp>
        <p:nvSpPr>
          <p:cNvPr id="10" name="TextBox 9"/>
          <p:cNvSpPr txBox="1"/>
          <p:nvPr/>
        </p:nvSpPr>
        <p:spPr>
          <a:xfrm>
            <a:off x="4572000" y="2831068"/>
            <a:ext cx="762000" cy="369332"/>
          </a:xfrm>
          <a:prstGeom prst="rect">
            <a:avLst/>
          </a:prstGeom>
          <a:noFill/>
        </p:spPr>
        <p:txBody>
          <a:bodyPr wrap="square" rtlCol="0">
            <a:spAutoFit/>
          </a:bodyPr>
          <a:lstStyle/>
          <a:p>
            <a:pPr algn="ctr"/>
            <a:r>
              <a:rPr lang="en-US" dirty="0" smtClean="0"/>
              <a:t>CPU 4</a:t>
            </a:r>
            <a:endParaRPr lang="en-US" dirty="0"/>
          </a:p>
        </p:txBody>
      </p:sp>
      <p:sp>
        <p:nvSpPr>
          <p:cNvPr id="11" name="Rectangle 10"/>
          <p:cNvSpPr/>
          <p:nvPr/>
        </p:nvSpPr>
        <p:spPr>
          <a:xfrm>
            <a:off x="5791200" y="3200400"/>
            <a:ext cx="8382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 </a:t>
            </a:r>
          </a:p>
          <a:p>
            <a:pPr algn="ctr"/>
            <a:r>
              <a:rPr lang="en-US" dirty="0" err="1" smtClean="0"/>
              <a:t>Procs</a:t>
            </a:r>
            <a:endParaRPr lang="en-US" dirty="0" smtClean="0"/>
          </a:p>
          <a:p>
            <a:pPr algn="ctr"/>
            <a:endParaRPr lang="en-US" dirty="0" smtClean="0"/>
          </a:p>
        </p:txBody>
      </p:sp>
      <p:sp>
        <p:nvSpPr>
          <p:cNvPr id="12" name="TextBox 11"/>
          <p:cNvSpPr txBox="1"/>
          <p:nvPr/>
        </p:nvSpPr>
        <p:spPr>
          <a:xfrm>
            <a:off x="5715000" y="2819400"/>
            <a:ext cx="990600" cy="369332"/>
          </a:xfrm>
          <a:prstGeom prst="rect">
            <a:avLst/>
          </a:prstGeom>
          <a:noFill/>
        </p:spPr>
        <p:txBody>
          <a:bodyPr wrap="square" rtlCol="0">
            <a:spAutoFit/>
          </a:bodyPr>
          <a:lstStyle/>
          <a:p>
            <a:pPr algn="ctr"/>
            <a:r>
              <a:rPr lang="en-US" dirty="0" smtClean="0"/>
              <a:t>Memory</a:t>
            </a:r>
            <a:endParaRPr lang="en-US" dirty="0"/>
          </a:p>
        </p:txBody>
      </p:sp>
      <p:sp>
        <p:nvSpPr>
          <p:cNvPr id="13" name="Rectangle 12"/>
          <p:cNvSpPr/>
          <p:nvPr/>
        </p:nvSpPr>
        <p:spPr>
          <a:xfrm>
            <a:off x="6934200" y="3200400"/>
            <a:ext cx="838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TextBox 13"/>
          <p:cNvSpPr txBox="1"/>
          <p:nvPr/>
        </p:nvSpPr>
        <p:spPr>
          <a:xfrm>
            <a:off x="6934200" y="2831068"/>
            <a:ext cx="762000" cy="369332"/>
          </a:xfrm>
          <a:prstGeom prst="rect">
            <a:avLst/>
          </a:prstGeom>
          <a:noFill/>
        </p:spPr>
        <p:txBody>
          <a:bodyPr wrap="square" rtlCol="0">
            <a:spAutoFit/>
          </a:bodyPr>
          <a:lstStyle/>
          <a:p>
            <a:pPr algn="ctr"/>
            <a:r>
              <a:rPr lang="en-US" dirty="0" smtClean="0"/>
              <a:t>I/O</a:t>
            </a:r>
            <a:endParaRPr lang="en-US" dirty="0"/>
          </a:p>
        </p:txBody>
      </p:sp>
      <p:sp>
        <p:nvSpPr>
          <p:cNvPr id="19" name="Rectangle 18"/>
          <p:cNvSpPr/>
          <p:nvPr/>
        </p:nvSpPr>
        <p:spPr>
          <a:xfrm>
            <a:off x="5791200" y="38100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OS Code</a:t>
            </a:r>
            <a:endParaRPr lang="en-US" sz="1400" dirty="0"/>
          </a:p>
        </p:txBody>
      </p:sp>
      <p:sp>
        <p:nvSpPr>
          <p:cNvPr id="20" name="Rectangle 19"/>
          <p:cNvSpPr/>
          <p:nvPr/>
        </p:nvSpPr>
        <p:spPr>
          <a:xfrm>
            <a:off x="685800" y="4648200"/>
            <a:ext cx="7620000" cy="2286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1447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590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3733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4876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p:cNvSpPr/>
          <p:nvPr/>
        </p:nvSpPr>
        <p:spPr>
          <a:xfrm>
            <a:off x="6096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7239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2286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Slave</a:t>
            </a:r>
          </a:p>
          <a:p>
            <a:pPr algn="ctr"/>
            <a:endParaRPr lang="en-US" sz="1400" dirty="0"/>
          </a:p>
          <a:p>
            <a:pPr algn="ctr"/>
            <a:r>
              <a:rPr lang="en-US" sz="1400" dirty="0" smtClean="0"/>
              <a:t>Runs User</a:t>
            </a:r>
            <a:endParaRPr lang="en-US" sz="1400" dirty="0"/>
          </a:p>
        </p:txBody>
      </p:sp>
      <p:sp>
        <p:nvSpPr>
          <p:cNvPr id="32" name="Rectangle 31"/>
          <p:cNvSpPr/>
          <p:nvPr/>
        </p:nvSpPr>
        <p:spPr>
          <a:xfrm>
            <a:off x="3429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Slave</a:t>
            </a:r>
          </a:p>
          <a:p>
            <a:pPr algn="ctr"/>
            <a:endParaRPr lang="en-US" sz="1400" dirty="0"/>
          </a:p>
          <a:p>
            <a:pPr algn="ctr"/>
            <a:r>
              <a:rPr lang="en-US" sz="1400" dirty="0" smtClean="0"/>
              <a:t>Runs User</a:t>
            </a:r>
            <a:endParaRPr lang="en-US" sz="1400" dirty="0"/>
          </a:p>
        </p:txBody>
      </p:sp>
      <p:sp>
        <p:nvSpPr>
          <p:cNvPr id="33" name="Rectangle 32"/>
          <p:cNvSpPr/>
          <p:nvPr/>
        </p:nvSpPr>
        <p:spPr>
          <a:xfrm>
            <a:off x="4572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Slave</a:t>
            </a:r>
          </a:p>
          <a:p>
            <a:pPr algn="ctr"/>
            <a:endParaRPr lang="en-US" sz="1400" dirty="0"/>
          </a:p>
          <a:p>
            <a:pPr algn="ctr"/>
            <a:r>
              <a:rPr lang="en-US" sz="1400" dirty="0" smtClean="0"/>
              <a:t>Runs User</a:t>
            </a:r>
            <a:endParaRPr 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and Type 2 performance</a:t>
            </a:r>
            <a:endParaRPr lang="en-US" dirty="0"/>
          </a:p>
        </p:txBody>
      </p:sp>
      <p:sp>
        <p:nvSpPr>
          <p:cNvPr id="3" name="Content Placeholder 2"/>
          <p:cNvSpPr>
            <a:spLocks noGrp="1"/>
          </p:cNvSpPr>
          <p:nvPr>
            <p:ph idx="1"/>
          </p:nvPr>
        </p:nvSpPr>
        <p:spPr/>
        <p:txBody>
          <a:bodyPr/>
          <a:lstStyle/>
          <a:p>
            <a:r>
              <a:rPr lang="en-US" dirty="0" smtClean="0"/>
              <a:t>Near equal</a:t>
            </a:r>
          </a:p>
          <a:p>
            <a:r>
              <a:rPr lang="en-US" dirty="0" smtClean="0"/>
              <a:t>Traps are not cheap in Type 1</a:t>
            </a:r>
          </a:p>
          <a:p>
            <a:r>
              <a:rPr lang="en-US" dirty="0" smtClean="0"/>
              <a:t>Caching helps a lot in Type 2</a:t>
            </a:r>
          </a:p>
          <a:p>
            <a:endParaRPr lang="en-US" dirty="0"/>
          </a:p>
          <a:p>
            <a:r>
              <a:rPr lang="en-US" dirty="0" smtClean="0"/>
              <a:t>Type 1 hypervisors do binary translation too</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Paravirtualization</a:t>
            </a:r>
            <a:r>
              <a:rPr lang="en-US" dirty="0" smtClean="0"/>
              <a:t> (2002,2003)</a:t>
            </a:r>
            <a:endParaRPr lang="en-US" dirty="0"/>
          </a:p>
        </p:txBody>
      </p:sp>
      <p:sp>
        <p:nvSpPr>
          <p:cNvPr id="32" name="Content Placeholder 31"/>
          <p:cNvSpPr>
            <a:spLocks noGrp="1"/>
          </p:cNvSpPr>
          <p:nvPr>
            <p:ph idx="1"/>
          </p:nvPr>
        </p:nvSpPr>
        <p:spPr>
          <a:xfrm>
            <a:off x="457200" y="1600201"/>
            <a:ext cx="8229600" cy="2286000"/>
          </a:xfrm>
        </p:spPr>
        <p:txBody>
          <a:bodyPr>
            <a:normAutofit fontScale="92500" lnSpcReduction="20000"/>
          </a:bodyPr>
          <a:lstStyle/>
          <a:p>
            <a:r>
              <a:rPr lang="en-US" dirty="0" smtClean="0"/>
              <a:t>Export hypervisor API</a:t>
            </a:r>
          </a:p>
          <a:p>
            <a:r>
              <a:rPr lang="en-US" dirty="0" smtClean="0"/>
              <a:t>Write OS to use API (no sensitive instructions)</a:t>
            </a:r>
          </a:p>
          <a:p>
            <a:r>
              <a:rPr lang="en-US" dirty="0" smtClean="0"/>
              <a:t>Virtual Machine Interface (an example API)</a:t>
            </a:r>
          </a:p>
          <a:p>
            <a:r>
              <a:rPr lang="en-US" dirty="0" smtClean="0"/>
              <a:t>Hypervisor: small, bare medal, and thousands (not millions) lines of code</a:t>
            </a:r>
          </a:p>
        </p:txBody>
      </p:sp>
      <p:sp>
        <p:nvSpPr>
          <p:cNvPr id="4" name="Rectangle 3"/>
          <p:cNvSpPr/>
          <p:nvPr/>
        </p:nvSpPr>
        <p:spPr>
          <a:xfrm>
            <a:off x="1676400" y="5486400"/>
            <a:ext cx="2895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Type 1 Hypervisor</a:t>
            </a:r>
            <a:endParaRPr lang="en-US" dirty="0"/>
          </a:p>
        </p:txBody>
      </p:sp>
      <p:sp>
        <p:nvSpPr>
          <p:cNvPr id="5" name="Rectangle 4"/>
          <p:cNvSpPr/>
          <p:nvPr/>
        </p:nvSpPr>
        <p:spPr>
          <a:xfrm>
            <a:off x="1676400" y="5029200"/>
            <a:ext cx="2514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Unmodified Windows 7</a:t>
            </a:r>
            <a:endParaRPr lang="en-US" dirty="0"/>
          </a:p>
        </p:txBody>
      </p:sp>
      <p:sp>
        <p:nvSpPr>
          <p:cNvPr id="6" name="Rectangle 5"/>
          <p:cNvSpPr/>
          <p:nvPr/>
        </p:nvSpPr>
        <p:spPr>
          <a:xfrm>
            <a:off x="5638800" y="5029200"/>
            <a:ext cx="1828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Modified Linux</a:t>
            </a:r>
            <a:endParaRPr lang="en-US" dirty="0"/>
          </a:p>
        </p:txBody>
      </p:sp>
      <p:sp>
        <p:nvSpPr>
          <p:cNvPr id="8" name="Rectangle 7"/>
          <p:cNvSpPr/>
          <p:nvPr/>
        </p:nvSpPr>
        <p:spPr>
          <a:xfrm>
            <a:off x="1676400" y="4572000"/>
            <a:ext cx="2514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5638800" y="4572000"/>
            <a:ext cx="1828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p:cNvSpPr/>
          <p:nvPr/>
        </p:nvSpPr>
        <p:spPr>
          <a:xfrm>
            <a:off x="1905000" y="46482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p:cNvSpPr/>
          <p:nvPr/>
        </p:nvSpPr>
        <p:spPr>
          <a:xfrm>
            <a:off x="2362200" y="46482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Oval 12"/>
          <p:cNvSpPr/>
          <p:nvPr/>
        </p:nvSpPr>
        <p:spPr>
          <a:xfrm>
            <a:off x="6096000" y="46482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TextBox 14"/>
          <p:cNvSpPr txBox="1"/>
          <p:nvPr/>
        </p:nvSpPr>
        <p:spPr>
          <a:xfrm>
            <a:off x="1447800" y="3886200"/>
            <a:ext cx="762000" cy="369332"/>
          </a:xfrm>
          <a:prstGeom prst="rect">
            <a:avLst/>
          </a:prstGeom>
          <a:noFill/>
        </p:spPr>
        <p:txBody>
          <a:bodyPr wrap="square" rtlCol="0">
            <a:spAutoFit/>
          </a:bodyPr>
          <a:lstStyle/>
          <a:p>
            <a:pPr algn="ctr"/>
            <a:r>
              <a:rPr lang="en-US" dirty="0" smtClean="0"/>
              <a:t>Word</a:t>
            </a:r>
            <a:endParaRPr lang="en-US" dirty="0"/>
          </a:p>
        </p:txBody>
      </p:sp>
      <p:sp>
        <p:nvSpPr>
          <p:cNvPr id="16" name="TextBox 15"/>
          <p:cNvSpPr txBox="1"/>
          <p:nvPr/>
        </p:nvSpPr>
        <p:spPr>
          <a:xfrm>
            <a:off x="2057400" y="3886200"/>
            <a:ext cx="1447800" cy="369332"/>
          </a:xfrm>
          <a:prstGeom prst="rect">
            <a:avLst/>
          </a:prstGeom>
          <a:noFill/>
        </p:spPr>
        <p:txBody>
          <a:bodyPr wrap="square" rtlCol="0">
            <a:spAutoFit/>
          </a:bodyPr>
          <a:lstStyle/>
          <a:p>
            <a:pPr algn="ctr"/>
            <a:r>
              <a:rPr lang="en-US" dirty="0" smtClean="0"/>
              <a:t>PowerPoint</a:t>
            </a:r>
            <a:endParaRPr lang="en-US" dirty="0"/>
          </a:p>
        </p:txBody>
      </p:sp>
      <p:cxnSp>
        <p:nvCxnSpPr>
          <p:cNvPr id="17" name="Straight Arrow Connector 16"/>
          <p:cNvCxnSpPr>
            <a:stCxn id="15" idx="2"/>
            <a:endCxn id="11" idx="0"/>
          </p:cNvCxnSpPr>
          <p:nvPr/>
        </p:nvCxnSpPr>
        <p:spPr>
          <a:xfrm rot="16200000" flipH="1">
            <a:off x="1746766" y="4337566"/>
            <a:ext cx="39266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a:endCxn id="12" idx="0"/>
          </p:cNvCxnSpPr>
          <p:nvPr/>
        </p:nvCxnSpPr>
        <p:spPr>
          <a:xfrm rot="5400000">
            <a:off x="2451616" y="4318516"/>
            <a:ext cx="392668"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76400" y="59436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Bare Hardware (bare metal)</a:t>
            </a:r>
            <a:endParaRPr lang="en-US" dirty="0"/>
          </a:p>
        </p:txBody>
      </p:sp>
      <p:sp>
        <p:nvSpPr>
          <p:cNvPr id="26" name="Rectangle 25"/>
          <p:cNvSpPr/>
          <p:nvPr/>
        </p:nvSpPr>
        <p:spPr>
          <a:xfrm>
            <a:off x="4572000" y="5486400"/>
            <a:ext cx="2895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Microkernel</a:t>
            </a:r>
            <a:endParaRPr lang="en-US" dirty="0"/>
          </a:p>
        </p:txBody>
      </p:sp>
      <p:cxnSp>
        <p:nvCxnSpPr>
          <p:cNvPr id="27" name="Straight Arrow Connector 26"/>
          <p:cNvCxnSpPr/>
          <p:nvPr/>
        </p:nvCxnSpPr>
        <p:spPr>
          <a:xfrm rot="5400000">
            <a:off x="1561306" y="552370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5400000">
            <a:off x="7049294" y="552370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543800" y="5105400"/>
            <a:ext cx="1295400" cy="923330"/>
          </a:xfrm>
          <a:prstGeom prst="rect">
            <a:avLst/>
          </a:prstGeom>
          <a:noFill/>
        </p:spPr>
        <p:txBody>
          <a:bodyPr wrap="square" rtlCol="0">
            <a:spAutoFit/>
          </a:bodyPr>
          <a:lstStyle/>
          <a:p>
            <a:r>
              <a:rPr lang="en-US" dirty="0" smtClean="0"/>
              <a:t>Trap due to hypervisor call</a:t>
            </a:r>
            <a:endParaRPr lang="en-US" dirty="0"/>
          </a:p>
        </p:txBody>
      </p:sp>
      <p:sp>
        <p:nvSpPr>
          <p:cNvPr id="30" name="TextBox 29"/>
          <p:cNvSpPr txBox="1"/>
          <p:nvPr/>
        </p:nvSpPr>
        <p:spPr>
          <a:xfrm>
            <a:off x="381000" y="5105400"/>
            <a:ext cx="1295400" cy="923330"/>
          </a:xfrm>
          <a:prstGeom prst="rect">
            <a:avLst/>
          </a:prstGeom>
          <a:noFill/>
        </p:spPr>
        <p:txBody>
          <a:bodyPr wrap="square" rtlCol="0">
            <a:spAutoFit/>
          </a:bodyPr>
          <a:lstStyle/>
          <a:p>
            <a:pPr algn="r"/>
            <a:r>
              <a:rPr lang="en-US" dirty="0" smtClean="0"/>
              <a:t>Trap due to sensitive instruction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Slice and Dice with </a:t>
            </a:r>
            <a:r>
              <a:rPr lang="en-US" dirty="0" err="1" smtClean="0"/>
              <a:t>Paravirtualization</a:t>
            </a:r>
            <a:endParaRPr lang="en-US" dirty="0"/>
          </a:p>
        </p:txBody>
      </p:sp>
      <p:sp>
        <p:nvSpPr>
          <p:cNvPr id="33" name="Content Placeholder 32"/>
          <p:cNvSpPr>
            <a:spLocks noGrp="1"/>
          </p:cNvSpPr>
          <p:nvPr>
            <p:ph idx="1"/>
          </p:nvPr>
        </p:nvSpPr>
        <p:spPr>
          <a:xfrm>
            <a:off x="457200" y="1600201"/>
            <a:ext cx="8229600" cy="1143000"/>
          </a:xfrm>
        </p:spPr>
        <p:txBody>
          <a:bodyPr>
            <a:normAutofit lnSpcReduction="10000"/>
          </a:bodyPr>
          <a:lstStyle/>
          <a:p>
            <a:r>
              <a:rPr lang="en-US" dirty="0" smtClean="0"/>
              <a:t>Dynamic link to library needed</a:t>
            </a:r>
          </a:p>
          <a:p>
            <a:r>
              <a:rPr lang="en-US" dirty="0" smtClean="0"/>
              <a:t>Abstracts underlying virtualization</a:t>
            </a:r>
            <a:endParaRPr lang="en-US" dirty="0"/>
          </a:p>
        </p:txBody>
      </p:sp>
      <p:sp>
        <p:nvSpPr>
          <p:cNvPr id="3" name="Rectangle 2"/>
          <p:cNvSpPr/>
          <p:nvPr/>
        </p:nvSpPr>
        <p:spPr>
          <a:xfrm>
            <a:off x="914400" y="594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4" name="Rectangle 3"/>
          <p:cNvSpPr/>
          <p:nvPr/>
        </p:nvSpPr>
        <p:spPr>
          <a:xfrm>
            <a:off x="914400" y="4038600"/>
            <a:ext cx="18288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V</a:t>
            </a:r>
            <a:r>
              <a:rPr lang="en-US" sz="1600" dirty="0" smtClean="0"/>
              <a:t>MIL/</a:t>
            </a:r>
            <a:r>
              <a:rPr lang="en-US" sz="1600" dirty="0" err="1" smtClean="0"/>
              <a:t>HWinterface</a:t>
            </a:r>
            <a:endParaRPr lang="en-US" sz="1600" dirty="0"/>
          </a:p>
        </p:txBody>
      </p:sp>
      <p:sp>
        <p:nvSpPr>
          <p:cNvPr id="5" name="Rectangle 4"/>
          <p:cNvSpPr/>
          <p:nvPr/>
        </p:nvSpPr>
        <p:spPr>
          <a:xfrm>
            <a:off x="914400" y="34290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VMI Linux</a:t>
            </a:r>
            <a:endParaRPr lang="en-US" dirty="0"/>
          </a:p>
        </p:txBody>
      </p:sp>
      <p:sp>
        <p:nvSpPr>
          <p:cNvPr id="6" name="Rectangle 5"/>
          <p:cNvSpPr/>
          <p:nvPr/>
        </p:nvSpPr>
        <p:spPr>
          <a:xfrm>
            <a:off x="914400" y="28194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Oval 6"/>
          <p:cNvSpPr/>
          <p:nvPr/>
        </p:nvSpPr>
        <p:spPr>
          <a:xfrm>
            <a:off x="12192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Oval 7"/>
          <p:cNvSpPr/>
          <p:nvPr/>
        </p:nvSpPr>
        <p:spPr>
          <a:xfrm>
            <a:off x="22098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1" name="Straight Arrow Connector 10"/>
          <p:cNvCxnSpPr>
            <a:stCxn id="4" idx="2"/>
            <a:endCxn id="3" idx="0"/>
          </p:cNvCxnSpPr>
          <p:nvPr/>
        </p:nvCxnSpPr>
        <p:spPr>
          <a:xfrm rot="5400000">
            <a:off x="1181100" y="52959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81200" y="4724400"/>
            <a:ext cx="1371600" cy="1200329"/>
          </a:xfrm>
          <a:prstGeom prst="rect">
            <a:avLst/>
          </a:prstGeom>
          <a:noFill/>
        </p:spPr>
        <p:txBody>
          <a:bodyPr wrap="square" rtlCol="0">
            <a:spAutoFit/>
          </a:bodyPr>
          <a:lstStyle/>
          <a:p>
            <a:r>
              <a:rPr lang="en-US" dirty="0" smtClean="0"/>
              <a:t>Sensitive instruction executed by hardware</a:t>
            </a:r>
            <a:endParaRPr lang="en-US" dirty="0"/>
          </a:p>
        </p:txBody>
      </p:sp>
      <p:sp>
        <p:nvSpPr>
          <p:cNvPr id="13" name="Rectangle 12"/>
          <p:cNvSpPr/>
          <p:nvPr/>
        </p:nvSpPr>
        <p:spPr>
          <a:xfrm>
            <a:off x="3505200" y="594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14" name="Rectangle 13"/>
          <p:cNvSpPr/>
          <p:nvPr/>
        </p:nvSpPr>
        <p:spPr>
          <a:xfrm>
            <a:off x="3505200" y="4038600"/>
            <a:ext cx="18288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VMIL to </a:t>
            </a:r>
            <a:r>
              <a:rPr lang="en-US" sz="1600" dirty="0" err="1" smtClean="0"/>
              <a:t>VMWare</a:t>
            </a:r>
            <a:endParaRPr lang="en-US" sz="1600" dirty="0"/>
          </a:p>
        </p:txBody>
      </p:sp>
      <p:sp>
        <p:nvSpPr>
          <p:cNvPr id="15" name="Rectangle 14"/>
          <p:cNvSpPr/>
          <p:nvPr/>
        </p:nvSpPr>
        <p:spPr>
          <a:xfrm>
            <a:off x="3505200" y="34290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VMI Linux</a:t>
            </a:r>
            <a:endParaRPr lang="en-US" dirty="0"/>
          </a:p>
        </p:txBody>
      </p:sp>
      <p:sp>
        <p:nvSpPr>
          <p:cNvPr id="16" name="Rectangle 15"/>
          <p:cNvSpPr/>
          <p:nvPr/>
        </p:nvSpPr>
        <p:spPr>
          <a:xfrm>
            <a:off x="3505200" y="28194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7" name="Oval 16"/>
          <p:cNvSpPr/>
          <p:nvPr/>
        </p:nvSpPr>
        <p:spPr>
          <a:xfrm>
            <a:off x="38100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p:cNvSpPr/>
          <p:nvPr/>
        </p:nvSpPr>
        <p:spPr>
          <a:xfrm>
            <a:off x="48006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9" name="Straight Arrow Connector 18"/>
          <p:cNvCxnSpPr>
            <a:stCxn id="14" idx="2"/>
            <a:endCxn id="21" idx="0"/>
          </p:cNvCxnSpPr>
          <p:nvPr/>
        </p:nvCxnSpPr>
        <p:spPr>
          <a:xfrm rot="5400000">
            <a:off x="4076700" y="4991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05200" y="5334000"/>
            <a:ext cx="182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VMWare</a:t>
            </a:r>
            <a:endParaRPr lang="en-US" dirty="0"/>
          </a:p>
        </p:txBody>
      </p:sp>
      <p:sp>
        <p:nvSpPr>
          <p:cNvPr id="23" name="TextBox 22"/>
          <p:cNvSpPr txBox="1"/>
          <p:nvPr/>
        </p:nvSpPr>
        <p:spPr>
          <a:xfrm>
            <a:off x="4495800" y="4648200"/>
            <a:ext cx="1371600" cy="646331"/>
          </a:xfrm>
          <a:prstGeom prst="rect">
            <a:avLst/>
          </a:prstGeom>
          <a:noFill/>
        </p:spPr>
        <p:txBody>
          <a:bodyPr wrap="square" rtlCol="0">
            <a:spAutoFit/>
          </a:bodyPr>
          <a:lstStyle/>
          <a:p>
            <a:r>
              <a:rPr lang="en-US" dirty="0" smtClean="0"/>
              <a:t>Hypervisor call</a:t>
            </a:r>
            <a:endParaRPr lang="en-US" dirty="0"/>
          </a:p>
        </p:txBody>
      </p:sp>
      <p:sp>
        <p:nvSpPr>
          <p:cNvPr id="24" name="Rectangle 23"/>
          <p:cNvSpPr/>
          <p:nvPr/>
        </p:nvSpPr>
        <p:spPr>
          <a:xfrm>
            <a:off x="6172200" y="594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25" name="Rectangle 24"/>
          <p:cNvSpPr/>
          <p:nvPr/>
        </p:nvSpPr>
        <p:spPr>
          <a:xfrm>
            <a:off x="6172200" y="4038600"/>
            <a:ext cx="18288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VMIL to XEN</a:t>
            </a:r>
            <a:endParaRPr lang="en-US" sz="1600" dirty="0"/>
          </a:p>
        </p:txBody>
      </p:sp>
      <p:sp>
        <p:nvSpPr>
          <p:cNvPr id="26" name="Rectangle 25"/>
          <p:cNvSpPr/>
          <p:nvPr/>
        </p:nvSpPr>
        <p:spPr>
          <a:xfrm>
            <a:off x="6172200" y="34290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VMI Linux</a:t>
            </a:r>
            <a:endParaRPr lang="en-US" dirty="0"/>
          </a:p>
        </p:txBody>
      </p:sp>
      <p:sp>
        <p:nvSpPr>
          <p:cNvPr id="27" name="Rectangle 26"/>
          <p:cNvSpPr/>
          <p:nvPr/>
        </p:nvSpPr>
        <p:spPr>
          <a:xfrm>
            <a:off x="6172200" y="2819400"/>
            <a:ext cx="18288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8" name="Oval 27"/>
          <p:cNvSpPr/>
          <p:nvPr/>
        </p:nvSpPr>
        <p:spPr>
          <a:xfrm>
            <a:off x="64770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Oval 28"/>
          <p:cNvSpPr/>
          <p:nvPr/>
        </p:nvSpPr>
        <p:spPr>
          <a:xfrm>
            <a:off x="7467600" y="29718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30" name="Straight Arrow Connector 29"/>
          <p:cNvCxnSpPr>
            <a:stCxn id="25" idx="2"/>
            <a:endCxn id="31" idx="0"/>
          </p:cNvCxnSpPr>
          <p:nvPr/>
        </p:nvCxnSpPr>
        <p:spPr>
          <a:xfrm rot="5400000">
            <a:off x="6743700" y="4991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72200" y="5334000"/>
            <a:ext cx="182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Xen</a:t>
            </a:r>
            <a:endParaRPr lang="en-US" dirty="0"/>
          </a:p>
        </p:txBody>
      </p:sp>
      <p:sp>
        <p:nvSpPr>
          <p:cNvPr id="32" name="TextBox 31"/>
          <p:cNvSpPr txBox="1"/>
          <p:nvPr/>
        </p:nvSpPr>
        <p:spPr>
          <a:xfrm>
            <a:off x="7162800" y="4687669"/>
            <a:ext cx="1371600" cy="646331"/>
          </a:xfrm>
          <a:prstGeom prst="rect">
            <a:avLst/>
          </a:prstGeom>
          <a:noFill/>
        </p:spPr>
        <p:txBody>
          <a:bodyPr wrap="square" rtlCol="0">
            <a:spAutoFit/>
          </a:bodyPr>
          <a:lstStyle/>
          <a:p>
            <a:r>
              <a:rPr lang="en-US" dirty="0" smtClean="0"/>
              <a:t>Hypervisor call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Content Placeholder 2"/>
          <p:cNvSpPr>
            <a:spLocks noGrp="1"/>
          </p:cNvSpPr>
          <p:nvPr>
            <p:ph idx="1"/>
          </p:nvPr>
        </p:nvSpPr>
        <p:spPr/>
        <p:txBody>
          <a:bodyPr/>
          <a:lstStyle/>
          <a:p>
            <a:r>
              <a:rPr lang="en-US" dirty="0" smtClean="0"/>
              <a:t>Suppose OS</a:t>
            </a:r>
            <a:r>
              <a:rPr lang="en-US" baseline="-25000" dirty="0" smtClean="0"/>
              <a:t>1</a:t>
            </a:r>
            <a:r>
              <a:rPr lang="en-US" dirty="0" smtClean="0"/>
              <a:t> wants to map virtual pages 7, 4, and 3 to physical pages 10, 11, and 12</a:t>
            </a:r>
          </a:p>
          <a:p>
            <a:r>
              <a:rPr lang="en-US" dirty="0" smtClean="0"/>
              <a:t>OS builds page table </a:t>
            </a:r>
          </a:p>
          <a:p>
            <a:r>
              <a:rPr lang="en-US" dirty="0" smtClean="0"/>
              <a:t>Calls sensitive instruction to set MMU</a:t>
            </a:r>
          </a:p>
          <a:p>
            <a:r>
              <a:rPr lang="en-US" dirty="0" smtClean="0"/>
              <a:t>What should hypervisor do?</a:t>
            </a:r>
          </a:p>
          <a:p>
            <a:endParaRPr lang="en-US" dirty="0"/>
          </a:p>
          <a:p>
            <a:r>
              <a:rPr lang="en-US" dirty="0" smtClean="0"/>
              <a:t>One solution: map pages and set up actual page tables as expected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Now suppose OS</a:t>
            </a:r>
            <a:r>
              <a:rPr lang="en-US" baseline="-25000" dirty="0" smtClean="0"/>
              <a:t>2</a:t>
            </a:r>
            <a:r>
              <a:rPr lang="en-US" dirty="0" smtClean="0"/>
              <a:t> wants to map virtual pages 4, 5, and 6 to physical pages 10, 11, and 12?</a:t>
            </a:r>
          </a:p>
          <a:p>
            <a:r>
              <a:rPr lang="en-US" dirty="0" smtClean="0"/>
              <a:t>Hypervisor catches the trap but what should it do?</a:t>
            </a:r>
          </a:p>
          <a:p>
            <a:endParaRPr lang="en-US" dirty="0"/>
          </a:p>
          <a:p>
            <a:r>
              <a:rPr lang="en-US" dirty="0" smtClean="0"/>
              <a:t>Create a shadow page table to remap all guest physical page mappings to actual physical page mappings (virtual memory for virtual memory)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on change?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Guest OS can change page table any time</a:t>
            </a:r>
          </a:p>
          <a:p>
            <a:r>
              <a:rPr lang="en-US" dirty="0" smtClean="0"/>
              <a:t>It just needs to write to memory</a:t>
            </a:r>
          </a:p>
          <a:p>
            <a:r>
              <a:rPr lang="en-US" dirty="0" smtClean="0"/>
              <a:t>Hypervisor unaware of write</a:t>
            </a:r>
          </a:p>
          <a:p>
            <a:r>
              <a:rPr lang="en-US" dirty="0" smtClean="0"/>
              <a:t>Now what?</a:t>
            </a:r>
          </a:p>
          <a:p>
            <a:endParaRPr lang="en-US" dirty="0"/>
          </a:p>
          <a:p>
            <a:r>
              <a:rPr lang="en-US" dirty="0" smtClean="0"/>
              <a:t>Mark pages as read-only; writes trap</a:t>
            </a:r>
          </a:p>
          <a:p>
            <a:r>
              <a:rPr lang="en-US" dirty="0" smtClean="0"/>
              <a:t>Ask for help from hardware: hardware support for the shadow table (two-levels indirection)</a:t>
            </a:r>
          </a:p>
          <a:p>
            <a:pPr lvl="1"/>
            <a:r>
              <a:rPr lang="en-US" dirty="0" smtClean="0"/>
              <a:t>Guest VM</a:t>
            </a:r>
          </a:p>
          <a:p>
            <a:pPr lvl="1"/>
            <a:r>
              <a:rPr lang="en-US" dirty="0" smtClean="0"/>
              <a:t>Hypervisor VM</a:t>
            </a:r>
          </a:p>
          <a:p>
            <a:r>
              <a:rPr lang="en-US" dirty="0" err="1" smtClean="0"/>
              <a:t>Paravirtualized</a:t>
            </a:r>
            <a:r>
              <a:rPr lang="en-US" dirty="0" smtClean="0"/>
              <a:t>: have the OS notify hypervisor of change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p:txBody>
          <a:bodyPr/>
          <a:lstStyle/>
          <a:p>
            <a:r>
              <a:rPr lang="en-US" dirty="0" smtClean="0"/>
              <a:t>Guest OS probes for hardware</a:t>
            </a:r>
          </a:p>
          <a:p>
            <a:r>
              <a:rPr lang="en-US" dirty="0" smtClean="0"/>
              <a:t>What should it see?</a:t>
            </a:r>
          </a:p>
          <a:p>
            <a:endParaRPr lang="en-US" dirty="0"/>
          </a:p>
          <a:p>
            <a:r>
              <a:rPr lang="en-US" dirty="0" smtClean="0"/>
              <a:t>Report actual hardware and load drivers</a:t>
            </a:r>
          </a:p>
          <a:p>
            <a:r>
              <a:rPr lang="en-US" dirty="0" smtClean="0"/>
              <a:t>Sensitive instruction trap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hard drive?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Usual solution is to represent with files</a:t>
            </a:r>
          </a:p>
          <a:p>
            <a:r>
              <a:rPr lang="en-US" dirty="0" smtClean="0"/>
              <a:t>Hypervisor maps block numbers to offset into the virtual disk (a file)</a:t>
            </a:r>
          </a:p>
          <a:p>
            <a:endParaRPr lang="en-US" dirty="0"/>
          </a:p>
          <a:p>
            <a:r>
              <a:rPr lang="en-US" dirty="0" smtClean="0"/>
              <a:t>Hide the hardware and tell the guest OS it is a simple IDE drive</a:t>
            </a:r>
          </a:p>
          <a:p>
            <a:r>
              <a:rPr lang="en-US" dirty="0" smtClean="0"/>
              <a:t>Hypervisor maps to whatever hardware exists (SATA, RAID, SCSI, etc.)</a:t>
            </a:r>
          </a:p>
          <a:p>
            <a:endParaRPr lang="en-US" dirty="0"/>
          </a:p>
          <a:p>
            <a:r>
              <a:rPr lang="en-US" dirty="0" smtClean="0"/>
              <a:t>DMA? Hope that you have an I/O MMU (much easier)</a:t>
            </a:r>
          </a:p>
          <a:p>
            <a:endParaRPr lang="en-US" dirty="0"/>
          </a:p>
          <a:p>
            <a:r>
              <a:rPr lang="en-US" dirty="0" smtClean="0"/>
              <a:t>Dedicate a single virtual machine to running O/S to manage hardware --- drivers and all (domain 0)</a:t>
            </a:r>
          </a:p>
          <a:p>
            <a:r>
              <a:rPr lang="en-US" dirty="0" smtClean="0"/>
              <a:t>Hypervisor forwards calls to the O/S managing the I/O (Type 2 system)</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Appliance</a:t>
            </a:r>
            <a:endParaRPr lang="en-US" dirty="0"/>
          </a:p>
        </p:txBody>
      </p:sp>
      <p:sp>
        <p:nvSpPr>
          <p:cNvPr id="3" name="Rectangle 2"/>
          <p:cNvSpPr/>
          <p:nvPr/>
        </p:nvSpPr>
        <p:spPr>
          <a:xfrm>
            <a:off x="3657600" y="3200400"/>
            <a:ext cx="1828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Linux</a:t>
            </a:r>
            <a:endParaRPr lang="en-US" dirty="0"/>
          </a:p>
        </p:txBody>
      </p:sp>
      <p:sp>
        <p:nvSpPr>
          <p:cNvPr id="4" name="Rectangle 3"/>
          <p:cNvSpPr/>
          <p:nvPr/>
        </p:nvSpPr>
        <p:spPr>
          <a:xfrm>
            <a:off x="3657600" y="2743200"/>
            <a:ext cx="1828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Blender</a:t>
            </a:r>
            <a:endParaRPr lang="en-US" dirty="0"/>
          </a:p>
        </p:txBody>
      </p:sp>
      <p:sp>
        <p:nvSpPr>
          <p:cNvPr id="5" name="Oval 4"/>
          <p:cNvSpPr/>
          <p:nvPr/>
        </p:nvSpPr>
        <p:spPr>
          <a:xfrm>
            <a:off x="5029200" y="28194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Oval 5"/>
          <p:cNvSpPr/>
          <p:nvPr/>
        </p:nvSpPr>
        <p:spPr>
          <a:xfrm>
            <a:off x="3810000" y="2819400"/>
            <a:ext cx="304800" cy="304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TextBox 6"/>
          <p:cNvSpPr txBox="1"/>
          <p:nvPr/>
        </p:nvSpPr>
        <p:spPr>
          <a:xfrm>
            <a:off x="5791200" y="2743200"/>
            <a:ext cx="1981200" cy="923330"/>
          </a:xfrm>
          <a:prstGeom prst="rect">
            <a:avLst/>
          </a:prstGeom>
          <a:noFill/>
        </p:spPr>
        <p:txBody>
          <a:bodyPr wrap="square" rtlCol="0">
            <a:spAutoFit/>
          </a:bodyPr>
          <a:lstStyle/>
          <a:p>
            <a:r>
              <a:rPr lang="en-US" dirty="0" smtClean="0"/>
              <a:t>Any support libraries or tool chains included!</a:t>
            </a:r>
            <a:endParaRPr lang="en-US" dirty="0"/>
          </a:p>
        </p:txBody>
      </p:sp>
      <p:sp>
        <p:nvSpPr>
          <p:cNvPr id="8" name="Rounded Rectangle 7"/>
          <p:cNvSpPr/>
          <p:nvPr/>
        </p:nvSpPr>
        <p:spPr>
          <a:xfrm>
            <a:off x="1524000" y="5486400"/>
            <a:ext cx="5867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 tool package that works regardless of host operating system!</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on </a:t>
            </a:r>
            <a:r>
              <a:rPr lang="en-US" dirty="0" err="1" smtClean="0"/>
              <a:t>Multicore</a:t>
            </a:r>
            <a:r>
              <a:rPr lang="en-US" dirty="0" smtClean="0"/>
              <a:t> Chips</a:t>
            </a:r>
            <a:endParaRPr lang="en-US" dirty="0"/>
          </a:p>
        </p:txBody>
      </p:sp>
      <p:sp>
        <p:nvSpPr>
          <p:cNvPr id="3" name="Content Placeholder 2"/>
          <p:cNvSpPr>
            <a:spLocks noGrp="1"/>
          </p:cNvSpPr>
          <p:nvPr>
            <p:ph idx="1"/>
          </p:nvPr>
        </p:nvSpPr>
        <p:spPr/>
        <p:txBody>
          <a:bodyPr/>
          <a:lstStyle/>
          <a:p>
            <a:r>
              <a:rPr lang="en-US" dirty="0" smtClean="0"/>
              <a:t>What changes?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a:t>
            </a:r>
            <a:endParaRPr lang="en-US" dirty="0"/>
          </a:p>
        </p:txBody>
      </p:sp>
      <p:sp>
        <p:nvSpPr>
          <p:cNvPr id="3" name="Rectangle 2"/>
          <p:cNvSpPr/>
          <p:nvPr/>
        </p:nvSpPr>
        <p:spPr>
          <a:xfrm>
            <a:off x="1143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Shared OS and</a:t>
            </a:r>
          </a:p>
          <a:p>
            <a:pPr algn="ctr"/>
            <a:r>
              <a:rPr lang="en-US" sz="1400" dirty="0" smtClean="0"/>
              <a:t>User </a:t>
            </a:r>
            <a:r>
              <a:rPr lang="en-US" sz="1400" dirty="0" err="1" smtClean="0"/>
              <a:t>Procs</a:t>
            </a:r>
            <a:endParaRPr lang="en-US" sz="1400" dirty="0"/>
          </a:p>
        </p:txBody>
      </p:sp>
      <p:sp>
        <p:nvSpPr>
          <p:cNvPr id="4" name="TextBox 3"/>
          <p:cNvSpPr txBox="1"/>
          <p:nvPr/>
        </p:nvSpPr>
        <p:spPr>
          <a:xfrm>
            <a:off x="1066800" y="2819400"/>
            <a:ext cx="762000" cy="369332"/>
          </a:xfrm>
          <a:prstGeom prst="rect">
            <a:avLst/>
          </a:prstGeom>
          <a:noFill/>
        </p:spPr>
        <p:txBody>
          <a:bodyPr wrap="square" rtlCol="0">
            <a:spAutoFit/>
          </a:bodyPr>
          <a:lstStyle/>
          <a:p>
            <a:pPr algn="ctr"/>
            <a:r>
              <a:rPr lang="en-US" dirty="0" smtClean="0"/>
              <a:t>CPU 1</a:t>
            </a:r>
            <a:endParaRPr lang="en-US" dirty="0"/>
          </a:p>
        </p:txBody>
      </p:sp>
      <p:sp>
        <p:nvSpPr>
          <p:cNvPr id="6" name="TextBox 5"/>
          <p:cNvSpPr txBox="1"/>
          <p:nvPr/>
        </p:nvSpPr>
        <p:spPr>
          <a:xfrm>
            <a:off x="2286000" y="2831068"/>
            <a:ext cx="762000" cy="369332"/>
          </a:xfrm>
          <a:prstGeom prst="rect">
            <a:avLst/>
          </a:prstGeom>
          <a:noFill/>
        </p:spPr>
        <p:txBody>
          <a:bodyPr wrap="square" rtlCol="0">
            <a:spAutoFit/>
          </a:bodyPr>
          <a:lstStyle/>
          <a:p>
            <a:pPr algn="ctr"/>
            <a:r>
              <a:rPr lang="en-US" dirty="0" smtClean="0"/>
              <a:t>CPU 2</a:t>
            </a:r>
            <a:endParaRPr lang="en-US" dirty="0"/>
          </a:p>
        </p:txBody>
      </p:sp>
      <p:sp>
        <p:nvSpPr>
          <p:cNvPr id="8" name="TextBox 7"/>
          <p:cNvSpPr txBox="1"/>
          <p:nvPr/>
        </p:nvSpPr>
        <p:spPr>
          <a:xfrm>
            <a:off x="3352800" y="2819400"/>
            <a:ext cx="762000" cy="369332"/>
          </a:xfrm>
          <a:prstGeom prst="rect">
            <a:avLst/>
          </a:prstGeom>
          <a:noFill/>
        </p:spPr>
        <p:txBody>
          <a:bodyPr wrap="square" rtlCol="0">
            <a:spAutoFit/>
          </a:bodyPr>
          <a:lstStyle/>
          <a:p>
            <a:pPr algn="ctr"/>
            <a:r>
              <a:rPr lang="en-US" dirty="0" smtClean="0"/>
              <a:t>CPU 3</a:t>
            </a:r>
            <a:endParaRPr lang="en-US" dirty="0"/>
          </a:p>
        </p:txBody>
      </p:sp>
      <p:sp>
        <p:nvSpPr>
          <p:cNvPr id="10" name="TextBox 9"/>
          <p:cNvSpPr txBox="1"/>
          <p:nvPr/>
        </p:nvSpPr>
        <p:spPr>
          <a:xfrm>
            <a:off x="4572000" y="2831068"/>
            <a:ext cx="762000" cy="369332"/>
          </a:xfrm>
          <a:prstGeom prst="rect">
            <a:avLst/>
          </a:prstGeom>
          <a:noFill/>
        </p:spPr>
        <p:txBody>
          <a:bodyPr wrap="square" rtlCol="0">
            <a:spAutoFit/>
          </a:bodyPr>
          <a:lstStyle/>
          <a:p>
            <a:pPr algn="ctr"/>
            <a:r>
              <a:rPr lang="en-US" dirty="0" smtClean="0"/>
              <a:t>CPU 4</a:t>
            </a:r>
            <a:endParaRPr lang="en-US" dirty="0"/>
          </a:p>
        </p:txBody>
      </p:sp>
      <p:sp>
        <p:nvSpPr>
          <p:cNvPr id="11" name="Rectangle 10"/>
          <p:cNvSpPr/>
          <p:nvPr/>
        </p:nvSpPr>
        <p:spPr>
          <a:xfrm>
            <a:off x="5791200" y="3200400"/>
            <a:ext cx="8382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smtClean="0"/>
          </a:p>
        </p:txBody>
      </p:sp>
      <p:sp>
        <p:nvSpPr>
          <p:cNvPr id="12" name="TextBox 11"/>
          <p:cNvSpPr txBox="1"/>
          <p:nvPr/>
        </p:nvSpPr>
        <p:spPr>
          <a:xfrm>
            <a:off x="5715000" y="2819400"/>
            <a:ext cx="990600" cy="369332"/>
          </a:xfrm>
          <a:prstGeom prst="rect">
            <a:avLst/>
          </a:prstGeom>
          <a:noFill/>
        </p:spPr>
        <p:txBody>
          <a:bodyPr wrap="square" rtlCol="0">
            <a:spAutoFit/>
          </a:bodyPr>
          <a:lstStyle/>
          <a:p>
            <a:pPr algn="ctr"/>
            <a:r>
              <a:rPr lang="en-US" dirty="0" smtClean="0"/>
              <a:t>Memory</a:t>
            </a:r>
            <a:endParaRPr lang="en-US" dirty="0"/>
          </a:p>
        </p:txBody>
      </p:sp>
      <p:sp>
        <p:nvSpPr>
          <p:cNvPr id="13" name="Rectangle 12"/>
          <p:cNvSpPr/>
          <p:nvPr/>
        </p:nvSpPr>
        <p:spPr>
          <a:xfrm>
            <a:off x="6934200" y="3200400"/>
            <a:ext cx="8382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TextBox 13"/>
          <p:cNvSpPr txBox="1"/>
          <p:nvPr/>
        </p:nvSpPr>
        <p:spPr>
          <a:xfrm>
            <a:off x="6934200" y="2831068"/>
            <a:ext cx="762000" cy="369332"/>
          </a:xfrm>
          <a:prstGeom prst="rect">
            <a:avLst/>
          </a:prstGeom>
          <a:noFill/>
        </p:spPr>
        <p:txBody>
          <a:bodyPr wrap="square" rtlCol="0">
            <a:spAutoFit/>
          </a:bodyPr>
          <a:lstStyle/>
          <a:p>
            <a:pPr algn="ctr"/>
            <a:r>
              <a:rPr lang="en-US" dirty="0" smtClean="0"/>
              <a:t>I/O</a:t>
            </a:r>
            <a:endParaRPr lang="en-US" dirty="0"/>
          </a:p>
        </p:txBody>
      </p:sp>
      <p:sp>
        <p:nvSpPr>
          <p:cNvPr id="19" name="Rectangle 18"/>
          <p:cNvSpPr/>
          <p:nvPr/>
        </p:nvSpPr>
        <p:spPr>
          <a:xfrm>
            <a:off x="5791200" y="38100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OS </a:t>
            </a:r>
            <a:endParaRPr lang="en-US" sz="1400" dirty="0"/>
          </a:p>
        </p:txBody>
      </p:sp>
      <p:sp>
        <p:nvSpPr>
          <p:cNvPr id="20" name="Rectangle 19"/>
          <p:cNvSpPr/>
          <p:nvPr/>
        </p:nvSpPr>
        <p:spPr>
          <a:xfrm>
            <a:off x="685800" y="4648200"/>
            <a:ext cx="7620000" cy="2286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1447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590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3733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48768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p:cNvSpPr/>
          <p:nvPr/>
        </p:nvSpPr>
        <p:spPr>
          <a:xfrm>
            <a:off x="6096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7239000" y="4191000"/>
            <a:ext cx="22860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p:cNvSpPr/>
          <p:nvPr/>
        </p:nvSpPr>
        <p:spPr>
          <a:xfrm>
            <a:off x="2286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Shared OS and</a:t>
            </a:r>
          </a:p>
          <a:p>
            <a:pPr algn="ctr"/>
            <a:r>
              <a:rPr lang="en-US" sz="1400" dirty="0" smtClean="0"/>
              <a:t>User </a:t>
            </a:r>
            <a:r>
              <a:rPr lang="en-US" sz="1400" dirty="0" err="1" smtClean="0"/>
              <a:t>Procs</a:t>
            </a:r>
            <a:endParaRPr lang="en-US" sz="1400" dirty="0"/>
          </a:p>
        </p:txBody>
      </p:sp>
      <p:sp>
        <p:nvSpPr>
          <p:cNvPr id="24" name="Rectangle 23"/>
          <p:cNvSpPr/>
          <p:nvPr/>
        </p:nvSpPr>
        <p:spPr>
          <a:xfrm>
            <a:off x="3429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Shared OS and</a:t>
            </a:r>
          </a:p>
          <a:p>
            <a:pPr algn="ctr"/>
            <a:r>
              <a:rPr lang="en-US" sz="1400" dirty="0" smtClean="0"/>
              <a:t>User </a:t>
            </a:r>
            <a:r>
              <a:rPr lang="en-US" sz="1400" dirty="0" err="1" smtClean="0"/>
              <a:t>Procs</a:t>
            </a:r>
            <a:endParaRPr lang="en-US" sz="1400" dirty="0"/>
          </a:p>
        </p:txBody>
      </p:sp>
      <p:sp>
        <p:nvSpPr>
          <p:cNvPr id="25" name="Rectangle 24"/>
          <p:cNvSpPr/>
          <p:nvPr/>
        </p:nvSpPr>
        <p:spPr>
          <a:xfrm>
            <a:off x="4572000" y="3200400"/>
            <a:ext cx="838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Shared OS and</a:t>
            </a:r>
          </a:p>
          <a:p>
            <a:pPr algn="ctr"/>
            <a:r>
              <a:rPr lang="en-US" sz="1400" dirty="0" smtClean="0"/>
              <a:t>User </a:t>
            </a:r>
            <a:r>
              <a:rPr lang="en-US" sz="1400" dirty="0" err="1" smtClean="0"/>
              <a:t>Procs</a:t>
            </a:r>
            <a:endParaRPr lang="en-US" sz="1400" dirty="0"/>
          </a:p>
        </p:txBody>
      </p:sp>
      <p:sp>
        <p:nvSpPr>
          <p:cNvPr id="31" name="Rectangle 30"/>
          <p:cNvSpPr/>
          <p:nvPr/>
        </p:nvSpPr>
        <p:spPr>
          <a:xfrm>
            <a:off x="6400800" y="38862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ular Callout 33"/>
          <p:cNvSpPr/>
          <p:nvPr/>
        </p:nvSpPr>
        <p:spPr>
          <a:xfrm>
            <a:off x="5029200" y="5257800"/>
            <a:ext cx="3048000" cy="762000"/>
          </a:xfrm>
          <a:prstGeom prst="wedgeRectCallout">
            <a:avLst>
              <a:gd name="adj1" fmla="val -1060"/>
              <a:gd name="adj2" fmla="val -2020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Locks to arbitrate access to kernel data structures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Qubes</a:t>
            </a:r>
            <a:endParaRPr lang="en-US" dirty="0"/>
          </a:p>
        </p:txBody>
      </p:sp>
      <p:sp>
        <p:nvSpPr>
          <p:cNvPr id="4" name="Content Placeholder 3"/>
          <p:cNvSpPr>
            <a:spLocks noGrp="1"/>
          </p:cNvSpPr>
          <p:nvPr>
            <p:ph idx="1"/>
          </p:nvPr>
        </p:nvSpPr>
        <p:spPr>
          <a:xfrm>
            <a:off x="457200" y="1600200"/>
            <a:ext cx="8229600" cy="2514599"/>
          </a:xfrm>
        </p:spPr>
        <p:txBody>
          <a:bodyPr>
            <a:normAutofit fontScale="70000" lnSpcReduction="20000"/>
          </a:bodyPr>
          <a:lstStyle/>
          <a:p>
            <a:r>
              <a:rPr lang="en-US" dirty="0" err="1" smtClean="0"/>
              <a:t>Xen’s</a:t>
            </a:r>
            <a:r>
              <a:rPr lang="en-US" dirty="0" smtClean="0"/>
              <a:t> secure bare-metal hypervisor</a:t>
            </a:r>
          </a:p>
          <a:p>
            <a:r>
              <a:rPr lang="en-US" dirty="0" smtClean="0"/>
              <a:t>Networking and storage on individual non-privileged VMs</a:t>
            </a:r>
          </a:p>
          <a:p>
            <a:r>
              <a:rPr lang="en-US" dirty="0" smtClean="0"/>
              <a:t>User applications in </a:t>
            </a:r>
            <a:r>
              <a:rPr lang="en-US" dirty="0" err="1" smtClean="0"/>
              <a:t>AppVMs</a:t>
            </a:r>
            <a:endParaRPr lang="en-US" dirty="0" smtClean="0"/>
          </a:p>
          <a:p>
            <a:r>
              <a:rPr lang="en-US" dirty="0" smtClean="0"/>
              <a:t>Rewrite GUI so </a:t>
            </a:r>
            <a:r>
              <a:rPr lang="en-US" dirty="0" err="1" smtClean="0"/>
              <a:t>AppVMs</a:t>
            </a:r>
            <a:r>
              <a:rPr lang="en-US" dirty="0" smtClean="0"/>
              <a:t> appear to run local (uses X windowing)</a:t>
            </a:r>
          </a:p>
          <a:p>
            <a:r>
              <a:rPr lang="en-US" dirty="0" smtClean="0"/>
              <a:t>Secure system boot using Intel trusted platform</a:t>
            </a:r>
          </a:p>
          <a:p>
            <a:r>
              <a:rPr lang="en-US" dirty="0" smtClean="0"/>
              <a:t>User defines domains (VMs): Work, Personal, Random</a:t>
            </a:r>
          </a:p>
          <a:p>
            <a:endParaRPr lang="en-US" dirty="0"/>
          </a:p>
        </p:txBody>
      </p:sp>
      <p:pic>
        <p:nvPicPr>
          <p:cNvPr id="1026" name="Picture 2" descr="C:\Users\egm\Pictures\Presentation Images\droppedImage.png"/>
          <p:cNvPicPr>
            <a:picLocks noChangeAspect="1" noChangeArrowheads="1"/>
          </p:cNvPicPr>
          <p:nvPr/>
        </p:nvPicPr>
        <p:blipFill>
          <a:blip r:embed="rId3" cstate="print"/>
          <a:srcRect/>
          <a:stretch>
            <a:fillRect/>
          </a:stretch>
        </p:blipFill>
        <p:spPr bwMode="auto">
          <a:xfrm>
            <a:off x="1752600" y="4105275"/>
            <a:ext cx="5715000" cy="267652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720840"/>
            <a:ext cx="6324600" cy="3693319"/>
          </a:xfrm>
          <a:prstGeom prst="rect">
            <a:avLst/>
          </a:prstGeom>
        </p:spPr>
        <p:txBody>
          <a:bodyPr wrap="square">
            <a:spAutoFit/>
          </a:bodyPr>
          <a:lstStyle/>
          <a:p>
            <a:r>
              <a:rPr lang="en-US" b="1" dirty="0" smtClean="0"/>
              <a:t>What is so special about </a:t>
            </a:r>
            <a:r>
              <a:rPr lang="en-US" b="1" dirty="0" err="1" smtClean="0"/>
              <a:t>Qubes</a:t>
            </a:r>
            <a:r>
              <a:rPr lang="en-US" b="1" dirty="0" smtClean="0"/>
              <a:t> GUI virtualization?</a:t>
            </a:r>
          </a:p>
          <a:p>
            <a:endParaRPr lang="en-US" dirty="0" smtClean="0"/>
          </a:p>
          <a:p>
            <a:r>
              <a:rPr lang="en-US" dirty="0" smtClean="0"/>
              <a:t>“We have designed the GUI virtualization subsystem with two primary goals: security and performance. Our GUI infrastructure introduces only about 2,500 lines of C code (LOC) into the privileged domain (Dom0), which is very little, and thus leaves not much space for bugs and potential attacks. At the same time, due to smart use of </a:t>
            </a:r>
            <a:r>
              <a:rPr lang="en-US" dirty="0" err="1" smtClean="0"/>
              <a:t>Xen</a:t>
            </a:r>
            <a:r>
              <a:rPr lang="en-US" dirty="0" smtClean="0"/>
              <a:t> shared memory (Grant Tables) our GUI implementation is very efficient, so most virtualized applications really feel like if they were executed natively.”</a:t>
            </a:r>
          </a:p>
          <a:p>
            <a:endParaRPr lang="en-US" dirty="0" smtClean="0"/>
          </a:p>
          <a:p>
            <a:endParaRPr lang="en-US" dirty="0" smtClean="0"/>
          </a:p>
          <a:p>
            <a:r>
              <a:rPr lang="en-US" dirty="0" smtClean="0">
                <a:hlinkClick r:id="rId2"/>
              </a:rPr>
              <a:t>http://qubes-os.org/FAQ.html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egm\Pictures\Presentation Images\many-appvms.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Virtualization separates multiprogramming and the hardware interface</a:t>
            </a:r>
          </a:p>
          <a:p>
            <a:r>
              <a:rPr lang="en-US" dirty="0" smtClean="0"/>
              <a:t>Presents a copy of all hardware to each virtual machine</a:t>
            </a:r>
          </a:p>
          <a:p>
            <a:r>
              <a:rPr lang="en-US" dirty="0" smtClean="0"/>
              <a:t>Each OS things its running alone on the hardware</a:t>
            </a:r>
          </a:p>
          <a:p>
            <a:r>
              <a:rPr lang="en-US" dirty="0" smtClean="0"/>
              <a:t>Type 2 and Type 2 blurred</a:t>
            </a:r>
          </a:p>
          <a:p>
            <a:r>
              <a:rPr lang="en-US" dirty="0" err="1" smtClean="0"/>
              <a:t>Paravirtualization</a:t>
            </a:r>
            <a:r>
              <a:rPr lang="en-US" dirty="0"/>
              <a:t> </a:t>
            </a:r>
            <a:r>
              <a:rPr lang="en-US" dirty="0" smtClean="0"/>
              <a:t>standardizes around common API</a:t>
            </a:r>
          </a:p>
          <a:p>
            <a:r>
              <a:rPr lang="en-US" dirty="0" smtClean="0"/>
              <a:t>Memory and I/O must be carefully managed!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on synchronization</a:t>
            </a:r>
            <a:endParaRPr lang="en-US" dirty="0"/>
          </a:p>
        </p:txBody>
      </p:sp>
      <p:sp>
        <p:nvSpPr>
          <p:cNvPr id="3" name="Content Placeholder 2"/>
          <p:cNvSpPr>
            <a:spLocks noGrp="1"/>
          </p:cNvSpPr>
          <p:nvPr>
            <p:ph idx="1"/>
          </p:nvPr>
        </p:nvSpPr>
        <p:spPr/>
        <p:txBody>
          <a:bodyPr/>
          <a:lstStyle/>
          <a:p>
            <a:r>
              <a:rPr lang="en-US" dirty="0" smtClean="0"/>
              <a:t>Spinning versus switching</a:t>
            </a:r>
          </a:p>
          <a:p>
            <a:r>
              <a:rPr lang="en-US" dirty="0" smtClean="0"/>
              <a:t>Spinning good for:</a:t>
            </a:r>
          </a:p>
          <a:p>
            <a:pPr lvl="1"/>
            <a:r>
              <a:rPr lang="en-US" dirty="0" smtClean="0"/>
              <a:t>short waits</a:t>
            </a:r>
          </a:p>
          <a:p>
            <a:pPr lvl="1"/>
            <a:r>
              <a:rPr lang="en-US" dirty="0" smtClean="0"/>
              <a:t>especially on multiprocessor systems</a:t>
            </a:r>
          </a:p>
          <a:p>
            <a:r>
              <a:rPr lang="en-US" dirty="0" smtClean="0"/>
              <a:t>Switching (blocking) good for</a:t>
            </a:r>
          </a:p>
          <a:p>
            <a:pPr lvl="1"/>
            <a:r>
              <a:rPr lang="en-US" dirty="0" smtClean="0"/>
              <a:t>long waits</a:t>
            </a:r>
          </a:p>
          <a:p>
            <a:pPr lvl="1"/>
            <a:r>
              <a:rPr lang="en-US" dirty="0" smtClean="0"/>
              <a:t>on single processor systems always</a:t>
            </a:r>
          </a:p>
          <a:p>
            <a:r>
              <a:rPr lang="en-US" dirty="0" smtClean="0"/>
              <a:t>Hybrid schemes exist (see CS 586)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Sharing Scheduling</a:t>
            </a:r>
            <a:endParaRPr lang="en-US" dirty="0"/>
          </a:p>
        </p:txBody>
      </p:sp>
      <p:sp>
        <p:nvSpPr>
          <p:cNvPr id="3" name="Rectangle 2"/>
          <p:cNvSpPr/>
          <p:nvPr/>
        </p:nvSpPr>
        <p:spPr>
          <a:xfrm>
            <a:off x="19050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Rectangle 3"/>
          <p:cNvSpPr/>
          <p:nvPr/>
        </p:nvSpPr>
        <p:spPr>
          <a:xfrm>
            <a:off x="24384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Rectangle 4"/>
          <p:cNvSpPr/>
          <p:nvPr/>
        </p:nvSpPr>
        <p:spPr>
          <a:xfrm>
            <a:off x="29718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p:cNvSpPr/>
          <p:nvPr/>
        </p:nvSpPr>
        <p:spPr>
          <a:xfrm>
            <a:off x="35052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19050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24384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Rectangle 8"/>
          <p:cNvSpPr/>
          <p:nvPr/>
        </p:nvSpPr>
        <p:spPr>
          <a:xfrm>
            <a:off x="29718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 name="Rectangle 9"/>
          <p:cNvSpPr/>
          <p:nvPr/>
        </p:nvSpPr>
        <p:spPr>
          <a:xfrm>
            <a:off x="35052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Rectangle 10"/>
          <p:cNvSpPr/>
          <p:nvPr/>
        </p:nvSpPr>
        <p:spPr>
          <a:xfrm>
            <a:off x="19050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 name="Rectangle 11"/>
          <p:cNvSpPr/>
          <p:nvPr/>
        </p:nvSpPr>
        <p:spPr>
          <a:xfrm>
            <a:off x="24384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13" name="Rectangle 12"/>
          <p:cNvSpPr/>
          <p:nvPr/>
        </p:nvSpPr>
        <p:spPr>
          <a:xfrm>
            <a:off x="29718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14" name="Rectangle 13"/>
          <p:cNvSpPr/>
          <p:nvPr/>
        </p:nvSpPr>
        <p:spPr>
          <a:xfrm>
            <a:off x="35052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5" name="Rectangle 14"/>
          <p:cNvSpPr/>
          <p:nvPr/>
        </p:nvSpPr>
        <p:spPr>
          <a:xfrm>
            <a:off x="19050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
        <p:nvSpPr>
          <p:cNvPr id="16" name="Rectangle 15"/>
          <p:cNvSpPr/>
          <p:nvPr/>
        </p:nvSpPr>
        <p:spPr>
          <a:xfrm>
            <a:off x="24384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17" name="Rectangle 16"/>
          <p:cNvSpPr/>
          <p:nvPr/>
        </p:nvSpPr>
        <p:spPr>
          <a:xfrm>
            <a:off x="29718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8" name="Rectangle 17"/>
          <p:cNvSpPr/>
          <p:nvPr/>
        </p:nvSpPr>
        <p:spPr>
          <a:xfrm>
            <a:off x="35052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9" name="Rectangle 18"/>
          <p:cNvSpPr/>
          <p:nvPr/>
        </p:nvSpPr>
        <p:spPr>
          <a:xfrm>
            <a:off x="5029200" y="3048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0" name="Rectangle 19"/>
          <p:cNvSpPr/>
          <p:nvPr/>
        </p:nvSpPr>
        <p:spPr>
          <a:xfrm>
            <a:off x="5029200" y="3352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Rectangle 20"/>
          <p:cNvSpPr/>
          <p:nvPr/>
        </p:nvSpPr>
        <p:spPr>
          <a:xfrm>
            <a:off x="5029200" y="3657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2" name="Rectangle 21"/>
          <p:cNvSpPr/>
          <p:nvPr/>
        </p:nvSpPr>
        <p:spPr>
          <a:xfrm>
            <a:off x="5029200" y="3962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p:cNvSpPr/>
          <p:nvPr/>
        </p:nvSpPr>
        <p:spPr>
          <a:xfrm>
            <a:off x="5029200" y="4267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Rectangle 23"/>
          <p:cNvSpPr/>
          <p:nvPr/>
        </p:nvSpPr>
        <p:spPr>
          <a:xfrm>
            <a:off x="5029200" y="4572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p:cNvSpPr/>
          <p:nvPr/>
        </p:nvSpPr>
        <p:spPr>
          <a:xfrm>
            <a:off x="5029200" y="4876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50292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Oval 26"/>
          <p:cNvSpPr/>
          <p:nvPr/>
        </p:nvSpPr>
        <p:spPr>
          <a:xfrm>
            <a:off x="63246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a:t>
            </a:r>
            <a:endParaRPr lang="en-US" dirty="0"/>
          </a:p>
        </p:txBody>
      </p:sp>
      <p:sp>
        <p:nvSpPr>
          <p:cNvPr id="28" name="Oval 27"/>
          <p:cNvSpPr/>
          <p:nvPr/>
        </p:nvSpPr>
        <p:spPr>
          <a:xfrm>
            <a:off x="68580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t>
            </a:r>
            <a:endParaRPr lang="en-US" dirty="0"/>
          </a:p>
        </p:txBody>
      </p:sp>
      <p:sp>
        <p:nvSpPr>
          <p:cNvPr id="29" name="Oval 28"/>
          <p:cNvSpPr/>
          <p:nvPr/>
        </p:nvSpPr>
        <p:spPr>
          <a:xfrm>
            <a:off x="73914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endParaRPr lang="en-US" dirty="0"/>
          </a:p>
        </p:txBody>
      </p:sp>
      <p:cxnSp>
        <p:nvCxnSpPr>
          <p:cNvPr id="31" name="Straight Arrow Connector 30"/>
          <p:cNvCxnSpPr>
            <a:stCxn id="19" idx="3"/>
            <a:endCxn id="27" idx="2"/>
          </p:cNvCxnSpPr>
          <p:nvPr/>
        </p:nvCxnSpPr>
        <p:spPr>
          <a:xfrm>
            <a:off x="5943600" y="3200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6"/>
            <a:endCxn id="28" idx="2"/>
          </p:cNvCxnSpPr>
          <p:nvPr/>
        </p:nvCxnSpPr>
        <p:spPr>
          <a:xfrm>
            <a:off x="6629400" y="3200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6"/>
            <a:endCxn id="29" idx="2"/>
          </p:cNvCxnSpPr>
          <p:nvPr/>
        </p:nvCxnSpPr>
        <p:spPr>
          <a:xfrm>
            <a:off x="7162800" y="3200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3246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
            </a:r>
            <a:endParaRPr lang="en-US" dirty="0"/>
          </a:p>
        </p:txBody>
      </p:sp>
      <p:sp>
        <p:nvSpPr>
          <p:cNvPr id="39" name="Oval 38"/>
          <p:cNvSpPr/>
          <p:nvPr/>
        </p:nvSpPr>
        <p:spPr>
          <a:xfrm>
            <a:off x="68580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t>
            </a:r>
            <a:endParaRPr lang="en-US" dirty="0"/>
          </a:p>
        </p:txBody>
      </p:sp>
      <p:cxnSp>
        <p:nvCxnSpPr>
          <p:cNvPr id="41" name="Straight Arrow Connector 40"/>
          <p:cNvCxnSpPr>
            <a:stCxn id="20" idx="3"/>
            <a:endCxn id="38" idx="2"/>
          </p:cNvCxnSpPr>
          <p:nvPr/>
        </p:nvCxnSpPr>
        <p:spPr>
          <a:xfrm>
            <a:off x="5943600" y="3505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6"/>
            <a:endCxn id="39" idx="2"/>
          </p:cNvCxnSpPr>
          <p:nvPr/>
        </p:nvCxnSpPr>
        <p:spPr>
          <a:xfrm>
            <a:off x="66294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24600" y="3657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
            </a:r>
            <a:endParaRPr lang="en-US" dirty="0"/>
          </a:p>
        </p:txBody>
      </p:sp>
      <p:cxnSp>
        <p:nvCxnSpPr>
          <p:cNvPr id="46" name="Straight Arrow Connector 45"/>
          <p:cNvCxnSpPr>
            <a:endCxn id="45" idx="2"/>
          </p:cNvCxnSpPr>
          <p:nvPr/>
        </p:nvCxnSpPr>
        <p:spPr>
          <a:xfrm>
            <a:off x="5943600" y="3810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3246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48" name="Oval 47"/>
          <p:cNvSpPr/>
          <p:nvPr/>
        </p:nvSpPr>
        <p:spPr>
          <a:xfrm>
            <a:off x="68580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t>
            </a:r>
            <a:endParaRPr lang="en-US" dirty="0"/>
          </a:p>
        </p:txBody>
      </p:sp>
      <p:sp>
        <p:nvSpPr>
          <p:cNvPr id="49" name="Oval 48"/>
          <p:cNvSpPr/>
          <p:nvPr/>
        </p:nvSpPr>
        <p:spPr>
          <a:xfrm>
            <a:off x="73914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50" name="Straight Arrow Connector 49"/>
          <p:cNvCxnSpPr>
            <a:endCxn id="47" idx="2"/>
          </p:cNvCxnSpPr>
          <p:nvPr/>
        </p:nvCxnSpPr>
        <p:spPr>
          <a:xfrm>
            <a:off x="59436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6"/>
            <a:endCxn id="48" idx="2"/>
          </p:cNvCxnSpPr>
          <p:nvPr/>
        </p:nvCxnSpPr>
        <p:spPr>
          <a:xfrm>
            <a:off x="66294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6"/>
            <a:endCxn id="49" idx="2"/>
          </p:cNvCxnSpPr>
          <p:nvPr/>
        </p:nvCxnSpPr>
        <p:spPr>
          <a:xfrm>
            <a:off x="71628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3246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a:t>
            </a:r>
            <a:endParaRPr lang="en-US" dirty="0"/>
          </a:p>
        </p:txBody>
      </p:sp>
      <p:sp>
        <p:nvSpPr>
          <p:cNvPr id="54" name="Oval 53"/>
          <p:cNvSpPr/>
          <p:nvPr/>
        </p:nvSpPr>
        <p:spPr>
          <a:xfrm>
            <a:off x="68580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55" name="Straight Arrow Connector 54"/>
          <p:cNvCxnSpPr>
            <a:endCxn id="53" idx="2"/>
          </p:cNvCxnSpPr>
          <p:nvPr/>
        </p:nvCxnSpPr>
        <p:spPr>
          <a:xfrm>
            <a:off x="59436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6"/>
            <a:endCxn id="54" idx="2"/>
          </p:cNvCxnSpPr>
          <p:nvPr/>
        </p:nvCxnSpPr>
        <p:spPr>
          <a:xfrm>
            <a:off x="6629400" y="4724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3246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
            </a:r>
            <a:endParaRPr lang="en-US" dirty="0"/>
          </a:p>
        </p:txBody>
      </p:sp>
      <p:sp>
        <p:nvSpPr>
          <p:cNvPr id="59" name="Oval 58"/>
          <p:cNvSpPr/>
          <p:nvPr/>
        </p:nvSpPr>
        <p:spPr>
          <a:xfrm>
            <a:off x="68580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sp>
        <p:nvSpPr>
          <p:cNvPr id="60" name="Oval 59"/>
          <p:cNvSpPr/>
          <p:nvPr/>
        </p:nvSpPr>
        <p:spPr>
          <a:xfrm>
            <a:off x="73914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t>
            </a:r>
            <a:endParaRPr lang="en-US" dirty="0"/>
          </a:p>
        </p:txBody>
      </p:sp>
      <p:cxnSp>
        <p:nvCxnSpPr>
          <p:cNvPr id="61" name="Straight Arrow Connector 60"/>
          <p:cNvCxnSpPr>
            <a:endCxn id="58" idx="2"/>
          </p:cNvCxnSpPr>
          <p:nvPr/>
        </p:nvCxnSpPr>
        <p:spPr>
          <a:xfrm>
            <a:off x="5943600" y="5334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6"/>
            <a:endCxn id="59" idx="2"/>
          </p:cNvCxnSpPr>
          <p:nvPr/>
        </p:nvCxnSpPr>
        <p:spPr>
          <a:xfrm>
            <a:off x="66294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9" idx="6"/>
            <a:endCxn id="60" idx="2"/>
          </p:cNvCxnSpPr>
          <p:nvPr/>
        </p:nvCxnSpPr>
        <p:spPr>
          <a:xfrm>
            <a:off x="71628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Scheduling</a:t>
            </a:r>
            <a:endParaRPr lang="en-US" dirty="0"/>
          </a:p>
        </p:txBody>
      </p:sp>
      <p:sp>
        <p:nvSpPr>
          <p:cNvPr id="3" name="Rectangle 2"/>
          <p:cNvSpPr/>
          <p:nvPr/>
        </p:nvSpPr>
        <p:spPr>
          <a:xfrm>
            <a:off x="19050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Rectangle 3"/>
          <p:cNvSpPr/>
          <p:nvPr/>
        </p:nvSpPr>
        <p:spPr>
          <a:xfrm>
            <a:off x="24384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Rectangle 4"/>
          <p:cNvSpPr/>
          <p:nvPr/>
        </p:nvSpPr>
        <p:spPr>
          <a:xfrm>
            <a:off x="29718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p:cNvSpPr/>
          <p:nvPr/>
        </p:nvSpPr>
        <p:spPr>
          <a:xfrm>
            <a:off x="35052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1905000" y="3886200"/>
            <a:ext cx="4572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t>
            </a:r>
            <a:endParaRPr lang="en-US" dirty="0"/>
          </a:p>
        </p:txBody>
      </p:sp>
      <p:sp>
        <p:nvSpPr>
          <p:cNvPr id="8" name="Rectangle 7"/>
          <p:cNvSpPr/>
          <p:nvPr/>
        </p:nvSpPr>
        <p:spPr>
          <a:xfrm>
            <a:off x="24384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Rectangle 8"/>
          <p:cNvSpPr/>
          <p:nvPr/>
        </p:nvSpPr>
        <p:spPr>
          <a:xfrm>
            <a:off x="29718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 name="Rectangle 9"/>
          <p:cNvSpPr/>
          <p:nvPr/>
        </p:nvSpPr>
        <p:spPr>
          <a:xfrm>
            <a:off x="35052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Rectangle 10"/>
          <p:cNvSpPr/>
          <p:nvPr/>
        </p:nvSpPr>
        <p:spPr>
          <a:xfrm>
            <a:off x="19050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 name="Rectangle 11"/>
          <p:cNvSpPr/>
          <p:nvPr/>
        </p:nvSpPr>
        <p:spPr>
          <a:xfrm>
            <a:off x="24384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13" name="Rectangle 12"/>
          <p:cNvSpPr/>
          <p:nvPr/>
        </p:nvSpPr>
        <p:spPr>
          <a:xfrm>
            <a:off x="29718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14" name="Rectangle 13"/>
          <p:cNvSpPr/>
          <p:nvPr/>
        </p:nvSpPr>
        <p:spPr>
          <a:xfrm>
            <a:off x="35052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5" name="Rectangle 14"/>
          <p:cNvSpPr/>
          <p:nvPr/>
        </p:nvSpPr>
        <p:spPr>
          <a:xfrm>
            <a:off x="19050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
        <p:nvSpPr>
          <p:cNvPr id="16" name="Rectangle 15"/>
          <p:cNvSpPr/>
          <p:nvPr/>
        </p:nvSpPr>
        <p:spPr>
          <a:xfrm>
            <a:off x="24384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17" name="Rectangle 16"/>
          <p:cNvSpPr/>
          <p:nvPr/>
        </p:nvSpPr>
        <p:spPr>
          <a:xfrm>
            <a:off x="29718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8" name="Rectangle 17"/>
          <p:cNvSpPr/>
          <p:nvPr/>
        </p:nvSpPr>
        <p:spPr>
          <a:xfrm>
            <a:off x="35052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9" name="Rectangle 18"/>
          <p:cNvSpPr/>
          <p:nvPr/>
        </p:nvSpPr>
        <p:spPr>
          <a:xfrm>
            <a:off x="5029200" y="3048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0" name="Rectangle 19"/>
          <p:cNvSpPr/>
          <p:nvPr/>
        </p:nvSpPr>
        <p:spPr>
          <a:xfrm>
            <a:off x="5029200" y="3352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Rectangle 20"/>
          <p:cNvSpPr/>
          <p:nvPr/>
        </p:nvSpPr>
        <p:spPr>
          <a:xfrm>
            <a:off x="5029200" y="3657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2" name="Rectangle 21"/>
          <p:cNvSpPr/>
          <p:nvPr/>
        </p:nvSpPr>
        <p:spPr>
          <a:xfrm>
            <a:off x="5029200" y="3962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p:cNvSpPr/>
          <p:nvPr/>
        </p:nvSpPr>
        <p:spPr>
          <a:xfrm>
            <a:off x="5029200" y="4267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Rectangle 23"/>
          <p:cNvSpPr/>
          <p:nvPr/>
        </p:nvSpPr>
        <p:spPr>
          <a:xfrm>
            <a:off x="5029200" y="4572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p:cNvSpPr/>
          <p:nvPr/>
        </p:nvSpPr>
        <p:spPr>
          <a:xfrm>
            <a:off x="5029200" y="4876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50292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 name="Oval 27"/>
          <p:cNvSpPr/>
          <p:nvPr/>
        </p:nvSpPr>
        <p:spPr>
          <a:xfrm>
            <a:off x="63246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t>
            </a:r>
            <a:endParaRPr lang="en-US" dirty="0"/>
          </a:p>
        </p:txBody>
      </p:sp>
      <p:sp>
        <p:nvSpPr>
          <p:cNvPr id="29" name="Oval 28"/>
          <p:cNvSpPr/>
          <p:nvPr/>
        </p:nvSpPr>
        <p:spPr>
          <a:xfrm>
            <a:off x="68580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endParaRPr lang="en-US" dirty="0"/>
          </a:p>
        </p:txBody>
      </p:sp>
      <p:cxnSp>
        <p:nvCxnSpPr>
          <p:cNvPr id="30" name="Straight Arrow Connector 29"/>
          <p:cNvCxnSpPr>
            <a:stCxn id="19" idx="3"/>
          </p:cNvCxnSpPr>
          <p:nvPr/>
        </p:nvCxnSpPr>
        <p:spPr>
          <a:xfrm>
            <a:off x="5943600" y="3200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6"/>
            <a:endCxn id="29" idx="2"/>
          </p:cNvCxnSpPr>
          <p:nvPr/>
        </p:nvCxnSpPr>
        <p:spPr>
          <a:xfrm>
            <a:off x="6629400" y="3200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3246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
            </a:r>
            <a:endParaRPr lang="en-US" dirty="0"/>
          </a:p>
        </p:txBody>
      </p:sp>
      <p:sp>
        <p:nvSpPr>
          <p:cNvPr id="34" name="Oval 33"/>
          <p:cNvSpPr/>
          <p:nvPr/>
        </p:nvSpPr>
        <p:spPr>
          <a:xfrm>
            <a:off x="68580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t>
            </a:r>
            <a:endParaRPr lang="en-US" dirty="0"/>
          </a:p>
        </p:txBody>
      </p:sp>
      <p:cxnSp>
        <p:nvCxnSpPr>
          <p:cNvPr id="35" name="Straight Arrow Connector 34"/>
          <p:cNvCxnSpPr>
            <a:stCxn id="20" idx="3"/>
            <a:endCxn id="33" idx="2"/>
          </p:cNvCxnSpPr>
          <p:nvPr/>
        </p:nvCxnSpPr>
        <p:spPr>
          <a:xfrm>
            <a:off x="5943600" y="3505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6"/>
            <a:endCxn id="34" idx="2"/>
          </p:cNvCxnSpPr>
          <p:nvPr/>
        </p:nvCxnSpPr>
        <p:spPr>
          <a:xfrm>
            <a:off x="66294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3657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
            </a:r>
            <a:endParaRPr lang="en-US" dirty="0"/>
          </a:p>
        </p:txBody>
      </p:sp>
      <p:cxnSp>
        <p:nvCxnSpPr>
          <p:cNvPr id="38" name="Straight Arrow Connector 37"/>
          <p:cNvCxnSpPr>
            <a:endCxn id="37" idx="2"/>
          </p:cNvCxnSpPr>
          <p:nvPr/>
        </p:nvCxnSpPr>
        <p:spPr>
          <a:xfrm>
            <a:off x="5943600" y="3810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3246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40" name="Oval 39"/>
          <p:cNvSpPr/>
          <p:nvPr/>
        </p:nvSpPr>
        <p:spPr>
          <a:xfrm>
            <a:off x="68580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t>
            </a:r>
            <a:endParaRPr lang="en-US" dirty="0"/>
          </a:p>
        </p:txBody>
      </p:sp>
      <p:sp>
        <p:nvSpPr>
          <p:cNvPr id="41" name="Oval 40"/>
          <p:cNvSpPr/>
          <p:nvPr/>
        </p:nvSpPr>
        <p:spPr>
          <a:xfrm>
            <a:off x="73914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42" name="Straight Arrow Connector 41"/>
          <p:cNvCxnSpPr>
            <a:endCxn id="39" idx="2"/>
          </p:cNvCxnSpPr>
          <p:nvPr/>
        </p:nvCxnSpPr>
        <p:spPr>
          <a:xfrm>
            <a:off x="59436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6"/>
            <a:endCxn id="40" idx="2"/>
          </p:cNvCxnSpPr>
          <p:nvPr/>
        </p:nvCxnSpPr>
        <p:spPr>
          <a:xfrm>
            <a:off x="66294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6"/>
            <a:endCxn id="41" idx="2"/>
          </p:cNvCxnSpPr>
          <p:nvPr/>
        </p:nvCxnSpPr>
        <p:spPr>
          <a:xfrm>
            <a:off x="71628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246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a:t>
            </a:r>
            <a:endParaRPr lang="en-US" dirty="0"/>
          </a:p>
        </p:txBody>
      </p:sp>
      <p:sp>
        <p:nvSpPr>
          <p:cNvPr id="46" name="Oval 45"/>
          <p:cNvSpPr/>
          <p:nvPr/>
        </p:nvSpPr>
        <p:spPr>
          <a:xfrm>
            <a:off x="68580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47" name="Straight Arrow Connector 46"/>
          <p:cNvCxnSpPr>
            <a:endCxn id="45" idx="2"/>
          </p:cNvCxnSpPr>
          <p:nvPr/>
        </p:nvCxnSpPr>
        <p:spPr>
          <a:xfrm>
            <a:off x="59436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6"/>
            <a:endCxn id="46" idx="2"/>
          </p:cNvCxnSpPr>
          <p:nvPr/>
        </p:nvCxnSpPr>
        <p:spPr>
          <a:xfrm>
            <a:off x="6629400" y="4724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3246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
            </a:r>
            <a:endParaRPr lang="en-US" dirty="0"/>
          </a:p>
        </p:txBody>
      </p:sp>
      <p:sp>
        <p:nvSpPr>
          <p:cNvPr id="50" name="Oval 49"/>
          <p:cNvSpPr/>
          <p:nvPr/>
        </p:nvSpPr>
        <p:spPr>
          <a:xfrm>
            <a:off x="68580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sp>
        <p:nvSpPr>
          <p:cNvPr id="51" name="Oval 50"/>
          <p:cNvSpPr/>
          <p:nvPr/>
        </p:nvSpPr>
        <p:spPr>
          <a:xfrm>
            <a:off x="73914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t>
            </a:r>
            <a:endParaRPr lang="en-US" dirty="0"/>
          </a:p>
        </p:txBody>
      </p:sp>
      <p:cxnSp>
        <p:nvCxnSpPr>
          <p:cNvPr id="52" name="Straight Arrow Connector 51"/>
          <p:cNvCxnSpPr>
            <a:endCxn id="49" idx="2"/>
          </p:cNvCxnSpPr>
          <p:nvPr/>
        </p:nvCxnSpPr>
        <p:spPr>
          <a:xfrm>
            <a:off x="5943600" y="5334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6"/>
            <a:endCxn id="50" idx="2"/>
          </p:cNvCxnSpPr>
          <p:nvPr/>
        </p:nvCxnSpPr>
        <p:spPr>
          <a:xfrm>
            <a:off x="66294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6"/>
            <a:endCxn id="51" idx="2"/>
          </p:cNvCxnSpPr>
          <p:nvPr/>
        </p:nvCxnSpPr>
        <p:spPr>
          <a:xfrm>
            <a:off x="71628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2971800" y="1905000"/>
            <a:ext cx="3124200" cy="457200"/>
          </a:xfrm>
          <a:prstGeom prst="wedgeRoundRectCallout">
            <a:avLst>
              <a:gd name="adj1" fmla="val -68283"/>
              <a:gd name="adj2" fmla="val 3776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Holding spin lock!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Scheduling</a:t>
            </a:r>
            <a:endParaRPr lang="en-US" dirty="0"/>
          </a:p>
        </p:txBody>
      </p:sp>
      <p:sp>
        <p:nvSpPr>
          <p:cNvPr id="3" name="Rectangle 2"/>
          <p:cNvSpPr/>
          <p:nvPr/>
        </p:nvSpPr>
        <p:spPr>
          <a:xfrm>
            <a:off x="19050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Rectangle 3"/>
          <p:cNvSpPr/>
          <p:nvPr/>
        </p:nvSpPr>
        <p:spPr>
          <a:xfrm>
            <a:off x="24384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Rectangle 4"/>
          <p:cNvSpPr/>
          <p:nvPr/>
        </p:nvSpPr>
        <p:spPr>
          <a:xfrm>
            <a:off x="29718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p:cNvSpPr/>
          <p:nvPr/>
        </p:nvSpPr>
        <p:spPr>
          <a:xfrm>
            <a:off x="3505200" y="3429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1905000" y="3886200"/>
            <a:ext cx="4572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a:t>
            </a:r>
            <a:endParaRPr lang="en-US" dirty="0"/>
          </a:p>
        </p:txBody>
      </p:sp>
      <p:sp>
        <p:nvSpPr>
          <p:cNvPr id="8" name="Rectangle 7"/>
          <p:cNvSpPr/>
          <p:nvPr/>
        </p:nvSpPr>
        <p:spPr>
          <a:xfrm>
            <a:off x="24384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Rectangle 8"/>
          <p:cNvSpPr/>
          <p:nvPr/>
        </p:nvSpPr>
        <p:spPr>
          <a:xfrm>
            <a:off x="29718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 name="Rectangle 9"/>
          <p:cNvSpPr/>
          <p:nvPr/>
        </p:nvSpPr>
        <p:spPr>
          <a:xfrm>
            <a:off x="3505200" y="3886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Rectangle 10"/>
          <p:cNvSpPr/>
          <p:nvPr/>
        </p:nvSpPr>
        <p:spPr>
          <a:xfrm>
            <a:off x="19050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 name="Rectangle 11"/>
          <p:cNvSpPr/>
          <p:nvPr/>
        </p:nvSpPr>
        <p:spPr>
          <a:xfrm>
            <a:off x="24384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13" name="Rectangle 12"/>
          <p:cNvSpPr/>
          <p:nvPr/>
        </p:nvSpPr>
        <p:spPr>
          <a:xfrm>
            <a:off x="29718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14" name="Rectangle 13"/>
          <p:cNvSpPr/>
          <p:nvPr/>
        </p:nvSpPr>
        <p:spPr>
          <a:xfrm>
            <a:off x="3505200" y="4343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5" name="Rectangle 14"/>
          <p:cNvSpPr/>
          <p:nvPr/>
        </p:nvSpPr>
        <p:spPr>
          <a:xfrm>
            <a:off x="19050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
        <p:nvSpPr>
          <p:cNvPr id="16" name="Rectangle 15"/>
          <p:cNvSpPr/>
          <p:nvPr/>
        </p:nvSpPr>
        <p:spPr>
          <a:xfrm>
            <a:off x="24384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17" name="Rectangle 16"/>
          <p:cNvSpPr/>
          <p:nvPr/>
        </p:nvSpPr>
        <p:spPr>
          <a:xfrm>
            <a:off x="29718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8" name="Rectangle 17"/>
          <p:cNvSpPr/>
          <p:nvPr/>
        </p:nvSpPr>
        <p:spPr>
          <a:xfrm>
            <a:off x="3505200" y="4800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9" name="Rectangle 18"/>
          <p:cNvSpPr/>
          <p:nvPr/>
        </p:nvSpPr>
        <p:spPr>
          <a:xfrm>
            <a:off x="5029200" y="3048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0" name="Rectangle 19"/>
          <p:cNvSpPr/>
          <p:nvPr/>
        </p:nvSpPr>
        <p:spPr>
          <a:xfrm>
            <a:off x="5029200" y="3352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Rectangle 20"/>
          <p:cNvSpPr/>
          <p:nvPr/>
        </p:nvSpPr>
        <p:spPr>
          <a:xfrm>
            <a:off x="5029200" y="3657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2" name="Rectangle 21"/>
          <p:cNvSpPr/>
          <p:nvPr/>
        </p:nvSpPr>
        <p:spPr>
          <a:xfrm>
            <a:off x="5029200" y="3962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p:cNvSpPr/>
          <p:nvPr/>
        </p:nvSpPr>
        <p:spPr>
          <a:xfrm>
            <a:off x="5029200" y="4267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Rectangle 23"/>
          <p:cNvSpPr/>
          <p:nvPr/>
        </p:nvSpPr>
        <p:spPr>
          <a:xfrm>
            <a:off x="5029200" y="4572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p:cNvSpPr/>
          <p:nvPr/>
        </p:nvSpPr>
        <p:spPr>
          <a:xfrm>
            <a:off x="5029200" y="4876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50292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 name="Oval 27"/>
          <p:cNvSpPr/>
          <p:nvPr/>
        </p:nvSpPr>
        <p:spPr>
          <a:xfrm>
            <a:off x="63246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t>
            </a:r>
            <a:endParaRPr lang="en-US" dirty="0"/>
          </a:p>
        </p:txBody>
      </p:sp>
      <p:sp>
        <p:nvSpPr>
          <p:cNvPr id="29" name="Oval 28"/>
          <p:cNvSpPr/>
          <p:nvPr/>
        </p:nvSpPr>
        <p:spPr>
          <a:xfrm>
            <a:off x="6858000" y="3048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endParaRPr lang="en-US" dirty="0"/>
          </a:p>
        </p:txBody>
      </p:sp>
      <p:cxnSp>
        <p:nvCxnSpPr>
          <p:cNvPr id="30" name="Straight Arrow Connector 29"/>
          <p:cNvCxnSpPr>
            <a:stCxn id="19" idx="3"/>
          </p:cNvCxnSpPr>
          <p:nvPr/>
        </p:nvCxnSpPr>
        <p:spPr>
          <a:xfrm>
            <a:off x="5943600" y="3200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6"/>
            <a:endCxn id="29" idx="2"/>
          </p:cNvCxnSpPr>
          <p:nvPr/>
        </p:nvCxnSpPr>
        <p:spPr>
          <a:xfrm>
            <a:off x="6629400" y="3200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3246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
            </a:r>
            <a:endParaRPr lang="en-US" dirty="0"/>
          </a:p>
        </p:txBody>
      </p:sp>
      <p:sp>
        <p:nvSpPr>
          <p:cNvPr id="34" name="Oval 33"/>
          <p:cNvSpPr/>
          <p:nvPr/>
        </p:nvSpPr>
        <p:spPr>
          <a:xfrm>
            <a:off x="6858000" y="3352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t>
            </a:r>
            <a:endParaRPr lang="en-US" dirty="0"/>
          </a:p>
        </p:txBody>
      </p:sp>
      <p:cxnSp>
        <p:nvCxnSpPr>
          <p:cNvPr id="35" name="Straight Arrow Connector 34"/>
          <p:cNvCxnSpPr>
            <a:stCxn id="20" idx="3"/>
            <a:endCxn id="33" idx="2"/>
          </p:cNvCxnSpPr>
          <p:nvPr/>
        </p:nvCxnSpPr>
        <p:spPr>
          <a:xfrm>
            <a:off x="5943600" y="3505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6"/>
            <a:endCxn id="34" idx="2"/>
          </p:cNvCxnSpPr>
          <p:nvPr/>
        </p:nvCxnSpPr>
        <p:spPr>
          <a:xfrm>
            <a:off x="66294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324600" y="3657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
            </a:r>
            <a:endParaRPr lang="en-US" dirty="0"/>
          </a:p>
        </p:txBody>
      </p:sp>
      <p:cxnSp>
        <p:nvCxnSpPr>
          <p:cNvPr id="38" name="Straight Arrow Connector 37"/>
          <p:cNvCxnSpPr>
            <a:endCxn id="37" idx="2"/>
          </p:cNvCxnSpPr>
          <p:nvPr/>
        </p:nvCxnSpPr>
        <p:spPr>
          <a:xfrm>
            <a:off x="5943600" y="3810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3246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40" name="Oval 39"/>
          <p:cNvSpPr/>
          <p:nvPr/>
        </p:nvSpPr>
        <p:spPr>
          <a:xfrm>
            <a:off x="68580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t>
            </a:r>
            <a:endParaRPr lang="en-US" dirty="0"/>
          </a:p>
        </p:txBody>
      </p:sp>
      <p:sp>
        <p:nvSpPr>
          <p:cNvPr id="41" name="Oval 40"/>
          <p:cNvSpPr/>
          <p:nvPr/>
        </p:nvSpPr>
        <p:spPr>
          <a:xfrm>
            <a:off x="7391400" y="42672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42" name="Straight Arrow Connector 41"/>
          <p:cNvCxnSpPr>
            <a:endCxn id="39" idx="2"/>
          </p:cNvCxnSpPr>
          <p:nvPr/>
        </p:nvCxnSpPr>
        <p:spPr>
          <a:xfrm>
            <a:off x="59436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6"/>
            <a:endCxn id="40" idx="2"/>
          </p:cNvCxnSpPr>
          <p:nvPr/>
        </p:nvCxnSpPr>
        <p:spPr>
          <a:xfrm>
            <a:off x="66294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6"/>
            <a:endCxn id="41" idx="2"/>
          </p:cNvCxnSpPr>
          <p:nvPr/>
        </p:nvCxnSpPr>
        <p:spPr>
          <a:xfrm>
            <a:off x="7162800" y="4419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246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a:t>
            </a:r>
            <a:endParaRPr lang="en-US" dirty="0"/>
          </a:p>
        </p:txBody>
      </p:sp>
      <p:sp>
        <p:nvSpPr>
          <p:cNvPr id="46" name="Oval 45"/>
          <p:cNvSpPr/>
          <p:nvPr/>
        </p:nvSpPr>
        <p:spPr>
          <a:xfrm>
            <a:off x="6858000" y="45720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47" name="Straight Arrow Connector 46"/>
          <p:cNvCxnSpPr>
            <a:endCxn id="45" idx="2"/>
          </p:cNvCxnSpPr>
          <p:nvPr/>
        </p:nvCxnSpPr>
        <p:spPr>
          <a:xfrm>
            <a:off x="59436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6"/>
            <a:endCxn id="46" idx="2"/>
          </p:cNvCxnSpPr>
          <p:nvPr/>
        </p:nvCxnSpPr>
        <p:spPr>
          <a:xfrm>
            <a:off x="6629400" y="4724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3246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
            </a:r>
            <a:endParaRPr lang="en-US" dirty="0"/>
          </a:p>
        </p:txBody>
      </p:sp>
      <p:sp>
        <p:nvSpPr>
          <p:cNvPr id="50" name="Oval 49"/>
          <p:cNvSpPr/>
          <p:nvPr/>
        </p:nvSpPr>
        <p:spPr>
          <a:xfrm>
            <a:off x="68580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sp>
        <p:nvSpPr>
          <p:cNvPr id="51" name="Oval 50"/>
          <p:cNvSpPr/>
          <p:nvPr/>
        </p:nvSpPr>
        <p:spPr>
          <a:xfrm>
            <a:off x="7391400" y="5181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t>
            </a:r>
            <a:endParaRPr lang="en-US" dirty="0"/>
          </a:p>
        </p:txBody>
      </p:sp>
      <p:cxnSp>
        <p:nvCxnSpPr>
          <p:cNvPr id="52" name="Straight Arrow Connector 51"/>
          <p:cNvCxnSpPr>
            <a:endCxn id="49" idx="2"/>
          </p:cNvCxnSpPr>
          <p:nvPr/>
        </p:nvCxnSpPr>
        <p:spPr>
          <a:xfrm>
            <a:off x="5943600" y="5334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6"/>
            <a:endCxn id="50" idx="2"/>
          </p:cNvCxnSpPr>
          <p:nvPr/>
        </p:nvCxnSpPr>
        <p:spPr>
          <a:xfrm>
            <a:off x="66294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6"/>
            <a:endCxn id="51" idx="2"/>
          </p:cNvCxnSpPr>
          <p:nvPr/>
        </p:nvCxnSpPr>
        <p:spPr>
          <a:xfrm>
            <a:off x="7162800" y="5334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2971800" y="1981200"/>
            <a:ext cx="3962400" cy="381000"/>
          </a:xfrm>
          <a:prstGeom prst="wedgeRoundRectCallout">
            <a:avLst>
              <a:gd name="adj1" fmla="val -64437"/>
              <a:gd name="adj2" fmla="val 43037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Nice warm cache.  Don’t take it away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Scheduling</a:t>
            </a:r>
            <a:endParaRPr lang="en-US" dirty="0"/>
          </a:p>
        </p:txBody>
      </p:sp>
      <p:sp>
        <p:nvSpPr>
          <p:cNvPr id="3" name="Content Placeholder 2"/>
          <p:cNvSpPr>
            <a:spLocks noGrp="1"/>
          </p:cNvSpPr>
          <p:nvPr>
            <p:ph idx="1"/>
          </p:nvPr>
        </p:nvSpPr>
        <p:spPr/>
        <p:txBody>
          <a:bodyPr/>
          <a:lstStyle/>
          <a:p>
            <a:r>
              <a:rPr lang="en-US" dirty="0" smtClean="0"/>
              <a:t>First level: assign a thread to a CPU </a:t>
            </a:r>
          </a:p>
          <a:p>
            <a:r>
              <a:rPr lang="en-US" dirty="0" smtClean="0"/>
              <a:t>Second level: CPU schedules pool of threads</a:t>
            </a:r>
          </a:p>
          <a:p>
            <a:r>
              <a:rPr lang="en-US" dirty="0" smtClean="0"/>
              <a:t>CPUs schedule independently</a:t>
            </a:r>
          </a:p>
          <a:p>
            <a:endParaRPr lang="en-US" dirty="0"/>
          </a:p>
          <a:p>
            <a:r>
              <a:rPr lang="en-US" dirty="0" smtClean="0"/>
              <a:t>Distributes load roughly evenly</a:t>
            </a:r>
          </a:p>
          <a:p>
            <a:r>
              <a:rPr lang="en-US" dirty="0" smtClean="0"/>
              <a:t>Preserves cache affinity</a:t>
            </a:r>
          </a:p>
          <a:p>
            <a:r>
              <a:rPr lang="en-US" dirty="0" smtClean="0"/>
              <a:t>Reduces contention on shared ready list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7227</TotalTime>
  <Words>2868</Words>
  <Application>Microsoft Office PowerPoint</Application>
  <PresentationFormat>On-screen Show (4:3)</PresentationFormat>
  <Paragraphs>772</Paragraphs>
  <Slides>49</Slides>
  <Notes>29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SMP and Virtualization</vt:lpstr>
      <vt:lpstr>Each CPU has copy of OS</vt:lpstr>
      <vt:lpstr>Master Slave</vt:lpstr>
      <vt:lpstr>SMP</vt:lpstr>
      <vt:lpstr>A word on synchronization</vt:lpstr>
      <vt:lpstr>Time Sharing Scheduling</vt:lpstr>
      <vt:lpstr>Smart Scheduling</vt:lpstr>
      <vt:lpstr>Affinity Scheduling</vt:lpstr>
      <vt:lpstr>Two-level Scheduling</vt:lpstr>
      <vt:lpstr>Space Scheduling</vt:lpstr>
      <vt:lpstr>Space Scheduling Good!</vt:lpstr>
      <vt:lpstr>Gang Scheduling</vt:lpstr>
      <vt:lpstr>Gang Scheduling</vt:lpstr>
      <vt:lpstr>Virtualization</vt:lpstr>
      <vt:lpstr>Slide 15</vt:lpstr>
      <vt:lpstr>Other considerations</vt:lpstr>
      <vt:lpstr>But wait, there is more…</vt:lpstr>
      <vt:lpstr>Origins in VM/370</vt:lpstr>
      <vt:lpstr>Type 1 Hypervisor</vt:lpstr>
      <vt:lpstr>Type 1 Hypervisor</vt:lpstr>
      <vt:lpstr>Requirements</vt:lpstr>
      <vt:lpstr>386 Madness</vt:lpstr>
      <vt:lpstr>Type 2 Hypervisor</vt:lpstr>
      <vt:lpstr>Computing Control Flow: CFGs</vt:lpstr>
      <vt:lpstr>Control Flow: Basic Blocks</vt:lpstr>
      <vt:lpstr>CFG with Maximal Basic Blocks</vt:lpstr>
      <vt:lpstr>CFG with Maximal Basic Blocks</vt:lpstr>
      <vt:lpstr>CFGs (another example)</vt:lpstr>
      <vt:lpstr>Binary Translation</vt:lpstr>
      <vt:lpstr>Type 1 and Type 2 performance</vt:lpstr>
      <vt:lpstr>Paravirtualization (2002,2003)</vt:lpstr>
      <vt:lpstr>Slice and Dice with Paravirtualization</vt:lpstr>
      <vt:lpstr>Memory Virtualization</vt:lpstr>
      <vt:lpstr>Memory Virtualization</vt:lpstr>
      <vt:lpstr>What happens on change?</vt:lpstr>
      <vt:lpstr>I/O Virtualization</vt:lpstr>
      <vt:lpstr>What about the hard drive?</vt:lpstr>
      <vt:lpstr>Virtual Appliance</vt:lpstr>
      <vt:lpstr>Virtualization on Multicore Chips</vt:lpstr>
      <vt:lpstr>Qubes</vt:lpstr>
      <vt:lpstr>Slide 41</vt:lpstr>
      <vt:lpstr>Slide 42</vt:lpstr>
      <vt:lpstr>Slide 43</vt:lpstr>
      <vt:lpstr>Slide 44</vt:lpstr>
      <vt:lpstr>Slide 45</vt:lpstr>
      <vt:lpstr>Slide 46</vt:lpstr>
      <vt:lpstr>Slide 47</vt:lpstr>
      <vt:lpstr>Slide 48</vt:lpstr>
      <vt:lpstr>Conclusion</vt:lpstr>
    </vt:vector>
  </TitlesOfParts>
  <Company>Brigham Young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Mercer</dc:creator>
  <cp:lastModifiedBy>Eric Mercer</cp:lastModifiedBy>
  <cp:revision>10</cp:revision>
  <dcterms:created xsi:type="dcterms:W3CDTF">2010-04-06T16:32:55Z</dcterms:created>
  <dcterms:modified xsi:type="dcterms:W3CDTF">2010-04-12T16:43:57Z</dcterms:modified>
</cp:coreProperties>
</file>