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3" autoAdjust="0"/>
  </p:normalViewPr>
  <p:slideViewPr>
    <p:cSldViewPr>
      <p:cViewPr varScale="1">
        <p:scale>
          <a:sx n="83" d="100"/>
          <a:sy n="83" d="100"/>
        </p:scale>
        <p:origin x="-96" y="-18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636DB-90BE-45A7-91D3-36438EA7A001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ED2BF-9FF5-4575-9A5F-6B53B962D90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MS-DOS: Microsoft</a:t>
            </a:r>
            <a:r>
              <a:rPr lang="en-US" baseline="0" dirty="0" smtClean="0"/>
              <a:t> Disk Operating System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MS-DOS is the OS and Windows is the GUI</a:t>
            </a:r>
          </a:p>
          <a:p>
            <a:endParaRPr lang="en-US" dirty="0" smtClean="0"/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dirty="0" smtClean="0"/>
              <a:t>Windows 3.0 and 3.1: All programs ran</a:t>
            </a:r>
            <a:r>
              <a:rPr lang="en-US" baseline="0" dirty="0" smtClean="0"/>
              <a:t> in the same </a:t>
            </a:r>
            <a:r>
              <a:rPr lang="en-US" baseline="0" dirty="0" err="1" smtClean="0"/>
              <a:t>addresss</a:t>
            </a:r>
            <a:r>
              <a:rPr lang="en-US" baseline="0" dirty="0" smtClean="0"/>
              <a:t> space and a bug in any one would bring down the entire system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Windows 95 moved beyond GUI and included many features of full-OS including virtual memory, process management, multiprogramming.  Included the win32 API.  Poor isolation between apps and OS.  Instability still an issue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Windows 98 much like 95 with stability issues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Dave </a:t>
            </a:r>
            <a:r>
              <a:rPr lang="en-US" baseline="0" dirty="0" err="1" smtClean="0"/>
              <a:t>Culter</a:t>
            </a:r>
            <a:r>
              <a:rPr lang="en-US" baseline="0" dirty="0" smtClean="0"/>
              <a:t> created the New Technology (NT) system --- Dave worked on the VMS operating system.  Originally intended to use OS/2 API from the IBM—Microsoft venture.  Emphasized security and reliability and be portable across processors.  NT looks like VMS and never released MICA --- lawsuit! 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16-bit to 32-bit transition was </a:t>
            </a:r>
            <a:r>
              <a:rPr lang="en-US" baseline="0" dirty="0" err="1" smtClean="0"/>
              <a:t>rought</a:t>
            </a:r>
            <a:r>
              <a:rPr lang="en-US" baseline="0" dirty="0" smtClean="0"/>
              <a:t> for drivers and software. 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Windows XP: users were hooked on interface and got many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many</a:t>
            </a:r>
            <a:r>
              <a:rPr lang="en-US" baseline="0" dirty="0" smtClean="0"/>
              <a:t> businesses to install.  MS-DOS based era came to an end with XP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Windows Server 2003 --- server class of XP</a:t>
            </a:r>
          </a:p>
          <a:p>
            <a:pPr marL="228600" indent="-228600">
              <a:buFont typeface="Arial" pitchFamily="34" charset="0"/>
              <a:buAutoNum type="arabicParenR"/>
            </a:pPr>
            <a:r>
              <a:rPr lang="en-US" baseline="0" dirty="0" smtClean="0"/>
              <a:t>Windows Vista: mostly customer forward changes (look and feel).  OS has been incrementally evolved.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D2BF-9FF5-4575-9A5F-6B53B962D90A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baseline="0" dirty="0" smtClean="0"/>
              <a:t>Applications communicate with user-mode services using RPCs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OS Core is in the ntoskrnl.exe – provided traditional system call interfaces to build upon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User-mode interfaces implemented in subsystems that run on top of NTOS layer</a:t>
            </a:r>
          </a:p>
          <a:p>
            <a:pPr marL="228600" indent="-228600">
              <a:buAutoNum type="arabicParenR"/>
            </a:pPr>
            <a:r>
              <a:rPr lang="en-US" baseline="0" dirty="0" smtClean="0"/>
              <a:t>Originally supported 3 personalities (subsystems): OS/2, POSIX, and Win32</a:t>
            </a:r>
          </a:p>
          <a:p>
            <a:pPr marL="685800" lvl="1" indent="-228600">
              <a:buAutoNum type="arabicParenR"/>
            </a:pPr>
            <a:r>
              <a:rPr lang="en-US" baseline="0" dirty="0" smtClean="0"/>
              <a:t>OS/2 </a:t>
            </a:r>
            <a:r>
              <a:rPr lang="en-US" baseline="0" dirty="0" err="1" smtClean="0"/>
              <a:t>Dumpted</a:t>
            </a:r>
            <a:endParaRPr lang="en-US" baseline="0" dirty="0" smtClean="0"/>
          </a:p>
          <a:p>
            <a:pPr marL="685800" lvl="1" indent="-228600">
              <a:buAutoNum type="arabicParenR"/>
            </a:pPr>
            <a:r>
              <a:rPr lang="en-US" baseline="0" dirty="0" smtClean="0"/>
              <a:t>POSIX removed (though still lives as Interix (services for </a:t>
            </a:r>
            <a:r>
              <a:rPr lang="en-US" baseline="0" dirty="0" err="1" smtClean="0"/>
              <a:t>unix</a:t>
            </a:r>
            <a:r>
              <a:rPr lang="en-US" baseline="0" dirty="0" smtClean="0"/>
              <a:t> --- SFU)</a:t>
            </a:r>
          </a:p>
          <a:p>
            <a:pPr marL="228600" lvl="0" indent="-228600">
              <a:buAutoNum type="arabicParenR"/>
            </a:pPr>
            <a:r>
              <a:rPr lang="en-US" baseline="0" dirty="0" smtClean="0"/>
              <a:t>System calls are not published: used internally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D2BF-9FF5-4575-9A5F-6B53B962D90A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1ED2BF-9FF5-4575-9A5F-6B53B962D90A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DD81-F17C-4B25-ADE6-4034D88162DA}" type="datetimeFigureOut">
              <a:rPr lang="en-US" smtClean="0"/>
              <a:t>4/8/2010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25553-541B-4DB9-9E2A-09843FEAB4D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Windows Vista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Its really not that bad!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 Service 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Interrupts have priority levels</a:t>
            </a:r>
          </a:p>
          <a:p>
            <a:r>
              <a:rPr lang="en-US" dirty="0" smtClean="0"/>
              <a:t>Only service interrupts at higher levels</a:t>
            </a:r>
          </a:p>
          <a:p>
            <a:r>
              <a:rPr lang="en-US" dirty="0" smtClean="0"/>
              <a:t>Normal is 0 while devices 3 or higher</a:t>
            </a:r>
          </a:p>
          <a:p>
            <a:r>
              <a:rPr lang="en-US" dirty="0" smtClean="0"/>
              <a:t>ISR runs at same priority as interrupt</a:t>
            </a:r>
          </a:p>
          <a:p>
            <a:r>
              <a:rPr lang="en-US" dirty="0" smtClean="0"/>
              <a:t>Cannot run long to avoid delaying system</a:t>
            </a:r>
          </a:p>
          <a:p>
            <a:r>
              <a:rPr lang="en-US" dirty="0" smtClean="0"/>
              <a:t>Delay all work to keep short and quick</a:t>
            </a:r>
          </a:p>
          <a:p>
            <a:r>
              <a:rPr lang="en-US" dirty="0" smtClean="0"/>
              <a:t>On interrupt only do critical operations:</a:t>
            </a:r>
          </a:p>
          <a:p>
            <a:pPr lvl="1"/>
            <a:r>
              <a:rPr lang="en-US" dirty="0" smtClean="0"/>
              <a:t>Copy result</a:t>
            </a:r>
          </a:p>
          <a:p>
            <a:pPr lvl="1"/>
            <a:r>
              <a:rPr lang="en-US" dirty="0" smtClean="0"/>
              <a:t>Reinitialize device</a:t>
            </a:r>
          </a:p>
          <a:p>
            <a:r>
              <a:rPr lang="en-US" dirty="0" smtClean="0"/>
              <a:t>Finish interrupt later at low priority using DPC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Deferred Procedure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to present future work to be done</a:t>
            </a:r>
          </a:p>
          <a:p>
            <a:r>
              <a:rPr lang="en-US" dirty="0" smtClean="0"/>
              <a:t>DPC objects queued by ISR before at the kernel layer on processor where it occurred</a:t>
            </a:r>
          </a:p>
          <a:p>
            <a:r>
              <a:rPr lang="en-US" dirty="0" smtClean="0"/>
              <a:t>First DPC on list schedules CPU to interrupt to level 2 (DISPATCH) when it returns to level 0</a:t>
            </a:r>
          </a:p>
          <a:p>
            <a:r>
              <a:rPr lang="en-US" dirty="0" smtClean="0"/>
              <a:t>ISRs finish, CPU returns to priority 0 to unblock higher priority interrupts</a:t>
            </a:r>
          </a:p>
          <a:p>
            <a:r>
              <a:rPr lang="en-US" dirty="0" smtClean="0"/>
              <a:t>Priority 2 fires and DPCs are processed</a:t>
            </a:r>
          </a:p>
          <a:p>
            <a:r>
              <a:rPr lang="en-US" dirty="0" smtClean="0"/>
              <a:t>UNIX used deferred processing in 1970 (no new)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Key is struck on keyboard</a:t>
            </a:r>
          </a:p>
          <a:p>
            <a:r>
              <a:rPr lang="en-US" dirty="0" smtClean="0"/>
              <a:t>ISR wakes up </a:t>
            </a:r>
          </a:p>
          <a:p>
            <a:pPr lvl="1"/>
            <a:r>
              <a:rPr lang="en-US" dirty="0" smtClean="0"/>
              <a:t>reads the key code from a register</a:t>
            </a:r>
          </a:p>
          <a:p>
            <a:pPr lvl="1"/>
            <a:r>
              <a:rPr lang="en-US" dirty="0" smtClean="0"/>
              <a:t>Re-enables the keyboard interrupt</a:t>
            </a:r>
          </a:p>
          <a:p>
            <a:pPr lvl="1"/>
            <a:r>
              <a:rPr lang="en-US" dirty="0" smtClean="0"/>
              <a:t>Pushed DPC on processor ready list</a:t>
            </a:r>
          </a:p>
          <a:p>
            <a:r>
              <a:rPr lang="en-US" dirty="0" smtClean="0"/>
              <a:t>After all other ISRs are handled return to 0</a:t>
            </a:r>
          </a:p>
          <a:p>
            <a:r>
              <a:rPr lang="en-US" dirty="0" smtClean="0"/>
              <a:t>Interrupt to 2 and process key-code</a:t>
            </a:r>
          </a:p>
          <a:p>
            <a:endParaRPr lang="en-US" dirty="0"/>
          </a:p>
          <a:p>
            <a:r>
              <a:rPr lang="en-US" dirty="0" smtClean="0"/>
              <a:t>DPCs block normal thread scheduling so system can become sluggish if DPCs take to long!</a:t>
            </a:r>
          </a:p>
          <a:p>
            <a:r>
              <a:rPr lang="en-US" dirty="0" smtClean="0"/>
              <a:t>DPCs also associated with timer interrupts (high priority)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Thread equivalent of a DPC</a:t>
            </a:r>
          </a:p>
          <a:p>
            <a:r>
              <a:rPr lang="en-US" dirty="0" smtClean="0"/>
              <a:t>Similar to POSIX signals in UNIX</a:t>
            </a:r>
          </a:p>
          <a:p>
            <a:r>
              <a:rPr lang="en-US" dirty="0" smtClean="0"/>
              <a:t>DPCs run in routine of whichever thread happens to be running at original interrupt</a:t>
            </a:r>
          </a:p>
          <a:p>
            <a:r>
              <a:rPr lang="en-US" dirty="0" smtClean="0"/>
              <a:t>DPC report to I/O system I/O is done</a:t>
            </a:r>
          </a:p>
          <a:p>
            <a:r>
              <a:rPr lang="en-US" dirty="0" smtClean="0"/>
              <a:t>I/O system queues APC in the caller thread context (i.e., the one who asked for I/O)</a:t>
            </a:r>
          </a:p>
          <a:p>
            <a:r>
              <a:rPr lang="en-US" dirty="0" smtClean="0"/>
              <a:t>APC runs in owning thread context </a:t>
            </a:r>
          </a:p>
          <a:p>
            <a:r>
              <a:rPr lang="en-US" dirty="0" smtClean="0"/>
              <a:t>Kernel layers delivers APC to thread when it is next scheduled (just like a signal delivery and reception)</a:t>
            </a:r>
          </a:p>
          <a:p>
            <a:r>
              <a:rPr lang="en-US" dirty="0" smtClean="0"/>
              <a:t>User-mode or Kernel-mode APCs are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Dispatcher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Semaphores</a:t>
            </a:r>
          </a:p>
          <a:p>
            <a:r>
              <a:rPr lang="en-US" dirty="0" err="1" smtClean="0"/>
              <a:t>Mutexes</a:t>
            </a:r>
            <a:endParaRPr lang="en-US" dirty="0" smtClean="0"/>
          </a:p>
          <a:p>
            <a:r>
              <a:rPr lang="en-US" dirty="0" err="1" smtClean="0"/>
              <a:t>Waitable</a:t>
            </a:r>
            <a:r>
              <a:rPr lang="en-US" dirty="0" smtClean="0"/>
              <a:t> timers</a:t>
            </a:r>
          </a:p>
          <a:p>
            <a:r>
              <a:rPr lang="en-US" dirty="0" smtClean="0"/>
              <a:t>Anything related to synchronization</a:t>
            </a:r>
          </a:p>
          <a:p>
            <a:r>
              <a:rPr lang="en-US" dirty="0" smtClean="0"/>
              <a:t>Waiting objects go in a queue</a:t>
            </a:r>
          </a:p>
          <a:p>
            <a:r>
              <a:rPr lang="en-US" dirty="0" smtClean="0"/>
              <a:t>Signaling </a:t>
            </a:r>
            <a:r>
              <a:rPr lang="en-US" dirty="0"/>
              <a:t>n</a:t>
            </a:r>
            <a:r>
              <a:rPr lang="en-US" dirty="0" smtClean="0"/>
              <a:t>otification: wakes everyone</a:t>
            </a:r>
          </a:p>
          <a:p>
            <a:r>
              <a:rPr lang="en-US" dirty="0" smtClean="0"/>
              <a:t>Signaling synchronization: only wakes the first one</a:t>
            </a:r>
          </a:p>
          <a:p>
            <a:endParaRPr lang="en-US" dirty="0"/>
          </a:p>
          <a:p>
            <a:r>
              <a:rPr lang="en-US" dirty="0" smtClean="0"/>
              <a:t>Synchronization primitives fairly universal!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Executive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Microkernel but servers run in kernel-mode</a:t>
            </a:r>
          </a:p>
          <a:p>
            <a:r>
              <a:rPr lang="en-US" dirty="0" smtClean="0"/>
              <a:t>Which part of the kernel is the kernel?</a:t>
            </a:r>
          </a:p>
          <a:p>
            <a:r>
              <a:rPr lang="en-US" dirty="0" smtClean="0"/>
              <a:t>Written in C and largely hardware independent except for memory management</a:t>
            </a:r>
          </a:p>
          <a:p>
            <a:r>
              <a:rPr lang="en-US" dirty="0" smtClean="0"/>
              <a:t>Each component is a manager (not server)</a:t>
            </a:r>
          </a:p>
          <a:p>
            <a:r>
              <a:rPr lang="en-US" dirty="0" smtClean="0"/>
              <a:t>Managers are library code that run in kernel-mode</a:t>
            </a:r>
          </a:p>
          <a:p>
            <a:r>
              <a:rPr lang="en-US" dirty="0" smtClean="0"/>
              <a:t>When managers block calling thread blocks</a:t>
            </a:r>
          </a:p>
          <a:p>
            <a:r>
              <a:rPr lang="en-US" dirty="0" smtClean="0"/>
              <a:t>Windows has kernel threads used by managers for house keeping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4419600"/>
            <a:ext cx="571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	NTOS Executive Layer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76400" y="5791200"/>
            <a:ext cx="5410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Runtime Library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51816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51816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791200" y="51816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Monitor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19600" y="51816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048000" y="4572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76400" y="4572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Procs</a:t>
            </a:r>
            <a:r>
              <a:rPr lang="en-US" dirty="0" smtClean="0"/>
              <a:t> and threads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791200" y="4572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419600" y="4572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Sits at the heart of the OS</a:t>
            </a:r>
          </a:p>
          <a:p>
            <a:r>
              <a:rPr lang="en-US" dirty="0" smtClean="0"/>
              <a:t>Manages </a:t>
            </a:r>
            <a:r>
              <a:rPr lang="en-US" i="1" dirty="0" smtClean="0"/>
              <a:t>objects</a:t>
            </a:r>
            <a:r>
              <a:rPr lang="en-US" dirty="0" smtClean="0"/>
              <a:t> representing </a:t>
            </a:r>
          </a:p>
          <a:p>
            <a:pPr lvl="1"/>
            <a:r>
              <a:rPr lang="en-US" dirty="0" smtClean="0"/>
              <a:t>processes, threads, files, drivers, timers, semaphores, I/O devices, etc.</a:t>
            </a:r>
          </a:p>
          <a:p>
            <a:r>
              <a:rPr lang="en-US" dirty="0" smtClean="0"/>
              <a:t>Objects are just data structures used in kernel</a:t>
            </a:r>
          </a:p>
          <a:p>
            <a:r>
              <a:rPr lang="en-US" dirty="0" smtClean="0"/>
              <a:t>Managers handles allocation, freeing, quotas, access management, reference count, naming, life cycle,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Device driver framework and support</a:t>
            </a:r>
          </a:p>
          <a:p>
            <a:r>
              <a:rPr lang="en-US" dirty="0" smtClean="0"/>
              <a:t>Also enables extensions to the OS</a:t>
            </a:r>
          </a:p>
          <a:p>
            <a:r>
              <a:rPr lang="en-US" dirty="0" smtClean="0"/>
              <a:t>Vista and Windows 7 moving device drivers into user mode rather than kernel mode</a:t>
            </a:r>
          </a:p>
          <a:p>
            <a:r>
              <a:rPr lang="en-US" dirty="0" smtClean="0"/>
              <a:t>Kernel-mode device driver bugs are primary cause of BSOD</a:t>
            </a:r>
          </a:p>
          <a:p>
            <a:r>
              <a:rPr lang="en-US" dirty="0" smtClean="0"/>
              <a:t>BSOD is equivalent of kernel panic in UNIX</a:t>
            </a:r>
          </a:p>
          <a:p>
            <a:r>
              <a:rPr lang="en-US" dirty="0" smtClean="0"/>
              <a:t>Device drivers are 70% of windows kernel code</a:t>
            </a:r>
          </a:p>
          <a:p>
            <a:r>
              <a:rPr lang="en-US" dirty="0" smtClean="0"/>
              <a:t>A lot of code to get right --- move to user mode!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Procedure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communication mechanism</a:t>
            </a:r>
          </a:p>
          <a:p>
            <a:r>
              <a:rPr lang="en-US" dirty="0" smtClean="0"/>
              <a:t>Fast inter-process communication</a:t>
            </a:r>
          </a:p>
          <a:p>
            <a:r>
              <a:rPr lang="en-US" dirty="0" smtClean="0"/>
              <a:t>Vista renamed to Advanced LPC</a:t>
            </a:r>
          </a:p>
          <a:p>
            <a:r>
              <a:rPr lang="en-US" dirty="0" smtClean="0"/>
              <a:t>Allows RPC from kernel-mode  components like device drivers</a:t>
            </a:r>
          </a:p>
          <a:p>
            <a:r>
              <a:rPr lang="en-US" dirty="0" smtClean="0"/>
              <a:t>RPC can also use named pipes and TCP/IP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Read!</a:t>
            </a:r>
          </a:p>
          <a:p>
            <a:r>
              <a:rPr lang="en-US" dirty="0" smtClean="0"/>
              <a:t>We only scratched </a:t>
            </a:r>
            <a:r>
              <a:rPr lang="en-US" smtClean="0"/>
              <a:t>the surface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" y="76200"/>
          <a:ext cx="9067800" cy="678179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1904"/>
                <a:gridCol w="1071196"/>
                <a:gridCol w="1943100"/>
                <a:gridCol w="1862137"/>
                <a:gridCol w="3319463"/>
              </a:tblGrid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MS-DOS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MS-DOS-Based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NT-Based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release IMB PC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PC/XT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PC/AT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3.0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Ten million</a:t>
                      </a:r>
                      <a:r>
                        <a:rPr lang="en-US" baseline="0" dirty="0" smtClean="0"/>
                        <a:t> copies in 2 years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memory management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Runs only</a:t>
                      </a:r>
                      <a:r>
                        <a:rPr lang="en-US" baseline="0" dirty="0" smtClean="0"/>
                        <a:t> on 286 or newer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NT 3.1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MS-DOS embedded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NT 4.0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1998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</a:t>
                      </a:r>
                      <a:r>
                        <a:rPr lang="en-US" baseline="0" dirty="0" smtClean="0"/>
                        <a:t> 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53533"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Me step down (plug-and-play)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2001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XP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Replaced</a:t>
                      </a:r>
                      <a:r>
                        <a:rPr lang="en-US" baseline="0" dirty="0" smtClean="0"/>
                        <a:t> Windows 98</a:t>
                      </a:r>
                      <a:endParaRPr lang="en-US" dirty="0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Vista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0590">
                <a:tc>
                  <a:txBody>
                    <a:bodyPr/>
                    <a:lstStyle/>
                    <a:p>
                      <a:r>
                        <a:rPr lang="en-US" dirty="0" smtClean="0"/>
                        <a:t>2009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Windows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Win32 API Critical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71600" y="3276600"/>
            <a:ext cx="594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API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1828800"/>
            <a:ext cx="4648200" cy="762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 Application Program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71600" y="4267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Win32s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1600" y="4648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3.x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276600" y="4648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95/98/98SE/Me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38800" y="4648200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Windows NT/2000/XP/Vista/7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4"/>
            <a:endCxn id="3" idx="0"/>
          </p:cNvCxnSpPr>
          <p:nvPr/>
        </p:nvCxnSpPr>
        <p:spPr>
          <a:xfrm rot="5400000">
            <a:off x="4057650" y="2876550"/>
            <a:ext cx="685800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0"/>
          </p:cNvCxnSpPr>
          <p:nvPr/>
        </p:nvCxnSpPr>
        <p:spPr>
          <a:xfrm rot="5400000" flipH="1" flipV="1">
            <a:off x="2000250" y="4057650"/>
            <a:ext cx="381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0"/>
            <a:endCxn id="3" idx="2"/>
          </p:cNvCxnSpPr>
          <p:nvPr/>
        </p:nvCxnSpPr>
        <p:spPr>
          <a:xfrm rot="5400000" flipH="1" flipV="1">
            <a:off x="3962400" y="4267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0"/>
          </p:cNvCxnSpPr>
          <p:nvPr/>
        </p:nvCxnSpPr>
        <p:spPr>
          <a:xfrm rot="5400000" flipH="1" flipV="1">
            <a:off x="6324600" y="42672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512" y="2967335"/>
            <a:ext cx="8572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Over 70 million lines of code!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Comparison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524000" y="3048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Kernel</a:t>
                      </a:r>
                      <a:r>
                        <a:rPr lang="en-US" baseline="0" dirty="0" smtClean="0"/>
                        <a:t> Area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CPU Scheduler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I/O Infrastructure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60,000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Virtual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175,000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Layers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43200" y="15240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Applets (small Win32 executables)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19812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(shell32.dll, user32.dll, gdi32,dll)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24384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Dynamic </a:t>
            </a:r>
            <a:r>
              <a:rPr lang="en-US" dirty="0" err="1" smtClean="0"/>
              <a:t>Libs</a:t>
            </a:r>
            <a:r>
              <a:rPr lang="en-US" dirty="0" smtClean="0"/>
              <a:t> (ole32.dll, rpc.dll, …)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2895600"/>
            <a:ext cx="3657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API (kernel32,advapi32l)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53200" y="24384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Subsystem process (</a:t>
            </a:r>
            <a:r>
              <a:rPr lang="en-US" dirty="0" err="1" smtClean="0"/>
              <a:t>csrss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4800" y="24384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 Services: </a:t>
            </a:r>
            <a:r>
              <a:rPr lang="en-US" dirty="0" err="1" smtClean="0"/>
              <a:t>smss</a:t>
            </a:r>
            <a:r>
              <a:rPr lang="en-US" dirty="0" smtClean="0"/>
              <a:t>, </a:t>
            </a:r>
            <a:r>
              <a:rPr lang="en-US" dirty="0" err="1" smtClean="0"/>
              <a:t>lsass</a:t>
            </a:r>
            <a:r>
              <a:rPr lang="en-US" dirty="0" smtClean="0"/>
              <a:t>, </a:t>
            </a:r>
            <a:r>
              <a:rPr lang="en-US" dirty="0" err="1" smtClean="0"/>
              <a:t>winlogon</a:t>
            </a:r>
            <a:r>
              <a:rPr lang="en-US" dirty="0" smtClean="0"/>
              <a:t>, …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3505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NT API, C/C__ run-time (ntdll.dll)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4267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NTOS Kernel Layer (ntoskrnl.exe)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553200" y="4876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GUI Driver (Win32k.sys)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4800" y="4876800"/>
            <a:ext cx="2286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Drivers: devices, file systems, network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743200" y="4876800"/>
            <a:ext cx="3657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NTOS Executive Layer (ntoskrnl.exe)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5943600"/>
            <a:ext cx="853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 (hal.dll)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3505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user-mode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42672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kernel-mode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228600" y="4114800"/>
            <a:ext cx="876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Mode Layers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14478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NT API, C/C__ run-time (ntdll.dll)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22098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NTOS Kernel Layer 						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524000" y="3048000"/>
            <a:ext cx="1447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Drivers</a:t>
            </a:r>
          </a:p>
          <a:p>
            <a:pPr algn="ctr"/>
            <a:r>
              <a:rPr lang="en-US" dirty="0" smtClean="0"/>
              <a:t>file systems, volume manager, TCPI/IP stack, net interfaces, graphics, etc.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3048000"/>
            <a:ext cx="5715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/>
              <a:t>	</a:t>
            </a:r>
            <a:r>
              <a:rPr lang="en-US" dirty="0" smtClean="0"/>
              <a:t>		NTOS Executive Layer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0" y="5410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 (hal.dll)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1447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user-mode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209800"/>
            <a:ext cx="1371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kernel-mode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rot="10800000">
            <a:off x="228600" y="2057400"/>
            <a:ext cx="876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524000" y="6019800"/>
            <a:ext cx="7315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962400" y="2286000"/>
            <a:ext cx="47244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Trap/interrupt/exception dispatch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962400" y="2590800"/>
            <a:ext cx="47244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Scheduling synchronization: ISR, DPC, APC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276600" y="4419600"/>
            <a:ext cx="5410200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Executive Runtime library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648200" y="3810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Cache Manager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76600" y="3810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LPC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7391400" y="3810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Security Monitor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019800" y="38100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Manager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648200" y="32004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276600" y="32004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Procs</a:t>
            </a:r>
            <a:r>
              <a:rPr lang="en-US" dirty="0" smtClean="0"/>
              <a:t> and threads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391400" y="32004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Config</a:t>
            </a:r>
            <a:r>
              <a:rPr lang="en-US" dirty="0" smtClean="0"/>
              <a:t> Manager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019800" y="3200400"/>
            <a:ext cx="1295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Manager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Written in C (&lt;1% ASM in x64 </a:t>
            </a:r>
            <a:r>
              <a:rPr lang="en-US" dirty="0" err="1" smtClean="0"/>
              <a:t>verstion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Unifies I/O view</a:t>
            </a:r>
          </a:p>
          <a:p>
            <a:r>
              <a:rPr lang="en-US" dirty="0" smtClean="0"/>
              <a:t>Gives devices a logical names and addresses</a:t>
            </a:r>
          </a:p>
          <a:p>
            <a:r>
              <a:rPr lang="en-US" dirty="0" smtClean="0"/>
              <a:t>Gives interrupts logical names and addresses</a:t>
            </a:r>
          </a:p>
          <a:p>
            <a:r>
              <a:rPr lang="en-US" dirty="0" smtClean="0"/>
              <a:t>Standard interface for DMA and I/O DMA</a:t>
            </a:r>
          </a:p>
          <a:p>
            <a:r>
              <a:rPr lang="en-US" dirty="0" smtClean="0"/>
              <a:t>Manages clocks and timers (100 </a:t>
            </a:r>
            <a:r>
              <a:rPr lang="en-US" dirty="0" err="1" smtClean="0"/>
              <a:t>nsec</a:t>
            </a:r>
            <a:r>
              <a:rPr lang="en-US" dirty="0" smtClean="0"/>
              <a:t> tick)</a:t>
            </a:r>
          </a:p>
          <a:p>
            <a:r>
              <a:rPr lang="en-US" dirty="0" smtClean="0"/>
              <a:t>Synchronization primitives (spinlocks)</a:t>
            </a:r>
          </a:p>
          <a:p>
            <a:r>
              <a:rPr lang="en-US" dirty="0" smtClean="0"/>
              <a:t>Talks to the BIOS after boot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54102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 abstraction layer (hal.dll)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6019800"/>
            <a:ext cx="7315200" cy="228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Hardware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3001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Manages control and dispatch objects</a:t>
            </a:r>
          </a:p>
          <a:p>
            <a:r>
              <a:rPr lang="en-US" dirty="0" smtClean="0"/>
              <a:t>Control are abstractions for executive layer</a:t>
            </a:r>
          </a:p>
          <a:p>
            <a:r>
              <a:rPr lang="en-US" dirty="0" smtClean="0"/>
              <a:t>Dispatch involve synchronization</a:t>
            </a:r>
          </a:p>
          <a:p>
            <a:r>
              <a:rPr lang="en-US" dirty="0" smtClean="0"/>
              <a:t>Interrupt service routines</a:t>
            </a:r>
          </a:p>
          <a:p>
            <a:r>
              <a:rPr lang="en-US" dirty="0" smtClean="0"/>
              <a:t>Deferred procedure calls</a:t>
            </a:r>
          </a:p>
          <a:p>
            <a:r>
              <a:rPr lang="en-US" dirty="0" smtClean="0"/>
              <a:t>Asynchronous procedure 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447800"/>
            <a:ext cx="731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Native NT API, C/C__ run-time (ntdll.dll)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209800"/>
            <a:ext cx="7315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NTOS Kernel Layer 						    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228600" y="2057400"/>
            <a:ext cx="876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62400" y="2286000"/>
            <a:ext cx="47244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Trap/interrupt/exception dispatch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2400" y="2590800"/>
            <a:ext cx="4724400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 Scheduling synchronization: ISR, DPC, APC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1244</Words>
  <Application>Microsoft Office PowerPoint</Application>
  <PresentationFormat>On-screen Show (4:3)</PresentationFormat>
  <Paragraphs>250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Windows Vista</vt:lpstr>
      <vt:lpstr>Slide 2</vt:lpstr>
      <vt:lpstr>Win32 API Critical</vt:lpstr>
      <vt:lpstr>Slide 4</vt:lpstr>
      <vt:lpstr>Some Comparison</vt:lpstr>
      <vt:lpstr>Programming Layers</vt:lpstr>
      <vt:lpstr>Kernel Mode Layers</vt:lpstr>
      <vt:lpstr>HAL</vt:lpstr>
      <vt:lpstr>Kernel Layer</vt:lpstr>
      <vt:lpstr>Interrupt Service Routines</vt:lpstr>
      <vt:lpstr>Deferred Procedure Call</vt:lpstr>
      <vt:lpstr>Example</vt:lpstr>
      <vt:lpstr>Asynchronous Procedure Calls</vt:lpstr>
      <vt:lpstr>Dispatcher Objects</vt:lpstr>
      <vt:lpstr>Windows Executive</vt:lpstr>
      <vt:lpstr>Object Manager</vt:lpstr>
      <vt:lpstr>I/O Manager</vt:lpstr>
      <vt:lpstr>Local Procedure Calls</vt:lpstr>
      <vt:lpstr>Conclusion</vt:lpstr>
    </vt:vector>
  </TitlesOfParts>
  <Company>Brigham Young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Vista</dc:title>
  <dc:creator>Eric Mercer</dc:creator>
  <cp:lastModifiedBy>Eric Mercer</cp:lastModifiedBy>
  <cp:revision>6</cp:revision>
  <dcterms:created xsi:type="dcterms:W3CDTF">2010-04-08T16:02:39Z</dcterms:created>
  <dcterms:modified xsi:type="dcterms:W3CDTF">2010-04-08T19:29:14Z</dcterms:modified>
</cp:coreProperties>
</file>