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59" r:id="rId16"/>
    <p:sldId id="257" r:id="rId17"/>
    <p:sldId id="258" r:id="rId18"/>
    <p:sldId id="275" r:id="rId19"/>
    <p:sldId id="276"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8" d="100"/>
          <a:sy n="158" d="100"/>
        </p:scale>
        <p:origin x="-76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AF438-CFEE-4243-B404-4746BFD59348}" type="datetimeFigureOut">
              <a:rPr lang="en-US" smtClean="0"/>
              <a:t>3/10/11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04C60-2F10-4DF8-823D-CAA1B3CD0530}" type="slidenum">
              <a:rPr lang="en-US" smtClean="0"/>
              <a:t>‹#›</a:t>
            </a:fld>
            <a:endParaRPr lang="en-US"/>
          </a:p>
        </p:txBody>
      </p:sp>
    </p:spTree>
    <p:extLst>
      <p:ext uri="{BB962C8B-B14F-4D97-AF65-F5344CB8AC3E}">
        <p14:creationId xmlns:p14="http://schemas.microsoft.com/office/powerpoint/2010/main" val="872211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separate process runs a page replacement algorithm periodically to evict pages in an effort to maintain a minimum numbers of free pages.  The contents of those evicted pages retain in the case they are needed again shortly.  In such a case, the pages can be quickly reallocated to the owning process.  Must track original mapping in evicted (candidate eviction) pages.  In other words, the front hands runs marking pages to write to disk that might be considered for eviction.  That list of pages is stored somewhere.  If a page in the list is accessed, then it is removed from the list.  Otherwise, it is an eviction candidate (that is not clean and not-referenced—easy to evict).</a:t>
            </a:r>
            <a:endParaRPr lang="en-US" dirty="0"/>
          </a:p>
        </p:txBody>
      </p:sp>
      <p:sp>
        <p:nvSpPr>
          <p:cNvPr id="4" name="Slide Number Placeholder 3"/>
          <p:cNvSpPr>
            <a:spLocks noGrp="1"/>
          </p:cNvSpPr>
          <p:nvPr>
            <p:ph type="sldNum" sz="quarter" idx="10"/>
          </p:nvPr>
        </p:nvSpPr>
        <p:spPr/>
        <p:txBody>
          <a:bodyPr/>
          <a:lstStyle/>
          <a:p>
            <a:fld id="{F6004C60-2F10-4DF8-823D-CAA1B3CD0530}" type="slidenum">
              <a:rPr lang="en-US" smtClean="0"/>
              <a:t>8</a:t>
            </a:fld>
            <a:endParaRPr lang="en-US"/>
          </a:p>
        </p:txBody>
      </p:sp>
    </p:spTree>
    <p:extLst>
      <p:ext uri="{BB962C8B-B14F-4D97-AF65-F5344CB8AC3E}">
        <p14:creationId xmlns:p14="http://schemas.microsoft.com/office/powerpoint/2010/main" val="314272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are stored contiguously</a:t>
            </a:r>
            <a:r>
              <a:rPr lang="en-US" baseline="0" dirty="0" smtClean="0"/>
              <a:t> on the disk and every page has a pre-assigned packing.  The page table only needs to know where the swap space begins, from there each page has an assigned swap page on disk.  Every page has backing on the disk weather in or out of memory.</a:t>
            </a:r>
          </a:p>
          <a:p>
            <a:endParaRPr lang="en-US" baseline="0" dirty="0" smtClean="0"/>
          </a:p>
          <a:p>
            <a:r>
              <a:rPr lang="en-US" baseline="0" dirty="0" smtClean="0"/>
              <a:t>The alternative requires the storage of the associated page with the table entry.  A page in memory has no backing on the disk.  It exists in one place or the other.  Can be optimized that once allocated a page, the page is retained so clean pages need not be written back to disk.</a:t>
            </a:r>
          </a:p>
          <a:p>
            <a:endParaRPr lang="en-US" baseline="0" dirty="0" smtClean="0"/>
          </a:p>
          <a:p>
            <a:r>
              <a:rPr lang="en-US" baseline="0" dirty="0" smtClean="0"/>
              <a:t>Read only things (like program text) the file system is used directly.  If a page is read only and backed by a file on the file system, then that file itself is used as backing.  When the page is evicted, it is just reloaded from the file system when needed again.</a:t>
            </a:r>
          </a:p>
          <a:p>
            <a:endParaRPr lang="en-US" dirty="0"/>
          </a:p>
        </p:txBody>
      </p:sp>
      <p:sp>
        <p:nvSpPr>
          <p:cNvPr id="4" name="Slide Number Placeholder 3"/>
          <p:cNvSpPr>
            <a:spLocks noGrp="1"/>
          </p:cNvSpPr>
          <p:nvPr>
            <p:ph type="sldNum" sz="quarter" idx="10"/>
          </p:nvPr>
        </p:nvSpPr>
        <p:spPr/>
        <p:txBody>
          <a:bodyPr/>
          <a:lstStyle/>
          <a:p>
            <a:fld id="{F6004C60-2F10-4DF8-823D-CAA1B3CD0530}" type="slidenum">
              <a:rPr lang="en-US" smtClean="0"/>
              <a:t>11</a:t>
            </a:fld>
            <a:endParaRPr lang="en-US"/>
          </a:p>
        </p:txBody>
      </p:sp>
    </p:spTree>
    <p:extLst>
      <p:ext uri="{BB962C8B-B14F-4D97-AF65-F5344CB8AC3E}">
        <p14:creationId xmlns:p14="http://schemas.microsoft.com/office/powerpoint/2010/main" val="2595980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QuickPath</a:t>
            </a:r>
            <a:r>
              <a:rPr lang="en-US" dirty="0" smtClean="0"/>
              <a:t>:</a:t>
            </a:r>
            <a:r>
              <a:rPr lang="en-US" baseline="0" dirty="0" smtClean="0"/>
              <a:t> distributed shared memory feature.</a:t>
            </a:r>
            <a:endParaRPr lang="en-US" dirty="0"/>
          </a:p>
        </p:txBody>
      </p:sp>
      <p:sp>
        <p:nvSpPr>
          <p:cNvPr id="4" name="Slide Number Placeholder 3"/>
          <p:cNvSpPr>
            <a:spLocks noGrp="1"/>
          </p:cNvSpPr>
          <p:nvPr>
            <p:ph type="sldNum" sz="quarter" idx="10"/>
          </p:nvPr>
        </p:nvSpPr>
        <p:spPr/>
        <p:txBody>
          <a:bodyPr/>
          <a:lstStyle/>
          <a:p>
            <a:fld id="{F6004C60-2F10-4DF8-823D-CAA1B3CD0530}" type="slidenum">
              <a:rPr lang="en-US" smtClean="0"/>
              <a:t>12</a:t>
            </a:fld>
            <a:endParaRPr lang="en-US"/>
          </a:p>
        </p:txBody>
      </p:sp>
    </p:spTree>
    <p:extLst>
      <p:ext uri="{BB962C8B-B14F-4D97-AF65-F5344CB8AC3E}">
        <p14:creationId xmlns:p14="http://schemas.microsoft.com/office/powerpoint/2010/main" val="158519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Linux memory</a:t>
            </a:r>
            <a:r>
              <a:rPr lang="en-US" baseline="0" dirty="0" smtClean="0"/>
              <a:t> layout</a:t>
            </a:r>
            <a:endParaRPr lang="en-US" dirty="0"/>
          </a:p>
        </p:txBody>
      </p:sp>
      <p:sp>
        <p:nvSpPr>
          <p:cNvPr id="4" name="Slide Number Placeholder 3"/>
          <p:cNvSpPr>
            <a:spLocks noGrp="1"/>
          </p:cNvSpPr>
          <p:nvPr>
            <p:ph type="sldNum" sz="quarter" idx="10"/>
          </p:nvPr>
        </p:nvSpPr>
        <p:spPr/>
        <p:txBody>
          <a:bodyPr/>
          <a:lstStyle/>
          <a:p>
            <a:fld id="{F6004C60-2F10-4DF8-823D-CAA1B3CD0530}" type="slidenum">
              <a:rPr lang="en-US" smtClean="0"/>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a:noFill/>
        </p:spPr>
        <p:txBody>
          <a:bodyPr/>
          <a:lstStyle/>
          <a:p>
            <a:fld id="{FDC03C0F-E10E-46AB-AC65-5E480B274BFA}" type="slidenum">
              <a:rPr lang="en-US" smtClean="0"/>
              <a:pPr/>
              <a:t>18</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a:noFill/>
        </p:spPr>
        <p:txBody>
          <a:bodyPr/>
          <a:lstStyle/>
          <a:p>
            <a:fld id="{31DDABE5-AE60-438C-B090-E90319FB9340}" type="slidenum">
              <a:rPr lang="en-US" smtClean="0"/>
              <a:pPr/>
              <a:t>19</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55DA90E7-EEFF-4D8E-8A1B-AD2CBFD34DA8}" type="datetimeFigureOut">
              <a:rPr lang="en-US" smtClean="0"/>
              <a:t>3/10/11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083BFAA-033C-4090-9DE8-4DB270D10590}"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DA90E7-EEFF-4D8E-8A1B-AD2CBFD34DA8}" type="datetimeFigureOut">
              <a:rPr lang="en-US" smtClean="0"/>
              <a:t>3/10/11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83BFAA-033C-4090-9DE8-4DB270D105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DA90E7-EEFF-4D8E-8A1B-AD2CBFD34DA8}" type="datetimeFigureOut">
              <a:rPr lang="en-US" smtClean="0"/>
              <a:t>3/10/11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83BFAA-033C-4090-9DE8-4DB270D105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DA90E7-EEFF-4D8E-8A1B-AD2CBFD34DA8}" type="datetimeFigureOut">
              <a:rPr lang="en-US" smtClean="0"/>
              <a:t>3/10/11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83BFAA-033C-4090-9DE8-4DB270D105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55DA90E7-EEFF-4D8E-8A1B-AD2CBFD34DA8}" type="datetimeFigureOut">
              <a:rPr lang="en-US" smtClean="0"/>
              <a:t>3/10/11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083BFAA-033C-4090-9DE8-4DB270D10590}"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DA90E7-EEFF-4D8E-8A1B-AD2CBFD34DA8}" type="datetimeFigureOut">
              <a:rPr lang="en-US" smtClean="0"/>
              <a:t>3/10/11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0083BFAA-033C-4090-9DE8-4DB270D10590}"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5DA90E7-EEFF-4D8E-8A1B-AD2CBFD34DA8}" type="datetimeFigureOut">
              <a:rPr lang="en-US" smtClean="0"/>
              <a:t>3/10/11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0083BFAA-033C-4090-9DE8-4DB270D105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5DA90E7-EEFF-4D8E-8A1B-AD2CBFD34DA8}" type="datetimeFigureOut">
              <a:rPr lang="en-US" smtClean="0"/>
              <a:t>3/10/11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083BFAA-033C-4090-9DE8-4DB270D10590}"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5DA90E7-EEFF-4D8E-8A1B-AD2CBFD34DA8}" type="datetimeFigureOut">
              <a:rPr lang="en-US" smtClean="0"/>
              <a:t>3/10/11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083BFAA-033C-4090-9DE8-4DB270D105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55DA90E7-EEFF-4D8E-8A1B-AD2CBFD34DA8}" type="datetimeFigureOut">
              <a:rPr lang="en-US" smtClean="0"/>
              <a:t>3/10/11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083BFAA-033C-4090-9DE8-4DB270D10590}"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55DA90E7-EEFF-4D8E-8A1B-AD2CBFD34DA8}" type="datetimeFigureOut">
              <a:rPr lang="en-US" smtClean="0"/>
              <a:t>3/10/11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083BFAA-033C-4090-9DE8-4DB270D10590}"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5DA90E7-EEFF-4D8E-8A1B-AD2CBFD34DA8}" type="datetimeFigureOut">
              <a:rPr lang="en-US" smtClean="0"/>
              <a:t>3/10/11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083BFAA-033C-4090-9DE8-4DB270D10590}"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Memory Considerations</a:t>
            </a:r>
            <a:endParaRPr lang="en-US" dirty="0"/>
          </a:p>
        </p:txBody>
      </p:sp>
      <p:sp>
        <p:nvSpPr>
          <p:cNvPr id="3" name="Subtitle 2"/>
          <p:cNvSpPr>
            <a:spLocks noGrp="1"/>
          </p:cNvSpPr>
          <p:nvPr>
            <p:ph type="subTitle" idx="1"/>
          </p:nvPr>
        </p:nvSpPr>
        <p:spPr/>
        <p:txBody>
          <a:bodyPr/>
          <a:lstStyle/>
          <a:p>
            <a:r>
              <a:rPr lang="en-US" dirty="0" smtClean="0"/>
              <a:t>Too many choices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Preserving State</a:t>
            </a:r>
            <a:endParaRPr lang="en-US" dirty="0"/>
          </a:p>
        </p:txBody>
      </p:sp>
      <p:sp>
        <p:nvSpPr>
          <p:cNvPr id="3" name="Content Placeholder 2"/>
          <p:cNvSpPr>
            <a:spLocks noGrp="1"/>
          </p:cNvSpPr>
          <p:nvPr>
            <p:ph idx="1"/>
          </p:nvPr>
        </p:nvSpPr>
        <p:spPr/>
        <p:txBody>
          <a:bodyPr/>
          <a:lstStyle/>
          <a:p>
            <a:r>
              <a:rPr lang="en-US" dirty="0" smtClean="0"/>
              <a:t>Instructions have side effects</a:t>
            </a:r>
          </a:p>
          <a:p>
            <a:r>
              <a:rPr lang="en-US" dirty="0" smtClean="0"/>
              <a:t>Must nullify side-effects on faults before you restart the instruction</a:t>
            </a:r>
          </a:p>
          <a:p>
            <a:r>
              <a:rPr lang="en-US" dirty="0" smtClean="0"/>
              <a:t>Much easier </a:t>
            </a:r>
            <a:r>
              <a:rPr lang="en-US" dirty="0" smtClean="0"/>
              <a:t>with </a:t>
            </a:r>
            <a:r>
              <a:rPr lang="en-US" dirty="0" smtClean="0"/>
              <a:t>hardware help</a:t>
            </a:r>
          </a:p>
          <a:p>
            <a:r>
              <a:rPr lang="en-US" dirty="0" smtClean="0"/>
              <a:t>Otherwise, lots-o-work for OS writer</a:t>
            </a:r>
          </a:p>
          <a:p>
            <a:endParaRPr lang="en-US" dirty="0" smtClean="0"/>
          </a:p>
          <a:p>
            <a:r>
              <a:rPr lang="en-US" dirty="0" smtClean="0"/>
              <a:t>Thank you hardware folks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Store</a:t>
            </a:r>
            <a:endParaRPr lang="en-US" dirty="0"/>
          </a:p>
        </p:txBody>
      </p:sp>
      <p:sp>
        <p:nvSpPr>
          <p:cNvPr id="3" name="Content Placeholder 2"/>
          <p:cNvSpPr>
            <a:spLocks noGrp="1"/>
          </p:cNvSpPr>
          <p:nvPr>
            <p:ph idx="1"/>
          </p:nvPr>
        </p:nvSpPr>
        <p:spPr>
          <a:xfrm>
            <a:off x="457200" y="1646237"/>
            <a:ext cx="8229600" cy="2316163"/>
          </a:xfrm>
        </p:spPr>
        <p:txBody>
          <a:bodyPr/>
          <a:lstStyle/>
          <a:p>
            <a:r>
              <a:rPr lang="en-US" dirty="0" smtClean="0"/>
              <a:t>Pre-allocate backing</a:t>
            </a:r>
          </a:p>
          <a:p>
            <a:r>
              <a:rPr lang="en-US" dirty="0" smtClean="0"/>
              <a:t>Provide backing on demand</a:t>
            </a:r>
          </a:p>
          <a:p>
            <a:r>
              <a:rPr lang="en-US" dirty="0" smtClean="0"/>
              <a:t>If pre-allocate, </a:t>
            </a:r>
            <a:r>
              <a:rPr lang="en-US" dirty="0" smtClean="0"/>
              <a:t>segments swap </a:t>
            </a:r>
            <a:r>
              <a:rPr lang="en-US" dirty="0" smtClean="0"/>
              <a:t>space!</a:t>
            </a:r>
            <a:endParaRPr lang="en-US" dirty="0"/>
          </a:p>
        </p:txBody>
      </p:sp>
      <p:sp>
        <p:nvSpPr>
          <p:cNvPr id="4" name="Rectangle 3"/>
          <p:cNvSpPr/>
          <p:nvPr/>
        </p:nvSpPr>
        <p:spPr>
          <a:xfrm>
            <a:off x="304800" y="4267200"/>
            <a:ext cx="1524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5105400"/>
            <a:ext cx="381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p:cNvSpPr/>
          <p:nvPr/>
        </p:nvSpPr>
        <p:spPr>
          <a:xfrm>
            <a:off x="838200" y="53340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6</a:t>
            </a:r>
            <a:endParaRPr lang="en-US" dirty="0"/>
          </a:p>
        </p:txBody>
      </p:sp>
      <p:sp>
        <p:nvSpPr>
          <p:cNvPr id="7" name="Rectangle 6"/>
          <p:cNvSpPr/>
          <p:nvPr/>
        </p:nvSpPr>
        <p:spPr>
          <a:xfrm>
            <a:off x="838200" y="5562600"/>
            <a:ext cx="381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838200" y="57912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4</a:t>
            </a:r>
            <a:endParaRPr lang="en-US" dirty="0"/>
          </a:p>
        </p:txBody>
      </p:sp>
      <p:sp>
        <p:nvSpPr>
          <p:cNvPr id="9" name="Rectangle 8"/>
          <p:cNvSpPr/>
          <p:nvPr/>
        </p:nvSpPr>
        <p:spPr>
          <a:xfrm>
            <a:off x="838200" y="60198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sp>
        <p:nvSpPr>
          <p:cNvPr id="10" name="Rectangle 9"/>
          <p:cNvSpPr/>
          <p:nvPr/>
        </p:nvSpPr>
        <p:spPr>
          <a:xfrm>
            <a:off x="838200" y="6248400"/>
            <a:ext cx="381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Flowchart: Magnetic Disk 10"/>
          <p:cNvSpPr/>
          <p:nvPr/>
        </p:nvSpPr>
        <p:spPr>
          <a:xfrm>
            <a:off x="2286000" y="3962400"/>
            <a:ext cx="1295400" cy="2438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43200" y="48768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7</a:t>
            </a:r>
            <a:endParaRPr lang="en-US" dirty="0"/>
          </a:p>
        </p:txBody>
      </p:sp>
      <p:sp>
        <p:nvSpPr>
          <p:cNvPr id="13" name="Rectangle 12"/>
          <p:cNvSpPr/>
          <p:nvPr/>
        </p:nvSpPr>
        <p:spPr>
          <a:xfrm>
            <a:off x="2743200" y="5105400"/>
            <a:ext cx="381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2743200" y="53340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5" name="Rectangle 14"/>
          <p:cNvSpPr/>
          <p:nvPr/>
        </p:nvSpPr>
        <p:spPr>
          <a:xfrm>
            <a:off x="2743200" y="5562600"/>
            <a:ext cx="381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 name="Rectangle 15"/>
          <p:cNvSpPr/>
          <p:nvPr/>
        </p:nvSpPr>
        <p:spPr>
          <a:xfrm>
            <a:off x="2743200" y="5791200"/>
            <a:ext cx="381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7" name="Rectangle 16"/>
          <p:cNvSpPr/>
          <p:nvPr/>
        </p:nvSpPr>
        <p:spPr>
          <a:xfrm>
            <a:off x="2743200" y="60198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a:t>
            </a:r>
            <a:endParaRPr lang="en-US" dirty="0"/>
          </a:p>
        </p:txBody>
      </p:sp>
      <p:sp>
        <p:nvSpPr>
          <p:cNvPr id="18" name="TextBox 17"/>
          <p:cNvSpPr txBox="1"/>
          <p:nvPr/>
        </p:nvSpPr>
        <p:spPr>
          <a:xfrm>
            <a:off x="685800" y="4495800"/>
            <a:ext cx="914400" cy="646331"/>
          </a:xfrm>
          <a:prstGeom prst="rect">
            <a:avLst/>
          </a:prstGeom>
          <a:noFill/>
        </p:spPr>
        <p:txBody>
          <a:bodyPr wrap="square" rtlCol="0">
            <a:spAutoFit/>
          </a:bodyPr>
          <a:lstStyle/>
          <a:p>
            <a:r>
              <a:rPr lang="en-US" dirty="0" smtClean="0"/>
              <a:t>Page Table</a:t>
            </a:r>
            <a:endParaRPr lang="en-US" dirty="0"/>
          </a:p>
        </p:txBody>
      </p:sp>
      <p:cxnSp>
        <p:nvCxnSpPr>
          <p:cNvPr id="20" name="Straight Arrow Connector 19"/>
          <p:cNvCxnSpPr>
            <a:stCxn id="5" idx="3"/>
            <a:endCxn id="12" idx="1"/>
          </p:cNvCxnSpPr>
          <p:nvPr/>
        </p:nvCxnSpPr>
        <p:spPr>
          <a:xfrm flipV="1">
            <a:off x="1219200" y="4991100"/>
            <a:ext cx="1524000" cy="228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stCxn id="6" idx="3"/>
            <a:endCxn id="13" idx="1"/>
          </p:cNvCxnSpPr>
          <p:nvPr/>
        </p:nvCxnSpPr>
        <p:spPr>
          <a:xfrm flipV="1">
            <a:off x="1219200" y="5219700"/>
            <a:ext cx="1524000" cy="228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a:stCxn id="7" idx="3"/>
            <a:endCxn id="14" idx="1"/>
          </p:cNvCxnSpPr>
          <p:nvPr/>
        </p:nvCxnSpPr>
        <p:spPr>
          <a:xfrm flipV="1">
            <a:off x="1219200" y="5448300"/>
            <a:ext cx="1524000" cy="228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6" name="Straight Arrow Connector 25"/>
          <p:cNvCxnSpPr>
            <a:stCxn id="8" idx="3"/>
            <a:endCxn id="15" idx="1"/>
          </p:cNvCxnSpPr>
          <p:nvPr/>
        </p:nvCxnSpPr>
        <p:spPr>
          <a:xfrm flipV="1">
            <a:off x="1219200" y="5676900"/>
            <a:ext cx="1524000" cy="228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8" name="Straight Arrow Connector 27"/>
          <p:cNvCxnSpPr>
            <a:stCxn id="9" idx="3"/>
            <a:endCxn id="16" idx="1"/>
          </p:cNvCxnSpPr>
          <p:nvPr/>
        </p:nvCxnSpPr>
        <p:spPr>
          <a:xfrm flipV="1">
            <a:off x="1219200" y="5905500"/>
            <a:ext cx="1524000" cy="228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a:stCxn id="10" idx="3"/>
            <a:endCxn id="17" idx="1"/>
          </p:cNvCxnSpPr>
          <p:nvPr/>
        </p:nvCxnSpPr>
        <p:spPr>
          <a:xfrm flipV="1">
            <a:off x="1219200" y="6134100"/>
            <a:ext cx="1524000" cy="228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31" name="Rectangle 30"/>
          <p:cNvSpPr/>
          <p:nvPr/>
        </p:nvSpPr>
        <p:spPr>
          <a:xfrm>
            <a:off x="5105400" y="4267200"/>
            <a:ext cx="1524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638800" y="5105400"/>
            <a:ext cx="381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Rectangle 32"/>
          <p:cNvSpPr/>
          <p:nvPr/>
        </p:nvSpPr>
        <p:spPr>
          <a:xfrm>
            <a:off x="5638800" y="53340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6</a:t>
            </a:r>
            <a:endParaRPr lang="en-US" dirty="0"/>
          </a:p>
        </p:txBody>
      </p:sp>
      <p:sp>
        <p:nvSpPr>
          <p:cNvPr id="34" name="Rectangle 33"/>
          <p:cNvSpPr/>
          <p:nvPr/>
        </p:nvSpPr>
        <p:spPr>
          <a:xfrm>
            <a:off x="5638800" y="5562600"/>
            <a:ext cx="381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Rectangle 34"/>
          <p:cNvSpPr/>
          <p:nvPr/>
        </p:nvSpPr>
        <p:spPr>
          <a:xfrm>
            <a:off x="5638800" y="57912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4</a:t>
            </a:r>
            <a:endParaRPr lang="en-US" dirty="0"/>
          </a:p>
        </p:txBody>
      </p:sp>
      <p:sp>
        <p:nvSpPr>
          <p:cNvPr id="36" name="Rectangle 35"/>
          <p:cNvSpPr/>
          <p:nvPr/>
        </p:nvSpPr>
        <p:spPr>
          <a:xfrm>
            <a:off x="5638800" y="60198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sp>
        <p:nvSpPr>
          <p:cNvPr id="37" name="Rectangle 36"/>
          <p:cNvSpPr/>
          <p:nvPr/>
        </p:nvSpPr>
        <p:spPr>
          <a:xfrm>
            <a:off x="5638800" y="6248400"/>
            <a:ext cx="381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Flowchart: Magnetic Disk 37"/>
          <p:cNvSpPr/>
          <p:nvPr/>
        </p:nvSpPr>
        <p:spPr>
          <a:xfrm>
            <a:off x="7086600" y="3962400"/>
            <a:ext cx="1295400" cy="2438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543800" y="55626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7</a:t>
            </a:r>
            <a:endParaRPr lang="en-US" dirty="0"/>
          </a:p>
        </p:txBody>
      </p:sp>
      <p:sp>
        <p:nvSpPr>
          <p:cNvPr id="43" name="Rectangle 42"/>
          <p:cNvSpPr/>
          <p:nvPr/>
        </p:nvSpPr>
        <p:spPr>
          <a:xfrm>
            <a:off x="7543800" y="57912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44" name="Rectangle 43"/>
          <p:cNvSpPr/>
          <p:nvPr/>
        </p:nvSpPr>
        <p:spPr>
          <a:xfrm>
            <a:off x="7543800" y="6019800"/>
            <a:ext cx="381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a:t>
            </a:r>
            <a:endParaRPr lang="en-US" dirty="0"/>
          </a:p>
        </p:txBody>
      </p:sp>
      <p:sp>
        <p:nvSpPr>
          <p:cNvPr id="45" name="TextBox 44"/>
          <p:cNvSpPr txBox="1"/>
          <p:nvPr/>
        </p:nvSpPr>
        <p:spPr>
          <a:xfrm>
            <a:off x="5486400" y="4495800"/>
            <a:ext cx="914400" cy="646331"/>
          </a:xfrm>
          <a:prstGeom prst="rect">
            <a:avLst/>
          </a:prstGeom>
          <a:noFill/>
        </p:spPr>
        <p:txBody>
          <a:bodyPr wrap="square" rtlCol="0">
            <a:spAutoFit/>
          </a:bodyPr>
          <a:lstStyle/>
          <a:p>
            <a:r>
              <a:rPr lang="en-US" dirty="0" smtClean="0"/>
              <a:t>Page Table</a:t>
            </a:r>
            <a:endParaRPr lang="en-US" dirty="0"/>
          </a:p>
        </p:txBody>
      </p:sp>
      <p:cxnSp>
        <p:nvCxnSpPr>
          <p:cNvPr id="46" name="Straight Arrow Connector 45"/>
          <p:cNvCxnSpPr>
            <a:stCxn id="32" idx="3"/>
            <a:endCxn id="42" idx="1"/>
          </p:cNvCxnSpPr>
          <p:nvPr/>
        </p:nvCxnSpPr>
        <p:spPr>
          <a:xfrm>
            <a:off x="6019800" y="5219700"/>
            <a:ext cx="1524000" cy="4572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8" name="Straight Arrow Connector 47"/>
          <p:cNvCxnSpPr>
            <a:stCxn id="34" idx="3"/>
            <a:endCxn id="43" idx="1"/>
          </p:cNvCxnSpPr>
          <p:nvPr/>
        </p:nvCxnSpPr>
        <p:spPr>
          <a:xfrm>
            <a:off x="6019800" y="5676900"/>
            <a:ext cx="1524000" cy="228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1" name="Straight Arrow Connector 50"/>
          <p:cNvCxnSpPr>
            <a:stCxn id="37" idx="3"/>
            <a:endCxn id="44" idx="1"/>
          </p:cNvCxnSpPr>
          <p:nvPr/>
        </p:nvCxnSpPr>
        <p:spPr>
          <a:xfrm flipV="1">
            <a:off x="6019800" y="6134100"/>
            <a:ext cx="1524000" cy="228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38200" y="1905000"/>
            <a:ext cx="7543800" cy="381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Intel i7</a:t>
            </a:r>
            <a:endParaRPr lang="en-US" dirty="0"/>
          </a:p>
        </p:txBody>
      </p:sp>
      <p:sp>
        <p:nvSpPr>
          <p:cNvPr id="3" name="Rectangle 2"/>
          <p:cNvSpPr/>
          <p:nvPr/>
        </p:nvSpPr>
        <p:spPr>
          <a:xfrm>
            <a:off x="1143000" y="20574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Registers</a:t>
            </a:r>
            <a:endParaRPr lang="en-US" dirty="0"/>
          </a:p>
        </p:txBody>
      </p:sp>
      <p:sp>
        <p:nvSpPr>
          <p:cNvPr id="4" name="Rectangle 3"/>
          <p:cNvSpPr/>
          <p:nvPr/>
        </p:nvSpPr>
        <p:spPr>
          <a:xfrm>
            <a:off x="2819400" y="20574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Instruction Fetch</a:t>
            </a:r>
            <a:endParaRPr lang="en-US" dirty="0"/>
          </a:p>
        </p:txBody>
      </p:sp>
      <p:sp>
        <p:nvSpPr>
          <p:cNvPr id="5" name="Rectangle 4"/>
          <p:cNvSpPr/>
          <p:nvPr/>
        </p:nvSpPr>
        <p:spPr>
          <a:xfrm>
            <a:off x="1143000" y="29718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L1 d-cache (32 KB 8-way)</a:t>
            </a:r>
            <a:endParaRPr lang="en-US" dirty="0"/>
          </a:p>
        </p:txBody>
      </p:sp>
      <p:sp>
        <p:nvSpPr>
          <p:cNvPr id="6" name="Rectangle 5"/>
          <p:cNvSpPr/>
          <p:nvPr/>
        </p:nvSpPr>
        <p:spPr>
          <a:xfrm>
            <a:off x="2819400" y="29718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L1 </a:t>
            </a:r>
            <a:r>
              <a:rPr lang="en-US" dirty="0" err="1" smtClean="0"/>
              <a:t>i</a:t>
            </a:r>
            <a:r>
              <a:rPr lang="en-US" dirty="0" smtClean="0"/>
              <a:t>-cache (32 KB 8-way)</a:t>
            </a:r>
            <a:endParaRPr lang="en-US" dirty="0"/>
          </a:p>
        </p:txBody>
      </p:sp>
      <p:sp>
        <p:nvSpPr>
          <p:cNvPr id="7" name="Rectangle 6"/>
          <p:cNvSpPr/>
          <p:nvPr/>
        </p:nvSpPr>
        <p:spPr>
          <a:xfrm>
            <a:off x="1143000" y="38862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L2 Unified (256 KB 8-way)</a:t>
            </a:r>
            <a:endParaRPr lang="en-US" dirty="0"/>
          </a:p>
        </p:txBody>
      </p:sp>
      <p:sp>
        <p:nvSpPr>
          <p:cNvPr id="8" name="Rectangle 7"/>
          <p:cNvSpPr/>
          <p:nvPr/>
        </p:nvSpPr>
        <p:spPr>
          <a:xfrm>
            <a:off x="4953000" y="20574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MMU</a:t>
            </a:r>
            <a:endParaRPr lang="en-US" dirty="0"/>
          </a:p>
        </p:txBody>
      </p:sp>
      <p:sp>
        <p:nvSpPr>
          <p:cNvPr id="9" name="Rectangle 8"/>
          <p:cNvSpPr/>
          <p:nvPr/>
        </p:nvSpPr>
        <p:spPr>
          <a:xfrm>
            <a:off x="4953000" y="29718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L1 d-TLB 64 entries 4-way</a:t>
            </a:r>
            <a:endParaRPr lang="en-US" dirty="0"/>
          </a:p>
        </p:txBody>
      </p:sp>
      <p:sp>
        <p:nvSpPr>
          <p:cNvPr id="10" name="Rectangle 9"/>
          <p:cNvSpPr/>
          <p:nvPr/>
        </p:nvSpPr>
        <p:spPr>
          <a:xfrm>
            <a:off x="6629400" y="29718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L1 </a:t>
            </a:r>
            <a:r>
              <a:rPr lang="en-US" dirty="0" err="1" smtClean="0"/>
              <a:t>i</a:t>
            </a:r>
            <a:r>
              <a:rPr lang="en-US" dirty="0" smtClean="0"/>
              <a:t>-TLB 128 entries 4-way</a:t>
            </a:r>
            <a:endParaRPr lang="en-US" dirty="0"/>
          </a:p>
        </p:txBody>
      </p:sp>
      <p:sp>
        <p:nvSpPr>
          <p:cNvPr id="11" name="Rectangle 10"/>
          <p:cNvSpPr/>
          <p:nvPr/>
        </p:nvSpPr>
        <p:spPr>
          <a:xfrm>
            <a:off x="4953000" y="38862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L2 unified TLB 512 Entries 4-way</a:t>
            </a:r>
            <a:endParaRPr lang="en-US" dirty="0"/>
          </a:p>
        </p:txBody>
      </p:sp>
      <p:sp>
        <p:nvSpPr>
          <p:cNvPr id="12" name="Rectangle 11"/>
          <p:cNvSpPr/>
          <p:nvPr/>
        </p:nvSpPr>
        <p:spPr>
          <a:xfrm>
            <a:off x="6629400" y="48768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QuickPath</a:t>
            </a:r>
            <a:endParaRPr lang="en-US" dirty="0"/>
          </a:p>
        </p:txBody>
      </p:sp>
      <p:sp>
        <p:nvSpPr>
          <p:cNvPr id="13" name="Rectangle 12"/>
          <p:cNvSpPr/>
          <p:nvPr/>
        </p:nvSpPr>
        <p:spPr>
          <a:xfrm>
            <a:off x="1143000" y="57912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L3 Unified on all cores</a:t>
            </a:r>
            <a:endParaRPr lang="en-US" dirty="0"/>
          </a:p>
        </p:txBody>
      </p:sp>
      <p:sp>
        <p:nvSpPr>
          <p:cNvPr id="14" name="Rectangle 13"/>
          <p:cNvSpPr/>
          <p:nvPr/>
        </p:nvSpPr>
        <p:spPr>
          <a:xfrm>
            <a:off x="4953000" y="57912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Controller</a:t>
            </a:r>
            <a:endParaRPr lang="en-US" dirty="0"/>
          </a:p>
        </p:txBody>
      </p:sp>
      <p:sp>
        <p:nvSpPr>
          <p:cNvPr id="16" name="TextBox 15"/>
          <p:cNvSpPr txBox="1"/>
          <p:nvPr/>
        </p:nvSpPr>
        <p:spPr>
          <a:xfrm>
            <a:off x="990600" y="1600200"/>
            <a:ext cx="2286000" cy="369332"/>
          </a:xfrm>
          <a:prstGeom prst="rect">
            <a:avLst/>
          </a:prstGeom>
          <a:noFill/>
        </p:spPr>
        <p:txBody>
          <a:bodyPr wrap="square" rtlCol="0">
            <a:spAutoFit/>
          </a:bodyPr>
          <a:lstStyle/>
          <a:p>
            <a:r>
              <a:rPr lang="en-US" dirty="0" smtClean="0"/>
              <a:t>1-core (4 per chip)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Limits</a:t>
            </a:r>
            <a:endParaRPr lang="en-US" dirty="0"/>
          </a:p>
        </p:txBody>
      </p:sp>
      <p:sp>
        <p:nvSpPr>
          <p:cNvPr id="3" name="Content Placeholder 2"/>
          <p:cNvSpPr>
            <a:spLocks noGrp="1"/>
          </p:cNvSpPr>
          <p:nvPr>
            <p:ph idx="1"/>
          </p:nvPr>
        </p:nvSpPr>
        <p:spPr/>
        <p:txBody>
          <a:bodyPr/>
          <a:lstStyle/>
          <a:p>
            <a:r>
              <a:rPr lang="en-US" dirty="0" smtClean="0"/>
              <a:t>64-bit chip but…</a:t>
            </a:r>
          </a:p>
          <a:p>
            <a:r>
              <a:rPr lang="en-US" dirty="0" smtClean="0"/>
              <a:t>Only 48-bit virtual address space (256 TB)</a:t>
            </a:r>
          </a:p>
          <a:p>
            <a:r>
              <a:rPr lang="en-US" dirty="0" smtClean="0"/>
              <a:t>52-bit physical address space (4 PB)</a:t>
            </a:r>
          </a:p>
          <a:p>
            <a:r>
              <a:rPr lang="en-US" dirty="0" smtClean="0"/>
              <a:t>32-bit compatibility mode</a:t>
            </a:r>
          </a:p>
          <a:p>
            <a:r>
              <a:rPr lang="en-US" dirty="0" smtClean="0"/>
              <a:t>PTE are 64-bits each</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Four-level Page Table</a:t>
            </a:r>
            <a:endParaRPr lang="en-US" dirty="0"/>
          </a:p>
        </p:txBody>
      </p:sp>
      <p:sp>
        <p:nvSpPr>
          <p:cNvPr id="3" name="Rectangle 2"/>
          <p:cNvSpPr/>
          <p:nvPr/>
        </p:nvSpPr>
        <p:spPr>
          <a:xfrm>
            <a:off x="685800" y="2133600"/>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9-bits</a:t>
            </a:r>
            <a:endParaRPr lang="en-US" dirty="0"/>
          </a:p>
        </p:txBody>
      </p:sp>
      <p:sp>
        <p:nvSpPr>
          <p:cNvPr id="4" name="Rectangle 3"/>
          <p:cNvSpPr/>
          <p:nvPr/>
        </p:nvSpPr>
        <p:spPr>
          <a:xfrm>
            <a:off x="2133600" y="2133600"/>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9-bits</a:t>
            </a:r>
            <a:endParaRPr lang="en-US" dirty="0"/>
          </a:p>
        </p:txBody>
      </p:sp>
      <p:sp>
        <p:nvSpPr>
          <p:cNvPr id="5" name="Rectangle 4"/>
          <p:cNvSpPr/>
          <p:nvPr/>
        </p:nvSpPr>
        <p:spPr>
          <a:xfrm>
            <a:off x="3581400" y="2133600"/>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9-bits</a:t>
            </a:r>
            <a:endParaRPr lang="en-US" dirty="0"/>
          </a:p>
        </p:txBody>
      </p:sp>
      <p:sp>
        <p:nvSpPr>
          <p:cNvPr id="6" name="Rectangle 5"/>
          <p:cNvSpPr/>
          <p:nvPr/>
        </p:nvSpPr>
        <p:spPr>
          <a:xfrm>
            <a:off x="5029200" y="2133600"/>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9-bits</a:t>
            </a:r>
            <a:endParaRPr lang="en-US" dirty="0"/>
          </a:p>
        </p:txBody>
      </p:sp>
      <p:sp>
        <p:nvSpPr>
          <p:cNvPr id="7" name="Rectangle 6"/>
          <p:cNvSpPr/>
          <p:nvPr/>
        </p:nvSpPr>
        <p:spPr>
          <a:xfrm>
            <a:off x="6477000" y="2133600"/>
            <a:ext cx="1981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12-bits</a:t>
            </a:r>
            <a:endParaRPr lang="en-US" dirty="0"/>
          </a:p>
        </p:txBody>
      </p:sp>
      <p:sp>
        <p:nvSpPr>
          <p:cNvPr id="8" name="Rectangle 7"/>
          <p:cNvSpPr/>
          <p:nvPr/>
        </p:nvSpPr>
        <p:spPr>
          <a:xfrm>
            <a:off x="762000" y="3352800"/>
            <a:ext cx="1066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2000" y="4114800"/>
            <a:ext cx="1066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1" name="Shape 10"/>
          <p:cNvCxnSpPr>
            <a:stCxn id="3" idx="2"/>
            <a:endCxn id="9" idx="1"/>
          </p:cNvCxnSpPr>
          <p:nvPr/>
        </p:nvCxnSpPr>
        <p:spPr>
          <a:xfrm rot="5400000">
            <a:off x="190500" y="3009900"/>
            <a:ext cx="1790700" cy="647700"/>
          </a:xfrm>
          <a:prstGeom prst="bentConnector4">
            <a:avLst>
              <a:gd name="adj1" fmla="val 20670"/>
              <a:gd name="adj2" fmla="val 135294"/>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 y="2971800"/>
            <a:ext cx="1676400" cy="369332"/>
          </a:xfrm>
          <a:prstGeom prst="rect">
            <a:avLst/>
          </a:prstGeom>
          <a:noFill/>
        </p:spPr>
        <p:txBody>
          <a:bodyPr wrap="square" rtlCol="0">
            <a:spAutoFit/>
          </a:bodyPr>
          <a:lstStyle/>
          <a:p>
            <a:r>
              <a:rPr lang="en-US" dirty="0" smtClean="0"/>
              <a:t>CR3 Register</a:t>
            </a:r>
            <a:endParaRPr lang="en-US" dirty="0"/>
          </a:p>
        </p:txBody>
      </p:sp>
      <p:sp>
        <p:nvSpPr>
          <p:cNvPr id="15" name="TextBox 14"/>
          <p:cNvSpPr txBox="1"/>
          <p:nvPr/>
        </p:nvSpPr>
        <p:spPr>
          <a:xfrm>
            <a:off x="685800" y="5410200"/>
            <a:ext cx="1524000" cy="923330"/>
          </a:xfrm>
          <a:prstGeom prst="rect">
            <a:avLst/>
          </a:prstGeom>
          <a:noFill/>
        </p:spPr>
        <p:txBody>
          <a:bodyPr wrap="square" rtlCol="0">
            <a:spAutoFit/>
          </a:bodyPr>
          <a:lstStyle/>
          <a:p>
            <a:r>
              <a:rPr lang="en-US" dirty="0" smtClean="0"/>
              <a:t>Page global director (</a:t>
            </a:r>
            <a:r>
              <a:rPr lang="en-US" dirty="0" err="1" smtClean="0"/>
              <a:t>pgd</a:t>
            </a:r>
            <a:r>
              <a:rPr lang="en-US" dirty="0" smtClean="0"/>
              <a:t>)</a:t>
            </a:r>
            <a:endParaRPr lang="en-US" dirty="0"/>
          </a:p>
        </p:txBody>
      </p:sp>
      <p:sp>
        <p:nvSpPr>
          <p:cNvPr id="16" name="Rectangle 15"/>
          <p:cNvSpPr/>
          <p:nvPr/>
        </p:nvSpPr>
        <p:spPr>
          <a:xfrm>
            <a:off x="2286000" y="3352800"/>
            <a:ext cx="1066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86000" y="4114800"/>
            <a:ext cx="1066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9" name="Shape 18"/>
          <p:cNvCxnSpPr>
            <a:stCxn id="9" idx="3"/>
            <a:endCxn id="16" idx="0"/>
          </p:cNvCxnSpPr>
          <p:nvPr/>
        </p:nvCxnSpPr>
        <p:spPr>
          <a:xfrm flipV="1">
            <a:off x="1828800" y="3352800"/>
            <a:ext cx="990600" cy="876300"/>
          </a:xfrm>
          <a:prstGeom prst="bentConnector4">
            <a:avLst>
              <a:gd name="adj1" fmla="val 23077"/>
              <a:gd name="adj2" fmla="val 126087"/>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10000" y="3352800"/>
            <a:ext cx="1066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4114800"/>
            <a:ext cx="1066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3" name="Shape 22"/>
          <p:cNvCxnSpPr>
            <a:stCxn id="17" idx="3"/>
            <a:endCxn id="20" idx="0"/>
          </p:cNvCxnSpPr>
          <p:nvPr/>
        </p:nvCxnSpPr>
        <p:spPr>
          <a:xfrm flipV="1">
            <a:off x="3352800" y="3352800"/>
            <a:ext cx="990600" cy="876300"/>
          </a:xfrm>
          <a:prstGeom prst="bentConnector4">
            <a:avLst>
              <a:gd name="adj1" fmla="val 23077"/>
              <a:gd name="adj2" fmla="val 126087"/>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257800" y="3352800"/>
            <a:ext cx="1066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257800" y="4114800"/>
            <a:ext cx="1066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7" name="Shape 26"/>
          <p:cNvCxnSpPr>
            <a:stCxn id="21" idx="3"/>
            <a:endCxn id="24" idx="0"/>
          </p:cNvCxnSpPr>
          <p:nvPr/>
        </p:nvCxnSpPr>
        <p:spPr>
          <a:xfrm flipV="1">
            <a:off x="4876800" y="3352800"/>
            <a:ext cx="914400" cy="876300"/>
          </a:xfrm>
          <a:prstGeom prst="bentConnector4">
            <a:avLst>
              <a:gd name="adj1" fmla="val 20833"/>
              <a:gd name="adj2" fmla="val 126087"/>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810000" y="62484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40-bits</a:t>
            </a:r>
            <a:endParaRPr lang="en-US" dirty="0"/>
          </a:p>
        </p:txBody>
      </p:sp>
      <p:sp>
        <p:nvSpPr>
          <p:cNvPr id="29" name="Rectangle 28"/>
          <p:cNvSpPr/>
          <p:nvPr/>
        </p:nvSpPr>
        <p:spPr>
          <a:xfrm>
            <a:off x="7086600" y="6248400"/>
            <a:ext cx="1981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12-bits</a:t>
            </a:r>
            <a:endParaRPr lang="en-US" dirty="0"/>
          </a:p>
        </p:txBody>
      </p:sp>
      <p:cxnSp>
        <p:nvCxnSpPr>
          <p:cNvPr id="31" name="Elbow Connector 30"/>
          <p:cNvCxnSpPr>
            <a:stCxn id="7" idx="2"/>
            <a:endCxn id="29" idx="0"/>
          </p:cNvCxnSpPr>
          <p:nvPr/>
        </p:nvCxnSpPr>
        <p:spPr>
          <a:xfrm rot="16200000" flipH="1">
            <a:off x="5867400" y="4038600"/>
            <a:ext cx="3810000" cy="609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hape 32"/>
          <p:cNvCxnSpPr>
            <a:stCxn id="25" idx="3"/>
            <a:endCxn id="28" idx="0"/>
          </p:cNvCxnSpPr>
          <p:nvPr/>
        </p:nvCxnSpPr>
        <p:spPr>
          <a:xfrm flipH="1">
            <a:off x="5448300" y="4229100"/>
            <a:ext cx="876300" cy="2019300"/>
          </a:xfrm>
          <a:prstGeom prst="bentConnector4">
            <a:avLst>
              <a:gd name="adj1" fmla="val -26087"/>
              <a:gd name="adj2" fmla="val 6415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867400" y="2983468"/>
            <a:ext cx="1524000" cy="369332"/>
          </a:xfrm>
          <a:prstGeom prst="rect">
            <a:avLst/>
          </a:prstGeom>
          <a:noFill/>
        </p:spPr>
        <p:txBody>
          <a:bodyPr wrap="square" rtlCol="0">
            <a:spAutoFit/>
          </a:bodyPr>
          <a:lstStyle/>
          <a:p>
            <a:r>
              <a:rPr lang="en-US" dirty="0" smtClean="0"/>
              <a:t>Page table</a:t>
            </a:r>
            <a:endParaRPr lang="en-US" dirty="0"/>
          </a:p>
        </p:txBody>
      </p:sp>
      <p:sp>
        <p:nvSpPr>
          <p:cNvPr id="38" name="TextBox 37"/>
          <p:cNvSpPr txBox="1"/>
          <p:nvPr/>
        </p:nvSpPr>
        <p:spPr>
          <a:xfrm>
            <a:off x="2362200" y="5410200"/>
            <a:ext cx="1295400" cy="923330"/>
          </a:xfrm>
          <a:prstGeom prst="rect">
            <a:avLst/>
          </a:prstGeom>
          <a:noFill/>
        </p:spPr>
        <p:txBody>
          <a:bodyPr wrap="square" rtlCol="0">
            <a:spAutoFit/>
          </a:bodyPr>
          <a:lstStyle/>
          <a:p>
            <a:r>
              <a:rPr lang="en-US" dirty="0" smtClean="0"/>
              <a:t>Page upper directory</a:t>
            </a:r>
            <a:endParaRPr lang="en-US" dirty="0"/>
          </a:p>
        </p:txBody>
      </p:sp>
      <p:sp>
        <p:nvSpPr>
          <p:cNvPr id="39" name="TextBox 38"/>
          <p:cNvSpPr txBox="1"/>
          <p:nvPr/>
        </p:nvSpPr>
        <p:spPr>
          <a:xfrm>
            <a:off x="3810000" y="5410200"/>
            <a:ext cx="1295400" cy="923330"/>
          </a:xfrm>
          <a:prstGeom prst="rect">
            <a:avLst/>
          </a:prstGeom>
          <a:noFill/>
        </p:spPr>
        <p:txBody>
          <a:bodyPr wrap="square" rtlCol="0">
            <a:spAutoFit/>
          </a:bodyPr>
          <a:lstStyle/>
          <a:p>
            <a:r>
              <a:rPr lang="en-US" dirty="0" smtClean="0"/>
              <a:t>Page middle directory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7" name="Rectangle 3"/>
          <p:cNvSpPr>
            <a:spLocks noChangeAspect="1" noChangeArrowheads="1"/>
          </p:cNvSpPr>
          <p:nvPr/>
        </p:nvSpPr>
        <p:spPr bwMode="auto">
          <a:xfrm>
            <a:off x="3465513" y="2286000"/>
            <a:ext cx="2174875" cy="523875"/>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400"/>
              <a:t>kernel code/data/stack</a:t>
            </a:r>
          </a:p>
        </p:txBody>
      </p:sp>
      <p:sp>
        <p:nvSpPr>
          <p:cNvPr id="1158148" name="Rectangle 4"/>
          <p:cNvSpPr>
            <a:spLocks noChangeAspect="1" noChangeArrowheads="1"/>
          </p:cNvSpPr>
          <p:nvPr/>
        </p:nvSpPr>
        <p:spPr bwMode="auto">
          <a:xfrm>
            <a:off x="3465513" y="3635375"/>
            <a:ext cx="2174875" cy="455613"/>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400"/>
              <a:t>Memory mapped region </a:t>
            </a:r>
          </a:p>
          <a:p>
            <a:pPr>
              <a:lnSpc>
                <a:spcPct val="100000"/>
              </a:lnSpc>
            </a:pPr>
            <a:r>
              <a:rPr lang="en-US" sz="1400"/>
              <a:t>for shared libraries</a:t>
            </a:r>
          </a:p>
        </p:txBody>
      </p:sp>
      <p:sp>
        <p:nvSpPr>
          <p:cNvPr id="1158149" name="Rectangle 5"/>
          <p:cNvSpPr>
            <a:spLocks noChangeAspect="1" noChangeArrowheads="1"/>
          </p:cNvSpPr>
          <p:nvPr/>
        </p:nvSpPr>
        <p:spPr bwMode="auto">
          <a:xfrm>
            <a:off x="3465513" y="4087813"/>
            <a:ext cx="2174875" cy="492125"/>
          </a:xfrm>
          <a:prstGeom prst="rect">
            <a:avLst/>
          </a:prstGeom>
          <a:solidFill>
            <a:srgbClr val="C0C0C0"/>
          </a:solidFill>
          <a:ln w="25400">
            <a:solidFill>
              <a:schemeClr val="tx1"/>
            </a:solidFill>
            <a:miter lim="800000"/>
            <a:headEnd/>
            <a:tailEnd/>
          </a:ln>
          <a:effectLst/>
        </p:spPr>
        <p:txBody>
          <a:bodyPr wrap="none" anchor="ctr"/>
          <a:lstStyle/>
          <a:p>
            <a:pPr>
              <a:lnSpc>
                <a:spcPct val="100000"/>
              </a:lnSpc>
            </a:pPr>
            <a:endParaRPr lang="en-US" sz="1400"/>
          </a:p>
        </p:txBody>
      </p:sp>
      <p:sp>
        <p:nvSpPr>
          <p:cNvPr id="1158150" name="Rectangle 6"/>
          <p:cNvSpPr>
            <a:spLocks noChangeAspect="1" noChangeArrowheads="1"/>
          </p:cNvSpPr>
          <p:nvPr/>
        </p:nvSpPr>
        <p:spPr bwMode="auto">
          <a:xfrm>
            <a:off x="3465513" y="4583113"/>
            <a:ext cx="2174875" cy="454025"/>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400"/>
              <a:t>runtime heap (via malloc)</a:t>
            </a:r>
          </a:p>
        </p:txBody>
      </p:sp>
      <p:sp>
        <p:nvSpPr>
          <p:cNvPr id="1158151" name="Rectangle 7"/>
          <p:cNvSpPr>
            <a:spLocks noChangeAspect="1" noChangeArrowheads="1"/>
          </p:cNvSpPr>
          <p:nvPr/>
        </p:nvSpPr>
        <p:spPr bwMode="auto">
          <a:xfrm>
            <a:off x="3465513" y="3017838"/>
            <a:ext cx="2174875" cy="615950"/>
          </a:xfrm>
          <a:prstGeom prst="rect">
            <a:avLst/>
          </a:prstGeom>
          <a:solidFill>
            <a:srgbClr val="C0C0C0"/>
          </a:solidFill>
          <a:ln w="25400">
            <a:solidFill>
              <a:schemeClr val="tx1"/>
            </a:solidFill>
            <a:miter lim="800000"/>
            <a:headEnd/>
            <a:tailEnd/>
          </a:ln>
          <a:effectLst/>
        </p:spPr>
        <p:txBody>
          <a:bodyPr wrap="none" anchor="ctr"/>
          <a:lstStyle/>
          <a:p>
            <a:pPr>
              <a:lnSpc>
                <a:spcPct val="100000"/>
              </a:lnSpc>
            </a:pPr>
            <a:endParaRPr lang="en-US" sz="1400"/>
          </a:p>
        </p:txBody>
      </p:sp>
      <p:sp>
        <p:nvSpPr>
          <p:cNvPr id="1158152" name="Rectangle 8"/>
          <p:cNvSpPr>
            <a:spLocks noChangeAspect="1" noChangeArrowheads="1"/>
          </p:cNvSpPr>
          <p:nvPr/>
        </p:nvSpPr>
        <p:spPr bwMode="auto">
          <a:xfrm>
            <a:off x="3465513" y="5545138"/>
            <a:ext cx="2174875" cy="269875"/>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400"/>
              <a:t>program text (.text)</a:t>
            </a:r>
          </a:p>
        </p:txBody>
      </p:sp>
      <p:sp>
        <p:nvSpPr>
          <p:cNvPr id="1158153" name="Rectangle 9"/>
          <p:cNvSpPr>
            <a:spLocks noChangeAspect="1" noChangeArrowheads="1"/>
          </p:cNvSpPr>
          <p:nvPr/>
        </p:nvSpPr>
        <p:spPr bwMode="auto">
          <a:xfrm>
            <a:off x="3465513" y="5286375"/>
            <a:ext cx="2174875" cy="269875"/>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400"/>
              <a:t>initialized data (.data)</a:t>
            </a:r>
          </a:p>
        </p:txBody>
      </p:sp>
      <p:sp>
        <p:nvSpPr>
          <p:cNvPr id="1158154" name="Rectangle 10"/>
          <p:cNvSpPr>
            <a:spLocks noChangeAspect="1" noChangeArrowheads="1"/>
          </p:cNvSpPr>
          <p:nvPr/>
        </p:nvSpPr>
        <p:spPr bwMode="auto">
          <a:xfrm>
            <a:off x="3465513" y="5027613"/>
            <a:ext cx="2174875" cy="268287"/>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400"/>
              <a:t>uninitialized data (.bss)</a:t>
            </a:r>
          </a:p>
        </p:txBody>
      </p:sp>
      <p:sp>
        <p:nvSpPr>
          <p:cNvPr id="1158155" name="Line 11"/>
          <p:cNvSpPr>
            <a:spLocks noChangeAspect="1" noChangeShapeType="1"/>
          </p:cNvSpPr>
          <p:nvPr/>
        </p:nvSpPr>
        <p:spPr bwMode="auto">
          <a:xfrm flipV="1">
            <a:off x="4491038" y="4335463"/>
            <a:ext cx="0" cy="239712"/>
          </a:xfrm>
          <a:prstGeom prst="line">
            <a:avLst/>
          </a:prstGeom>
          <a:noFill/>
          <a:ln w="38100">
            <a:solidFill>
              <a:schemeClr val="tx1"/>
            </a:solidFill>
            <a:round/>
            <a:headEnd/>
            <a:tailEnd type="triangle" w="med" len="med"/>
          </a:ln>
          <a:effectLst/>
        </p:spPr>
        <p:txBody>
          <a:bodyPr wrap="none" anchor="ctr"/>
          <a:lstStyle/>
          <a:p>
            <a:endParaRPr lang="en-US"/>
          </a:p>
        </p:txBody>
      </p:sp>
      <p:sp>
        <p:nvSpPr>
          <p:cNvPr id="1158156" name="Rectangle 12"/>
          <p:cNvSpPr>
            <a:spLocks noChangeAspect="1" noChangeArrowheads="1"/>
          </p:cNvSpPr>
          <p:nvPr/>
        </p:nvSpPr>
        <p:spPr bwMode="auto">
          <a:xfrm>
            <a:off x="3465513" y="2789238"/>
            <a:ext cx="2174875" cy="2286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400"/>
              <a:t>stack</a:t>
            </a:r>
          </a:p>
        </p:txBody>
      </p:sp>
      <p:sp>
        <p:nvSpPr>
          <p:cNvPr id="1158157" name="Line 13"/>
          <p:cNvSpPr>
            <a:spLocks noChangeAspect="1" noChangeShapeType="1"/>
          </p:cNvSpPr>
          <p:nvPr/>
        </p:nvSpPr>
        <p:spPr bwMode="auto">
          <a:xfrm flipV="1">
            <a:off x="4502150" y="3400425"/>
            <a:ext cx="0" cy="238125"/>
          </a:xfrm>
          <a:prstGeom prst="line">
            <a:avLst/>
          </a:prstGeom>
          <a:noFill/>
          <a:ln w="38100">
            <a:solidFill>
              <a:schemeClr val="tx1"/>
            </a:solidFill>
            <a:round/>
            <a:headEnd/>
            <a:tailEnd type="triangle" w="med" len="med"/>
          </a:ln>
          <a:effectLst/>
        </p:spPr>
        <p:txBody>
          <a:bodyPr wrap="none" anchor="ctr"/>
          <a:lstStyle/>
          <a:p>
            <a:endParaRPr lang="en-US"/>
          </a:p>
        </p:txBody>
      </p:sp>
      <p:sp>
        <p:nvSpPr>
          <p:cNvPr id="1158158" name="Line 14"/>
          <p:cNvSpPr>
            <a:spLocks noChangeAspect="1" noChangeShapeType="1"/>
          </p:cNvSpPr>
          <p:nvPr/>
        </p:nvSpPr>
        <p:spPr bwMode="auto">
          <a:xfrm>
            <a:off x="4511675" y="3017838"/>
            <a:ext cx="0" cy="239712"/>
          </a:xfrm>
          <a:prstGeom prst="line">
            <a:avLst/>
          </a:prstGeom>
          <a:noFill/>
          <a:ln w="38100">
            <a:solidFill>
              <a:schemeClr val="tx1"/>
            </a:solidFill>
            <a:round/>
            <a:headEnd/>
            <a:tailEnd type="triangle" w="med" len="med"/>
          </a:ln>
          <a:effectLst/>
        </p:spPr>
        <p:txBody>
          <a:bodyPr wrap="none" anchor="ctr"/>
          <a:lstStyle/>
          <a:p>
            <a:endParaRPr lang="en-US"/>
          </a:p>
        </p:txBody>
      </p:sp>
      <p:sp>
        <p:nvSpPr>
          <p:cNvPr id="1158159" name="Rectangle 15"/>
          <p:cNvSpPr>
            <a:spLocks noChangeAspect="1" noChangeArrowheads="1"/>
          </p:cNvSpPr>
          <p:nvPr/>
        </p:nvSpPr>
        <p:spPr bwMode="auto">
          <a:xfrm>
            <a:off x="3465513" y="5803900"/>
            <a:ext cx="2174875" cy="269875"/>
          </a:xfrm>
          <a:prstGeom prst="rect">
            <a:avLst/>
          </a:prstGeom>
          <a:solidFill>
            <a:srgbClr val="C0C0C0"/>
          </a:solidFill>
          <a:ln w="25400">
            <a:solidFill>
              <a:schemeClr val="tx1"/>
            </a:solidFill>
            <a:miter lim="800000"/>
            <a:headEnd/>
            <a:tailEnd/>
          </a:ln>
          <a:effectLst/>
        </p:spPr>
        <p:txBody>
          <a:bodyPr wrap="none" anchor="ctr"/>
          <a:lstStyle/>
          <a:p>
            <a:pPr>
              <a:lnSpc>
                <a:spcPct val="100000"/>
              </a:lnSpc>
            </a:pPr>
            <a:r>
              <a:rPr lang="en-US" sz="1400"/>
              <a:t>forbidden</a:t>
            </a:r>
          </a:p>
        </p:txBody>
      </p:sp>
      <p:sp>
        <p:nvSpPr>
          <p:cNvPr id="1158160" name="Text Box 16"/>
          <p:cNvSpPr txBox="1">
            <a:spLocks noChangeAspect="1" noChangeArrowheads="1"/>
          </p:cNvSpPr>
          <p:nvPr/>
        </p:nvSpPr>
        <p:spPr bwMode="auto">
          <a:xfrm>
            <a:off x="3259138" y="5943600"/>
            <a:ext cx="282575" cy="304800"/>
          </a:xfrm>
          <a:prstGeom prst="rect">
            <a:avLst/>
          </a:prstGeom>
          <a:noFill/>
          <a:ln w="25400">
            <a:noFill/>
            <a:miter lim="800000"/>
            <a:headEnd/>
            <a:tailEnd/>
          </a:ln>
          <a:effectLst/>
        </p:spPr>
        <p:txBody>
          <a:bodyPr wrap="none">
            <a:spAutoFit/>
          </a:bodyPr>
          <a:lstStyle/>
          <a:p>
            <a:pPr algn="l">
              <a:lnSpc>
                <a:spcPct val="100000"/>
              </a:lnSpc>
            </a:pPr>
            <a:r>
              <a:rPr lang="en-US" sz="1400"/>
              <a:t>0</a:t>
            </a:r>
          </a:p>
        </p:txBody>
      </p:sp>
      <p:sp>
        <p:nvSpPr>
          <p:cNvPr id="1158161" name="Text Box 17"/>
          <p:cNvSpPr txBox="1">
            <a:spLocks noChangeAspect="1" noChangeArrowheads="1"/>
          </p:cNvSpPr>
          <p:nvPr/>
        </p:nvSpPr>
        <p:spPr bwMode="auto">
          <a:xfrm>
            <a:off x="2582863" y="2825750"/>
            <a:ext cx="649287" cy="304800"/>
          </a:xfrm>
          <a:prstGeom prst="rect">
            <a:avLst/>
          </a:prstGeom>
          <a:noFill/>
          <a:ln w="25400">
            <a:noFill/>
            <a:miter lim="800000"/>
            <a:headEnd/>
            <a:tailEnd/>
          </a:ln>
          <a:effectLst/>
        </p:spPr>
        <p:txBody>
          <a:bodyPr wrap="none">
            <a:spAutoFit/>
          </a:bodyPr>
          <a:lstStyle/>
          <a:p>
            <a:pPr algn="l">
              <a:lnSpc>
                <a:spcPct val="100000"/>
              </a:lnSpc>
            </a:pPr>
            <a:r>
              <a:rPr lang="en-US" sz="1400"/>
              <a:t>%esp</a:t>
            </a:r>
          </a:p>
        </p:txBody>
      </p:sp>
      <p:sp>
        <p:nvSpPr>
          <p:cNvPr id="1158162" name="Line 18"/>
          <p:cNvSpPr>
            <a:spLocks noChangeAspect="1" noChangeShapeType="1"/>
          </p:cNvSpPr>
          <p:nvPr/>
        </p:nvSpPr>
        <p:spPr bwMode="auto">
          <a:xfrm>
            <a:off x="3206750" y="2989263"/>
            <a:ext cx="258763" cy="1587"/>
          </a:xfrm>
          <a:prstGeom prst="line">
            <a:avLst/>
          </a:prstGeom>
          <a:noFill/>
          <a:ln w="25400">
            <a:solidFill>
              <a:schemeClr val="tx1"/>
            </a:solidFill>
            <a:round/>
            <a:headEnd/>
            <a:tailEnd type="triangle" w="med" len="med"/>
          </a:ln>
          <a:effectLst/>
        </p:spPr>
        <p:txBody>
          <a:bodyPr wrap="none" anchor="ctr"/>
          <a:lstStyle/>
          <a:p>
            <a:endParaRPr lang="en-US"/>
          </a:p>
        </p:txBody>
      </p:sp>
      <p:sp>
        <p:nvSpPr>
          <p:cNvPr id="1158163" name="Text Box 19"/>
          <p:cNvSpPr txBox="1">
            <a:spLocks noChangeAspect="1" noChangeArrowheads="1"/>
          </p:cNvSpPr>
          <p:nvPr/>
        </p:nvSpPr>
        <p:spPr bwMode="auto">
          <a:xfrm>
            <a:off x="5832475" y="2987675"/>
            <a:ext cx="866775" cy="517525"/>
          </a:xfrm>
          <a:prstGeom prst="rect">
            <a:avLst/>
          </a:prstGeom>
          <a:noFill/>
          <a:ln w="25400">
            <a:noFill/>
            <a:miter lim="800000"/>
            <a:headEnd/>
            <a:tailEnd/>
          </a:ln>
          <a:effectLst/>
        </p:spPr>
        <p:txBody>
          <a:bodyPr wrap="none">
            <a:spAutoFit/>
          </a:bodyPr>
          <a:lstStyle/>
          <a:p>
            <a:pPr algn="l">
              <a:lnSpc>
                <a:spcPct val="100000"/>
              </a:lnSpc>
            </a:pPr>
            <a:r>
              <a:rPr lang="en-US" sz="1400"/>
              <a:t>process</a:t>
            </a:r>
          </a:p>
          <a:p>
            <a:pPr algn="l">
              <a:lnSpc>
                <a:spcPct val="100000"/>
              </a:lnSpc>
            </a:pPr>
            <a:r>
              <a:rPr lang="en-US" sz="1400"/>
              <a:t> VM</a:t>
            </a:r>
          </a:p>
        </p:txBody>
      </p:sp>
      <p:sp>
        <p:nvSpPr>
          <p:cNvPr id="1158164" name="Line 20"/>
          <p:cNvSpPr>
            <a:spLocks noChangeAspect="1" noChangeShapeType="1"/>
          </p:cNvSpPr>
          <p:nvPr/>
        </p:nvSpPr>
        <p:spPr bwMode="auto">
          <a:xfrm>
            <a:off x="5737225" y="3032125"/>
            <a:ext cx="0" cy="549275"/>
          </a:xfrm>
          <a:prstGeom prst="line">
            <a:avLst/>
          </a:prstGeom>
          <a:noFill/>
          <a:ln w="38100">
            <a:solidFill>
              <a:schemeClr val="tx1"/>
            </a:solidFill>
            <a:round/>
            <a:headEnd/>
            <a:tailEnd type="triangle" w="med" len="med"/>
          </a:ln>
          <a:effectLst/>
        </p:spPr>
        <p:txBody>
          <a:bodyPr wrap="none" anchor="ctr"/>
          <a:lstStyle/>
          <a:p>
            <a:endParaRPr lang="en-US"/>
          </a:p>
        </p:txBody>
      </p:sp>
      <p:sp>
        <p:nvSpPr>
          <p:cNvPr id="1158165" name="Text Box 21"/>
          <p:cNvSpPr txBox="1">
            <a:spLocks noChangeAspect="1" noChangeArrowheads="1"/>
          </p:cNvSpPr>
          <p:nvPr/>
        </p:nvSpPr>
        <p:spPr bwMode="auto">
          <a:xfrm>
            <a:off x="2762250" y="4419600"/>
            <a:ext cx="460375" cy="304800"/>
          </a:xfrm>
          <a:prstGeom prst="rect">
            <a:avLst/>
          </a:prstGeom>
          <a:noFill/>
          <a:ln w="25400">
            <a:noFill/>
            <a:miter lim="800000"/>
            <a:headEnd/>
            <a:tailEnd/>
          </a:ln>
          <a:effectLst/>
        </p:spPr>
        <p:txBody>
          <a:bodyPr wrap="none">
            <a:spAutoFit/>
          </a:bodyPr>
          <a:lstStyle/>
          <a:p>
            <a:pPr>
              <a:lnSpc>
                <a:spcPct val="100000"/>
              </a:lnSpc>
            </a:pPr>
            <a:r>
              <a:rPr lang="en-US" sz="1400"/>
              <a:t>brk</a:t>
            </a:r>
          </a:p>
        </p:txBody>
      </p:sp>
      <p:sp>
        <p:nvSpPr>
          <p:cNvPr id="1158166" name="Line 22"/>
          <p:cNvSpPr>
            <a:spLocks noChangeAspect="1" noChangeShapeType="1"/>
          </p:cNvSpPr>
          <p:nvPr/>
        </p:nvSpPr>
        <p:spPr bwMode="auto">
          <a:xfrm>
            <a:off x="3192463" y="4572000"/>
            <a:ext cx="258762"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158167" name="Text Box 23"/>
          <p:cNvSpPr txBox="1">
            <a:spLocks noChangeArrowheads="1"/>
          </p:cNvSpPr>
          <p:nvPr/>
        </p:nvSpPr>
        <p:spPr bwMode="auto">
          <a:xfrm>
            <a:off x="2622550" y="2613025"/>
            <a:ext cx="754063" cy="280988"/>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400">
                <a:solidFill>
                  <a:schemeClr val="tx2"/>
                </a:solidFill>
              </a:rPr>
              <a:t>0xc0…</a:t>
            </a:r>
          </a:p>
        </p:txBody>
      </p:sp>
      <p:sp>
        <p:nvSpPr>
          <p:cNvPr id="1158168" name="Rectangle 24"/>
          <p:cNvSpPr>
            <a:spLocks noChangeAspect="1" noChangeArrowheads="1"/>
          </p:cNvSpPr>
          <p:nvPr/>
        </p:nvSpPr>
        <p:spPr bwMode="auto">
          <a:xfrm>
            <a:off x="3465513" y="1765300"/>
            <a:ext cx="2174875" cy="523875"/>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400"/>
              <a:t>physical memory</a:t>
            </a:r>
          </a:p>
        </p:txBody>
      </p:sp>
      <p:sp>
        <p:nvSpPr>
          <p:cNvPr id="1158169" name="AutoShape 25"/>
          <p:cNvSpPr>
            <a:spLocks/>
          </p:cNvSpPr>
          <p:nvPr/>
        </p:nvSpPr>
        <p:spPr bwMode="auto">
          <a:xfrm flipH="1">
            <a:off x="3298825" y="1765300"/>
            <a:ext cx="74613" cy="1003300"/>
          </a:xfrm>
          <a:prstGeom prst="rightBrace">
            <a:avLst>
              <a:gd name="adj1" fmla="val 112056"/>
              <a:gd name="adj2" fmla="val 50000"/>
            </a:avLst>
          </a:prstGeom>
          <a:noFill/>
          <a:ln w="9525">
            <a:solidFill>
              <a:srgbClr val="000000"/>
            </a:solidFill>
            <a:round/>
            <a:headEnd/>
            <a:tailEnd/>
          </a:ln>
          <a:effectLst/>
        </p:spPr>
        <p:txBody>
          <a:bodyPr wrap="none" lIns="90487" tIns="44450" rIns="90487" bIns="44450" anchor="ctr"/>
          <a:lstStyle/>
          <a:p>
            <a:endParaRPr lang="en-US"/>
          </a:p>
        </p:txBody>
      </p:sp>
      <p:sp>
        <p:nvSpPr>
          <p:cNvPr id="1158170" name="Text Box 26"/>
          <p:cNvSpPr txBox="1">
            <a:spLocks noChangeArrowheads="1"/>
          </p:cNvSpPr>
          <p:nvPr/>
        </p:nvSpPr>
        <p:spPr bwMode="auto">
          <a:xfrm>
            <a:off x="2460625" y="1925638"/>
            <a:ext cx="914400" cy="857250"/>
          </a:xfrm>
          <a:prstGeom prst="rect">
            <a:avLst/>
          </a:prstGeom>
          <a:noFill/>
          <a:ln w="9525">
            <a:noFill/>
            <a:miter lim="800000"/>
            <a:headEnd/>
            <a:tailEnd/>
          </a:ln>
          <a:effectLst/>
        </p:spPr>
        <p:txBody>
          <a:bodyPr lIns="90487" tIns="44450" rIns="90487" bIns="44450">
            <a:spAutoFit/>
          </a:bodyPr>
          <a:lstStyle/>
          <a:p>
            <a:pPr>
              <a:spcBef>
                <a:spcPct val="30000"/>
              </a:spcBef>
            </a:pPr>
            <a:r>
              <a:rPr lang="en-US" sz="1400">
                <a:solidFill>
                  <a:schemeClr val="tx2"/>
                </a:solidFill>
              </a:rPr>
              <a:t>same for each process</a:t>
            </a:r>
          </a:p>
        </p:txBody>
      </p:sp>
      <p:sp>
        <p:nvSpPr>
          <p:cNvPr id="1158171" name="Rectangle 27"/>
          <p:cNvSpPr>
            <a:spLocks noChangeAspect="1" noChangeArrowheads="1"/>
          </p:cNvSpPr>
          <p:nvPr/>
        </p:nvSpPr>
        <p:spPr bwMode="auto">
          <a:xfrm>
            <a:off x="3465513" y="838200"/>
            <a:ext cx="2174875" cy="930275"/>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400"/>
              <a:t>process-specific data</a:t>
            </a:r>
          </a:p>
          <a:p>
            <a:pPr>
              <a:lnSpc>
                <a:spcPct val="100000"/>
              </a:lnSpc>
            </a:pPr>
            <a:r>
              <a:rPr lang="en-US" sz="1400"/>
              <a:t>structures </a:t>
            </a:r>
          </a:p>
          <a:p>
            <a:pPr>
              <a:lnSpc>
                <a:spcPct val="100000"/>
              </a:lnSpc>
            </a:pPr>
            <a:r>
              <a:rPr lang="en-US" sz="1400"/>
              <a:t>(page tables,</a:t>
            </a:r>
          </a:p>
          <a:p>
            <a:pPr>
              <a:lnSpc>
                <a:spcPct val="100000"/>
              </a:lnSpc>
            </a:pPr>
            <a:r>
              <a:rPr lang="en-US" sz="1400"/>
              <a:t>task and mm structs)</a:t>
            </a:r>
          </a:p>
        </p:txBody>
      </p:sp>
      <p:sp>
        <p:nvSpPr>
          <p:cNvPr id="1158172" name="Line 28"/>
          <p:cNvSpPr>
            <a:spLocks noChangeAspect="1" noChangeShapeType="1"/>
          </p:cNvSpPr>
          <p:nvPr/>
        </p:nvSpPr>
        <p:spPr bwMode="auto">
          <a:xfrm flipV="1">
            <a:off x="5737225" y="1981200"/>
            <a:ext cx="0" cy="777875"/>
          </a:xfrm>
          <a:prstGeom prst="line">
            <a:avLst/>
          </a:prstGeom>
          <a:noFill/>
          <a:ln w="38100">
            <a:solidFill>
              <a:schemeClr val="tx1"/>
            </a:solidFill>
            <a:round/>
            <a:headEnd/>
            <a:tailEnd type="triangle" w="med" len="med"/>
          </a:ln>
          <a:effectLst/>
        </p:spPr>
        <p:txBody>
          <a:bodyPr wrap="none" anchor="ctr"/>
          <a:lstStyle/>
          <a:p>
            <a:endParaRPr lang="en-US"/>
          </a:p>
        </p:txBody>
      </p:sp>
      <p:sp>
        <p:nvSpPr>
          <p:cNvPr id="1158173" name="Text Box 29"/>
          <p:cNvSpPr txBox="1">
            <a:spLocks noChangeAspect="1" noChangeArrowheads="1"/>
          </p:cNvSpPr>
          <p:nvPr/>
        </p:nvSpPr>
        <p:spPr bwMode="auto">
          <a:xfrm>
            <a:off x="5813425" y="2286000"/>
            <a:ext cx="757238" cy="517525"/>
          </a:xfrm>
          <a:prstGeom prst="rect">
            <a:avLst/>
          </a:prstGeom>
          <a:noFill/>
          <a:ln w="25400">
            <a:noFill/>
            <a:miter lim="800000"/>
            <a:headEnd/>
            <a:tailEnd/>
          </a:ln>
          <a:effectLst/>
        </p:spPr>
        <p:txBody>
          <a:bodyPr wrap="none">
            <a:spAutoFit/>
          </a:bodyPr>
          <a:lstStyle/>
          <a:p>
            <a:pPr algn="l">
              <a:lnSpc>
                <a:spcPct val="100000"/>
              </a:lnSpc>
            </a:pPr>
            <a:r>
              <a:rPr lang="en-US" sz="1400"/>
              <a:t>kernel </a:t>
            </a:r>
          </a:p>
          <a:p>
            <a:pPr algn="l">
              <a:lnSpc>
                <a:spcPct val="100000"/>
              </a:lnSpc>
            </a:pPr>
            <a:r>
              <a:rPr lang="en-US" sz="1400"/>
              <a:t>VM</a:t>
            </a:r>
          </a:p>
        </p:txBody>
      </p:sp>
      <p:sp>
        <p:nvSpPr>
          <p:cNvPr id="1158175" name="Rectangle 31"/>
          <p:cNvSpPr>
            <a:spLocks noChangeArrowheads="1"/>
          </p:cNvSpPr>
          <p:nvPr/>
        </p:nvSpPr>
        <p:spPr bwMode="auto">
          <a:xfrm>
            <a:off x="6118225" y="5334000"/>
            <a:ext cx="914400" cy="2286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spcBef>
                <a:spcPct val="30000"/>
              </a:spcBef>
            </a:pPr>
            <a:r>
              <a:rPr lang="en-US" sz="1400">
                <a:solidFill>
                  <a:schemeClr val="bg1"/>
                </a:solidFill>
              </a:rPr>
              <a:t>.data</a:t>
            </a:r>
          </a:p>
        </p:txBody>
      </p:sp>
      <p:sp>
        <p:nvSpPr>
          <p:cNvPr id="1158176" name="Rectangle 32"/>
          <p:cNvSpPr>
            <a:spLocks noChangeArrowheads="1"/>
          </p:cNvSpPr>
          <p:nvPr/>
        </p:nvSpPr>
        <p:spPr bwMode="auto">
          <a:xfrm>
            <a:off x="6118225" y="5562600"/>
            <a:ext cx="914400" cy="2286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spcBef>
                <a:spcPct val="30000"/>
              </a:spcBef>
            </a:pPr>
            <a:r>
              <a:rPr lang="en-US" sz="1400">
                <a:solidFill>
                  <a:schemeClr val="bg1"/>
                </a:solidFill>
              </a:rPr>
              <a:t>.text</a:t>
            </a:r>
          </a:p>
        </p:txBody>
      </p:sp>
      <p:sp>
        <p:nvSpPr>
          <p:cNvPr id="1158177" name="Text Box 33"/>
          <p:cNvSpPr txBox="1">
            <a:spLocks noChangeArrowheads="1"/>
          </p:cNvSpPr>
          <p:nvPr/>
        </p:nvSpPr>
        <p:spPr bwMode="auto">
          <a:xfrm>
            <a:off x="6423025" y="5791200"/>
            <a:ext cx="320675" cy="336550"/>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a:solidFill>
                  <a:schemeClr val="tx2"/>
                </a:solidFill>
              </a:rPr>
              <a:t>p</a:t>
            </a:r>
          </a:p>
        </p:txBody>
      </p:sp>
      <p:sp>
        <p:nvSpPr>
          <p:cNvPr id="1158178" name="Line 34"/>
          <p:cNvSpPr>
            <a:spLocks noChangeShapeType="1"/>
          </p:cNvSpPr>
          <p:nvPr/>
        </p:nvSpPr>
        <p:spPr bwMode="auto">
          <a:xfrm flipH="1" flipV="1">
            <a:off x="5661025" y="54864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8179" name="Line 35"/>
          <p:cNvSpPr>
            <a:spLocks noChangeShapeType="1"/>
          </p:cNvSpPr>
          <p:nvPr/>
        </p:nvSpPr>
        <p:spPr bwMode="auto">
          <a:xfrm flipH="1">
            <a:off x="5661025" y="57150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8180" name="Text Box 36"/>
          <p:cNvSpPr txBox="1">
            <a:spLocks noChangeArrowheads="1"/>
          </p:cNvSpPr>
          <p:nvPr/>
        </p:nvSpPr>
        <p:spPr bwMode="auto">
          <a:xfrm>
            <a:off x="6103938" y="4905375"/>
            <a:ext cx="1287462" cy="280988"/>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400">
                <a:solidFill>
                  <a:schemeClr val="tx2"/>
                </a:solidFill>
              </a:rPr>
              <a:t>demand-zero</a:t>
            </a:r>
          </a:p>
        </p:txBody>
      </p:sp>
      <p:sp>
        <p:nvSpPr>
          <p:cNvPr id="1158181" name="Line 37"/>
          <p:cNvSpPr>
            <a:spLocks noChangeShapeType="1"/>
          </p:cNvSpPr>
          <p:nvPr/>
        </p:nvSpPr>
        <p:spPr bwMode="auto">
          <a:xfrm flipH="1">
            <a:off x="5661025" y="5029200"/>
            <a:ext cx="381000" cy="762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8182" name="Text Box 38"/>
          <p:cNvSpPr txBox="1">
            <a:spLocks noChangeArrowheads="1"/>
          </p:cNvSpPr>
          <p:nvPr/>
        </p:nvSpPr>
        <p:spPr bwMode="auto">
          <a:xfrm>
            <a:off x="6042025" y="2743200"/>
            <a:ext cx="1287463" cy="280988"/>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400">
                <a:solidFill>
                  <a:schemeClr val="tx2"/>
                </a:solidFill>
              </a:rPr>
              <a:t>demand-zero</a:t>
            </a:r>
          </a:p>
        </p:txBody>
      </p:sp>
      <p:sp>
        <p:nvSpPr>
          <p:cNvPr id="1158183" name="Line 39"/>
          <p:cNvSpPr>
            <a:spLocks noChangeShapeType="1"/>
          </p:cNvSpPr>
          <p:nvPr/>
        </p:nvSpPr>
        <p:spPr bwMode="auto">
          <a:xfrm flipH="1">
            <a:off x="5661025" y="28956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8184" name="Text Box 40"/>
          <p:cNvSpPr txBox="1">
            <a:spLocks noChangeArrowheads="1"/>
          </p:cNvSpPr>
          <p:nvPr/>
        </p:nvSpPr>
        <p:spPr bwMode="auto">
          <a:xfrm>
            <a:off x="6118225" y="4159250"/>
            <a:ext cx="904875" cy="336550"/>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a:solidFill>
                  <a:schemeClr val="tx2"/>
                </a:solidFill>
              </a:rPr>
              <a:t>libc.so</a:t>
            </a:r>
          </a:p>
        </p:txBody>
      </p:sp>
      <p:sp>
        <p:nvSpPr>
          <p:cNvPr id="1158185" name="Rectangle 41"/>
          <p:cNvSpPr>
            <a:spLocks noChangeArrowheads="1"/>
          </p:cNvSpPr>
          <p:nvPr/>
        </p:nvSpPr>
        <p:spPr bwMode="auto">
          <a:xfrm>
            <a:off x="6118225" y="3657600"/>
            <a:ext cx="914400" cy="2286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spcBef>
                <a:spcPct val="30000"/>
              </a:spcBef>
            </a:pPr>
            <a:r>
              <a:rPr lang="en-US" sz="1400">
                <a:solidFill>
                  <a:schemeClr val="bg1"/>
                </a:solidFill>
              </a:rPr>
              <a:t>.data</a:t>
            </a:r>
          </a:p>
        </p:txBody>
      </p:sp>
      <p:sp>
        <p:nvSpPr>
          <p:cNvPr id="1158186" name="Rectangle 42"/>
          <p:cNvSpPr>
            <a:spLocks noChangeArrowheads="1"/>
          </p:cNvSpPr>
          <p:nvPr/>
        </p:nvSpPr>
        <p:spPr bwMode="auto">
          <a:xfrm>
            <a:off x="6118225" y="3886200"/>
            <a:ext cx="914400" cy="2286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spcBef>
                <a:spcPct val="30000"/>
              </a:spcBef>
            </a:pPr>
            <a:r>
              <a:rPr lang="en-US" sz="1400">
                <a:solidFill>
                  <a:schemeClr val="bg1"/>
                </a:solidFill>
              </a:rPr>
              <a:t>.text</a:t>
            </a:r>
          </a:p>
        </p:txBody>
      </p:sp>
      <p:sp>
        <p:nvSpPr>
          <p:cNvPr id="1158187" name="Line 43"/>
          <p:cNvSpPr>
            <a:spLocks noChangeShapeType="1"/>
          </p:cNvSpPr>
          <p:nvPr/>
        </p:nvSpPr>
        <p:spPr bwMode="auto">
          <a:xfrm flipH="1" flipV="1">
            <a:off x="5661025" y="37338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8188" name="Line 44"/>
          <p:cNvSpPr>
            <a:spLocks noChangeShapeType="1"/>
          </p:cNvSpPr>
          <p:nvPr/>
        </p:nvSpPr>
        <p:spPr bwMode="auto">
          <a:xfrm flipH="1" flipV="1">
            <a:off x="5661025" y="39624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p:cNvSpPr>
            <a:spLocks noChangeArrowheads="1"/>
          </p:cNvSpPr>
          <p:nvPr/>
        </p:nvSpPr>
        <p:spPr bwMode="auto">
          <a:xfrm>
            <a:off x="3810000" y="48768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vm_next</a:t>
            </a:r>
          </a:p>
        </p:txBody>
      </p:sp>
      <p:sp>
        <p:nvSpPr>
          <p:cNvPr id="1153027" name="Rectangle 3"/>
          <p:cNvSpPr>
            <a:spLocks noChangeArrowheads="1"/>
          </p:cNvSpPr>
          <p:nvPr/>
        </p:nvSpPr>
        <p:spPr bwMode="auto">
          <a:xfrm>
            <a:off x="3810000" y="30480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vm_next</a:t>
            </a:r>
          </a:p>
        </p:txBody>
      </p:sp>
      <p:sp>
        <p:nvSpPr>
          <p:cNvPr id="1153028" name="Rectangle 4"/>
          <p:cNvSpPr>
            <a:spLocks noGrp="1" noChangeArrowheads="1"/>
          </p:cNvSpPr>
          <p:nvPr>
            <p:ph type="title"/>
          </p:nvPr>
        </p:nvSpPr>
        <p:spPr/>
        <p:txBody>
          <a:bodyPr>
            <a:normAutofit fontScale="90000"/>
          </a:bodyPr>
          <a:lstStyle/>
          <a:p>
            <a:r>
              <a:rPr lang="en-US"/>
              <a:t>Linux Organizes VM as Collection of “Areas” </a:t>
            </a:r>
          </a:p>
        </p:txBody>
      </p:sp>
      <p:sp>
        <p:nvSpPr>
          <p:cNvPr id="1153075" name="Rectangle 51"/>
          <p:cNvSpPr>
            <a:spLocks noGrp="1" noChangeArrowheads="1"/>
          </p:cNvSpPr>
          <p:nvPr>
            <p:ph type="body" idx="4294967295"/>
          </p:nvPr>
        </p:nvSpPr>
        <p:spPr>
          <a:xfrm>
            <a:off x="0" y="3886200"/>
            <a:ext cx="3657600" cy="2446338"/>
          </a:xfrm>
          <a:noFill/>
          <a:ln/>
        </p:spPr>
        <p:txBody>
          <a:bodyPr lIns="90487" tIns="44450" rIns="90487" bIns="44450"/>
          <a:lstStyle/>
          <a:p>
            <a:pPr lvl="1"/>
            <a:r>
              <a:rPr lang="en-US" sz="1800"/>
              <a:t>pgd: </a:t>
            </a:r>
          </a:p>
          <a:p>
            <a:pPr lvl="2"/>
            <a:r>
              <a:rPr lang="en-US" sz="1600"/>
              <a:t>page directory address</a:t>
            </a:r>
          </a:p>
          <a:p>
            <a:pPr lvl="1"/>
            <a:r>
              <a:rPr lang="en-US" sz="1800"/>
              <a:t>vm_prot:</a:t>
            </a:r>
          </a:p>
          <a:p>
            <a:pPr lvl="2"/>
            <a:r>
              <a:rPr lang="en-US" sz="1600"/>
              <a:t>read/write permissions for this area</a:t>
            </a:r>
          </a:p>
          <a:p>
            <a:pPr lvl="1"/>
            <a:r>
              <a:rPr lang="en-US" sz="1800"/>
              <a:t>vm_flags</a:t>
            </a:r>
          </a:p>
          <a:p>
            <a:pPr lvl="2"/>
            <a:r>
              <a:rPr lang="en-US" sz="1600"/>
              <a:t>shared with other processes or private to this process</a:t>
            </a:r>
          </a:p>
          <a:p>
            <a:pPr lvl="2"/>
            <a:endParaRPr lang="en-US" sz="1600"/>
          </a:p>
        </p:txBody>
      </p:sp>
      <p:sp>
        <p:nvSpPr>
          <p:cNvPr id="1153029" name="Line 5"/>
          <p:cNvSpPr>
            <a:spLocks noChangeShapeType="1"/>
          </p:cNvSpPr>
          <p:nvPr/>
        </p:nvSpPr>
        <p:spPr bwMode="auto">
          <a:xfrm>
            <a:off x="1143000" y="2286000"/>
            <a:ext cx="7620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3030" name="Text Box 6"/>
          <p:cNvSpPr txBox="1">
            <a:spLocks noChangeArrowheads="1"/>
          </p:cNvSpPr>
          <p:nvPr/>
        </p:nvSpPr>
        <p:spPr bwMode="auto">
          <a:xfrm>
            <a:off x="182563" y="1671638"/>
            <a:ext cx="1265237" cy="309562"/>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600">
                <a:solidFill>
                  <a:schemeClr val="tx2"/>
                </a:solidFill>
              </a:rPr>
              <a:t>task_struct</a:t>
            </a:r>
          </a:p>
        </p:txBody>
      </p:sp>
      <p:sp>
        <p:nvSpPr>
          <p:cNvPr id="1153031" name="Text Box 7"/>
          <p:cNvSpPr txBox="1">
            <a:spLocks noChangeArrowheads="1"/>
          </p:cNvSpPr>
          <p:nvPr/>
        </p:nvSpPr>
        <p:spPr bwMode="auto">
          <a:xfrm>
            <a:off x="1903413" y="1828800"/>
            <a:ext cx="1219200" cy="309563"/>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600">
                <a:solidFill>
                  <a:schemeClr val="tx2"/>
                </a:solidFill>
              </a:rPr>
              <a:t>mm_struct</a:t>
            </a:r>
          </a:p>
        </p:txBody>
      </p:sp>
      <p:sp>
        <p:nvSpPr>
          <p:cNvPr id="1153032" name="Rectangle 8"/>
          <p:cNvSpPr>
            <a:spLocks noChangeArrowheads="1"/>
          </p:cNvSpPr>
          <p:nvPr/>
        </p:nvSpPr>
        <p:spPr bwMode="auto">
          <a:xfrm>
            <a:off x="1981200" y="2235200"/>
            <a:ext cx="1066800" cy="157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endParaRPr lang="en-US"/>
          </a:p>
        </p:txBody>
      </p:sp>
      <p:sp>
        <p:nvSpPr>
          <p:cNvPr id="1153033" name="Rectangle 9"/>
          <p:cNvSpPr>
            <a:spLocks noChangeArrowheads="1"/>
          </p:cNvSpPr>
          <p:nvPr/>
        </p:nvSpPr>
        <p:spPr bwMode="auto">
          <a:xfrm>
            <a:off x="1981200" y="22098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pgd</a:t>
            </a:r>
          </a:p>
        </p:txBody>
      </p:sp>
      <p:sp>
        <p:nvSpPr>
          <p:cNvPr id="1153034" name="Rectangle 10"/>
          <p:cNvSpPr>
            <a:spLocks noChangeArrowheads="1"/>
          </p:cNvSpPr>
          <p:nvPr/>
        </p:nvSpPr>
        <p:spPr bwMode="auto">
          <a:xfrm>
            <a:off x="457200" y="2006600"/>
            <a:ext cx="762000" cy="18034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endParaRPr lang="en-US"/>
          </a:p>
        </p:txBody>
      </p:sp>
      <p:sp>
        <p:nvSpPr>
          <p:cNvPr id="1153035" name="Rectangle 11"/>
          <p:cNvSpPr>
            <a:spLocks noChangeArrowheads="1"/>
          </p:cNvSpPr>
          <p:nvPr/>
        </p:nvSpPr>
        <p:spPr bwMode="auto">
          <a:xfrm>
            <a:off x="457200" y="2209800"/>
            <a:ext cx="7620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mm</a:t>
            </a:r>
          </a:p>
        </p:txBody>
      </p:sp>
      <p:sp>
        <p:nvSpPr>
          <p:cNvPr id="1153036" name="Rectangle 12"/>
          <p:cNvSpPr>
            <a:spLocks noChangeArrowheads="1"/>
          </p:cNvSpPr>
          <p:nvPr/>
        </p:nvSpPr>
        <p:spPr bwMode="auto">
          <a:xfrm>
            <a:off x="1981200" y="26670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mmap</a:t>
            </a:r>
          </a:p>
        </p:txBody>
      </p:sp>
      <p:sp>
        <p:nvSpPr>
          <p:cNvPr id="1153037" name="Text Box 13"/>
          <p:cNvSpPr txBox="1">
            <a:spLocks noChangeArrowheads="1"/>
          </p:cNvSpPr>
          <p:nvPr/>
        </p:nvSpPr>
        <p:spPr bwMode="auto">
          <a:xfrm>
            <a:off x="3505200" y="1524000"/>
            <a:ext cx="1682750" cy="309563"/>
          </a:xfrm>
          <a:prstGeom prst="rect">
            <a:avLst/>
          </a:prstGeom>
          <a:noFill/>
          <a:ln w="9525">
            <a:noFill/>
            <a:miter lim="800000"/>
            <a:headEnd/>
            <a:tailEnd/>
          </a:ln>
          <a:effectLst/>
        </p:spPr>
        <p:txBody>
          <a:bodyPr wrap="none" lIns="90487" tIns="44450" rIns="90487" bIns="44450">
            <a:spAutoFit/>
          </a:bodyPr>
          <a:lstStyle/>
          <a:p>
            <a:pPr algn="l">
              <a:spcBef>
                <a:spcPct val="50000"/>
              </a:spcBef>
            </a:pPr>
            <a:r>
              <a:rPr lang="en-US" sz="1600">
                <a:solidFill>
                  <a:schemeClr val="tx2"/>
                </a:solidFill>
              </a:rPr>
              <a:t>vm_area_struct</a:t>
            </a:r>
          </a:p>
        </p:txBody>
      </p:sp>
      <p:sp>
        <p:nvSpPr>
          <p:cNvPr id="1153038" name="Rectangle 14"/>
          <p:cNvSpPr>
            <a:spLocks noChangeArrowheads="1"/>
          </p:cNvSpPr>
          <p:nvPr/>
        </p:nvSpPr>
        <p:spPr bwMode="auto">
          <a:xfrm>
            <a:off x="3810000" y="1930400"/>
            <a:ext cx="1066800" cy="1346200"/>
          </a:xfrm>
          <a:prstGeom prst="rect">
            <a:avLst/>
          </a:prstGeom>
          <a:noFill/>
          <a:ln w="9525">
            <a:solidFill>
              <a:srgbClr val="000000"/>
            </a:solidFill>
            <a:miter lim="800000"/>
            <a:headEnd/>
            <a:tailEnd/>
          </a:ln>
          <a:effectLst/>
        </p:spPr>
        <p:txBody>
          <a:bodyPr wrap="none" lIns="90487" tIns="44450" rIns="90487" bIns="44450" anchor="ctr"/>
          <a:lstStyle/>
          <a:p>
            <a:endParaRPr lang="en-US"/>
          </a:p>
        </p:txBody>
      </p:sp>
      <p:sp>
        <p:nvSpPr>
          <p:cNvPr id="1153039" name="Rectangle 15"/>
          <p:cNvSpPr>
            <a:spLocks noChangeArrowheads="1"/>
          </p:cNvSpPr>
          <p:nvPr/>
        </p:nvSpPr>
        <p:spPr bwMode="auto">
          <a:xfrm>
            <a:off x="3810000" y="19050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vm_end</a:t>
            </a:r>
          </a:p>
        </p:txBody>
      </p:sp>
      <p:sp>
        <p:nvSpPr>
          <p:cNvPr id="1153040" name="Rectangle 16"/>
          <p:cNvSpPr>
            <a:spLocks noChangeArrowheads="1"/>
          </p:cNvSpPr>
          <p:nvPr/>
        </p:nvSpPr>
        <p:spPr bwMode="auto">
          <a:xfrm>
            <a:off x="3810000" y="23622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vm_prot</a:t>
            </a:r>
          </a:p>
        </p:txBody>
      </p:sp>
      <p:sp>
        <p:nvSpPr>
          <p:cNvPr id="1153041" name="Rectangle 17"/>
          <p:cNvSpPr>
            <a:spLocks noChangeArrowheads="1"/>
          </p:cNvSpPr>
          <p:nvPr/>
        </p:nvSpPr>
        <p:spPr bwMode="auto">
          <a:xfrm>
            <a:off x="3810000" y="21336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vm_start</a:t>
            </a:r>
          </a:p>
        </p:txBody>
      </p:sp>
      <p:sp>
        <p:nvSpPr>
          <p:cNvPr id="1153042" name="Line 18"/>
          <p:cNvSpPr>
            <a:spLocks noChangeShapeType="1"/>
          </p:cNvSpPr>
          <p:nvPr/>
        </p:nvSpPr>
        <p:spPr bwMode="auto">
          <a:xfrm>
            <a:off x="3048000" y="2743200"/>
            <a:ext cx="381000" cy="0"/>
          </a:xfrm>
          <a:prstGeom prst="line">
            <a:avLst/>
          </a:prstGeom>
          <a:noFill/>
          <a:ln w="9525">
            <a:solidFill>
              <a:srgbClr val="000000"/>
            </a:solidFill>
            <a:round/>
            <a:headEnd/>
            <a:tailEnd/>
          </a:ln>
          <a:effectLst/>
        </p:spPr>
        <p:txBody>
          <a:bodyPr wrap="none" lIns="90487" tIns="44450" rIns="90487" bIns="44450" anchor="ctr"/>
          <a:lstStyle/>
          <a:p>
            <a:endParaRPr lang="en-US"/>
          </a:p>
        </p:txBody>
      </p:sp>
      <p:sp>
        <p:nvSpPr>
          <p:cNvPr id="1153043" name="Line 19"/>
          <p:cNvSpPr>
            <a:spLocks noChangeShapeType="1"/>
          </p:cNvSpPr>
          <p:nvPr/>
        </p:nvSpPr>
        <p:spPr bwMode="auto">
          <a:xfrm flipV="1">
            <a:off x="3429000" y="1981200"/>
            <a:ext cx="0" cy="762000"/>
          </a:xfrm>
          <a:prstGeom prst="line">
            <a:avLst/>
          </a:prstGeom>
          <a:noFill/>
          <a:ln w="9525">
            <a:solidFill>
              <a:srgbClr val="000000"/>
            </a:solidFill>
            <a:round/>
            <a:headEnd/>
            <a:tailEnd/>
          </a:ln>
          <a:effectLst/>
        </p:spPr>
        <p:txBody>
          <a:bodyPr wrap="none" lIns="90487" tIns="44450" rIns="90487" bIns="44450" anchor="ctr"/>
          <a:lstStyle/>
          <a:p>
            <a:endParaRPr lang="en-US"/>
          </a:p>
        </p:txBody>
      </p:sp>
      <p:sp>
        <p:nvSpPr>
          <p:cNvPr id="1153044" name="Line 20"/>
          <p:cNvSpPr>
            <a:spLocks noChangeShapeType="1"/>
          </p:cNvSpPr>
          <p:nvPr/>
        </p:nvSpPr>
        <p:spPr bwMode="auto">
          <a:xfrm>
            <a:off x="3429000" y="19812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3045" name="Rectangle 21"/>
          <p:cNvSpPr>
            <a:spLocks noChangeArrowheads="1"/>
          </p:cNvSpPr>
          <p:nvPr/>
        </p:nvSpPr>
        <p:spPr bwMode="auto">
          <a:xfrm>
            <a:off x="3810000" y="3759200"/>
            <a:ext cx="1066800" cy="1346200"/>
          </a:xfrm>
          <a:prstGeom prst="rect">
            <a:avLst/>
          </a:prstGeom>
          <a:noFill/>
          <a:ln w="9525">
            <a:solidFill>
              <a:srgbClr val="000000"/>
            </a:solidFill>
            <a:miter lim="800000"/>
            <a:headEnd/>
            <a:tailEnd/>
          </a:ln>
          <a:effectLst/>
        </p:spPr>
        <p:txBody>
          <a:bodyPr wrap="none" lIns="90487" tIns="44450" rIns="90487" bIns="44450" anchor="ctr"/>
          <a:lstStyle/>
          <a:p>
            <a:endParaRPr lang="en-US"/>
          </a:p>
        </p:txBody>
      </p:sp>
      <p:sp>
        <p:nvSpPr>
          <p:cNvPr id="1153046" name="Rectangle 22"/>
          <p:cNvSpPr>
            <a:spLocks noChangeArrowheads="1"/>
          </p:cNvSpPr>
          <p:nvPr/>
        </p:nvSpPr>
        <p:spPr bwMode="auto">
          <a:xfrm>
            <a:off x="3810000" y="37338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vm_end</a:t>
            </a:r>
          </a:p>
        </p:txBody>
      </p:sp>
      <p:sp>
        <p:nvSpPr>
          <p:cNvPr id="1153047" name="Rectangle 23"/>
          <p:cNvSpPr>
            <a:spLocks noChangeArrowheads="1"/>
          </p:cNvSpPr>
          <p:nvPr/>
        </p:nvSpPr>
        <p:spPr bwMode="auto">
          <a:xfrm>
            <a:off x="3810000" y="41910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vm_prot</a:t>
            </a:r>
          </a:p>
        </p:txBody>
      </p:sp>
      <p:sp>
        <p:nvSpPr>
          <p:cNvPr id="1153048" name="Rectangle 24"/>
          <p:cNvSpPr>
            <a:spLocks noChangeArrowheads="1"/>
          </p:cNvSpPr>
          <p:nvPr/>
        </p:nvSpPr>
        <p:spPr bwMode="auto">
          <a:xfrm>
            <a:off x="3810000" y="39624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vm_start</a:t>
            </a:r>
          </a:p>
        </p:txBody>
      </p:sp>
      <p:sp>
        <p:nvSpPr>
          <p:cNvPr id="1153049" name="Rectangle 25"/>
          <p:cNvSpPr>
            <a:spLocks noChangeArrowheads="1"/>
          </p:cNvSpPr>
          <p:nvPr/>
        </p:nvSpPr>
        <p:spPr bwMode="auto">
          <a:xfrm>
            <a:off x="3810000" y="5588000"/>
            <a:ext cx="1066800" cy="1117600"/>
          </a:xfrm>
          <a:prstGeom prst="rect">
            <a:avLst/>
          </a:prstGeom>
          <a:noFill/>
          <a:ln w="9525">
            <a:solidFill>
              <a:srgbClr val="000000"/>
            </a:solidFill>
            <a:miter lim="800000"/>
            <a:headEnd/>
            <a:tailEnd/>
          </a:ln>
          <a:effectLst/>
        </p:spPr>
        <p:txBody>
          <a:bodyPr wrap="none" lIns="90487" tIns="44450" rIns="90487" bIns="44450" anchor="ctr"/>
          <a:lstStyle/>
          <a:p>
            <a:endParaRPr lang="en-US"/>
          </a:p>
        </p:txBody>
      </p:sp>
      <p:sp>
        <p:nvSpPr>
          <p:cNvPr id="1153050" name="Rectangle 26"/>
          <p:cNvSpPr>
            <a:spLocks noChangeArrowheads="1"/>
          </p:cNvSpPr>
          <p:nvPr/>
        </p:nvSpPr>
        <p:spPr bwMode="auto">
          <a:xfrm>
            <a:off x="3810000" y="55626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vm_end</a:t>
            </a:r>
          </a:p>
        </p:txBody>
      </p:sp>
      <p:sp>
        <p:nvSpPr>
          <p:cNvPr id="1153051" name="Rectangle 27"/>
          <p:cNvSpPr>
            <a:spLocks noChangeArrowheads="1"/>
          </p:cNvSpPr>
          <p:nvPr/>
        </p:nvSpPr>
        <p:spPr bwMode="auto">
          <a:xfrm>
            <a:off x="3810000" y="60198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vm_prot</a:t>
            </a:r>
          </a:p>
        </p:txBody>
      </p:sp>
      <p:sp>
        <p:nvSpPr>
          <p:cNvPr id="1153052" name="Rectangle 28"/>
          <p:cNvSpPr>
            <a:spLocks noChangeArrowheads="1"/>
          </p:cNvSpPr>
          <p:nvPr/>
        </p:nvSpPr>
        <p:spPr bwMode="auto">
          <a:xfrm>
            <a:off x="3810000" y="64770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vm_next</a:t>
            </a:r>
          </a:p>
        </p:txBody>
      </p:sp>
      <p:sp>
        <p:nvSpPr>
          <p:cNvPr id="1153053" name="Rectangle 29"/>
          <p:cNvSpPr>
            <a:spLocks noChangeArrowheads="1"/>
          </p:cNvSpPr>
          <p:nvPr/>
        </p:nvSpPr>
        <p:spPr bwMode="auto">
          <a:xfrm>
            <a:off x="3810000" y="57912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vm_start</a:t>
            </a:r>
          </a:p>
        </p:txBody>
      </p:sp>
      <p:sp>
        <p:nvSpPr>
          <p:cNvPr id="1153054" name="Rectangle 30"/>
          <p:cNvSpPr>
            <a:spLocks noChangeArrowheads="1"/>
          </p:cNvSpPr>
          <p:nvPr/>
        </p:nvSpPr>
        <p:spPr bwMode="auto">
          <a:xfrm>
            <a:off x="5715000" y="1752600"/>
            <a:ext cx="1981200" cy="48006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endParaRPr lang="en-US"/>
          </a:p>
        </p:txBody>
      </p:sp>
      <p:sp>
        <p:nvSpPr>
          <p:cNvPr id="1153055" name="Text Box 31"/>
          <p:cNvSpPr txBox="1">
            <a:spLocks noChangeArrowheads="1"/>
          </p:cNvSpPr>
          <p:nvPr/>
        </p:nvSpPr>
        <p:spPr bwMode="auto">
          <a:xfrm>
            <a:off x="5449888" y="1447800"/>
            <a:ext cx="2473325" cy="309563"/>
          </a:xfrm>
          <a:prstGeom prst="rect">
            <a:avLst/>
          </a:prstGeom>
          <a:noFill/>
          <a:ln w="9525">
            <a:noFill/>
            <a:miter lim="800000"/>
            <a:headEnd/>
            <a:tailEnd/>
          </a:ln>
          <a:effectLst/>
        </p:spPr>
        <p:txBody>
          <a:bodyPr wrap="none" lIns="90487" tIns="44450" rIns="90487" bIns="44450">
            <a:spAutoFit/>
          </a:bodyPr>
          <a:lstStyle/>
          <a:p>
            <a:pPr algn="l">
              <a:spcBef>
                <a:spcPct val="50000"/>
              </a:spcBef>
            </a:pPr>
            <a:r>
              <a:rPr lang="en-US" sz="1600">
                <a:solidFill>
                  <a:schemeClr val="tx2"/>
                </a:solidFill>
              </a:rPr>
              <a:t>process virtual memory</a:t>
            </a:r>
          </a:p>
        </p:txBody>
      </p:sp>
      <p:sp>
        <p:nvSpPr>
          <p:cNvPr id="1153056" name="Rectangle 32"/>
          <p:cNvSpPr>
            <a:spLocks noChangeArrowheads="1"/>
          </p:cNvSpPr>
          <p:nvPr/>
        </p:nvSpPr>
        <p:spPr bwMode="auto">
          <a:xfrm>
            <a:off x="5715000" y="4800600"/>
            <a:ext cx="1981200" cy="11430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text</a:t>
            </a:r>
          </a:p>
        </p:txBody>
      </p:sp>
      <p:sp>
        <p:nvSpPr>
          <p:cNvPr id="1153057" name="Rectangle 33"/>
          <p:cNvSpPr>
            <a:spLocks noChangeArrowheads="1"/>
          </p:cNvSpPr>
          <p:nvPr/>
        </p:nvSpPr>
        <p:spPr bwMode="auto">
          <a:xfrm>
            <a:off x="5715000" y="4038600"/>
            <a:ext cx="1981200" cy="7620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data</a:t>
            </a:r>
          </a:p>
        </p:txBody>
      </p:sp>
      <p:sp>
        <p:nvSpPr>
          <p:cNvPr id="1153058" name="Rectangle 34"/>
          <p:cNvSpPr>
            <a:spLocks noChangeArrowheads="1"/>
          </p:cNvSpPr>
          <p:nvPr/>
        </p:nvSpPr>
        <p:spPr bwMode="auto">
          <a:xfrm>
            <a:off x="5715000" y="2743200"/>
            <a:ext cx="1981200" cy="5334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shared libraries</a:t>
            </a:r>
          </a:p>
        </p:txBody>
      </p:sp>
      <p:sp>
        <p:nvSpPr>
          <p:cNvPr id="1153059" name="Line 35"/>
          <p:cNvSpPr>
            <a:spLocks noChangeShapeType="1"/>
          </p:cNvSpPr>
          <p:nvPr/>
        </p:nvSpPr>
        <p:spPr bwMode="auto">
          <a:xfrm>
            <a:off x="4876800" y="2057400"/>
            <a:ext cx="838200" cy="6858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3060" name="Line 36"/>
          <p:cNvSpPr>
            <a:spLocks noChangeShapeType="1"/>
          </p:cNvSpPr>
          <p:nvPr/>
        </p:nvSpPr>
        <p:spPr bwMode="auto">
          <a:xfrm>
            <a:off x="4876800" y="2286000"/>
            <a:ext cx="838200" cy="9906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3061" name="Line 37"/>
          <p:cNvSpPr>
            <a:spLocks noChangeShapeType="1"/>
          </p:cNvSpPr>
          <p:nvPr/>
        </p:nvSpPr>
        <p:spPr bwMode="auto">
          <a:xfrm>
            <a:off x="4876800" y="3886200"/>
            <a:ext cx="762000" cy="1524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3062" name="Line 38"/>
          <p:cNvSpPr>
            <a:spLocks noChangeShapeType="1"/>
          </p:cNvSpPr>
          <p:nvPr/>
        </p:nvSpPr>
        <p:spPr bwMode="auto">
          <a:xfrm>
            <a:off x="4876800" y="4114800"/>
            <a:ext cx="838200" cy="6096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3063" name="Line 39"/>
          <p:cNvSpPr>
            <a:spLocks noChangeShapeType="1"/>
          </p:cNvSpPr>
          <p:nvPr/>
        </p:nvSpPr>
        <p:spPr bwMode="auto">
          <a:xfrm flipV="1">
            <a:off x="4876800" y="4876800"/>
            <a:ext cx="838200" cy="5334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3064" name="Line 40"/>
          <p:cNvSpPr>
            <a:spLocks noChangeShapeType="1"/>
          </p:cNvSpPr>
          <p:nvPr/>
        </p:nvSpPr>
        <p:spPr bwMode="auto">
          <a:xfrm>
            <a:off x="4876800" y="5638800"/>
            <a:ext cx="838200" cy="3048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3065" name="Line 41"/>
          <p:cNvSpPr>
            <a:spLocks noChangeShapeType="1"/>
          </p:cNvSpPr>
          <p:nvPr/>
        </p:nvSpPr>
        <p:spPr bwMode="auto">
          <a:xfrm flipH="1">
            <a:off x="3581400" y="3200400"/>
            <a:ext cx="228600" cy="0"/>
          </a:xfrm>
          <a:prstGeom prst="line">
            <a:avLst/>
          </a:prstGeom>
          <a:noFill/>
          <a:ln w="9525">
            <a:solidFill>
              <a:srgbClr val="000000"/>
            </a:solidFill>
            <a:round/>
            <a:headEnd/>
            <a:tailEnd/>
          </a:ln>
          <a:effectLst/>
        </p:spPr>
        <p:txBody>
          <a:bodyPr wrap="none" lIns="90487" tIns="44450" rIns="90487" bIns="44450" anchor="ctr"/>
          <a:lstStyle/>
          <a:p>
            <a:endParaRPr lang="en-US"/>
          </a:p>
        </p:txBody>
      </p:sp>
      <p:sp>
        <p:nvSpPr>
          <p:cNvPr id="1153066" name="Line 42"/>
          <p:cNvSpPr>
            <a:spLocks noChangeShapeType="1"/>
          </p:cNvSpPr>
          <p:nvPr/>
        </p:nvSpPr>
        <p:spPr bwMode="auto">
          <a:xfrm>
            <a:off x="3581400" y="3200400"/>
            <a:ext cx="0" cy="533400"/>
          </a:xfrm>
          <a:prstGeom prst="line">
            <a:avLst/>
          </a:prstGeom>
          <a:noFill/>
          <a:ln w="9525">
            <a:solidFill>
              <a:srgbClr val="000000"/>
            </a:solidFill>
            <a:round/>
            <a:headEnd/>
            <a:tailEnd/>
          </a:ln>
          <a:effectLst/>
        </p:spPr>
        <p:txBody>
          <a:bodyPr wrap="none" lIns="90487" tIns="44450" rIns="90487" bIns="44450" anchor="ctr"/>
          <a:lstStyle/>
          <a:p>
            <a:endParaRPr lang="en-US"/>
          </a:p>
        </p:txBody>
      </p:sp>
      <p:sp>
        <p:nvSpPr>
          <p:cNvPr id="1153067" name="Line 43"/>
          <p:cNvSpPr>
            <a:spLocks noChangeShapeType="1"/>
          </p:cNvSpPr>
          <p:nvPr/>
        </p:nvSpPr>
        <p:spPr bwMode="auto">
          <a:xfrm>
            <a:off x="3581400" y="3733800"/>
            <a:ext cx="2286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3068" name="Line 44"/>
          <p:cNvSpPr>
            <a:spLocks noChangeShapeType="1"/>
          </p:cNvSpPr>
          <p:nvPr/>
        </p:nvSpPr>
        <p:spPr bwMode="auto">
          <a:xfrm flipH="1">
            <a:off x="3581400" y="4953000"/>
            <a:ext cx="228600" cy="0"/>
          </a:xfrm>
          <a:prstGeom prst="line">
            <a:avLst/>
          </a:prstGeom>
          <a:noFill/>
          <a:ln w="9525">
            <a:solidFill>
              <a:srgbClr val="000000"/>
            </a:solidFill>
            <a:round/>
            <a:headEnd/>
            <a:tailEnd/>
          </a:ln>
          <a:effectLst/>
        </p:spPr>
        <p:txBody>
          <a:bodyPr wrap="none" lIns="90487" tIns="44450" rIns="90487" bIns="44450" anchor="ctr"/>
          <a:lstStyle/>
          <a:p>
            <a:endParaRPr lang="en-US"/>
          </a:p>
        </p:txBody>
      </p:sp>
      <p:sp>
        <p:nvSpPr>
          <p:cNvPr id="1153069" name="Line 45"/>
          <p:cNvSpPr>
            <a:spLocks noChangeShapeType="1"/>
          </p:cNvSpPr>
          <p:nvPr/>
        </p:nvSpPr>
        <p:spPr bwMode="auto">
          <a:xfrm>
            <a:off x="3581400" y="4953000"/>
            <a:ext cx="0" cy="609600"/>
          </a:xfrm>
          <a:prstGeom prst="line">
            <a:avLst/>
          </a:prstGeom>
          <a:noFill/>
          <a:ln w="9525">
            <a:solidFill>
              <a:srgbClr val="000000"/>
            </a:solidFill>
            <a:round/>
            <a:headEnd/>
            <a:tailEnd/>
          </a:ln>
          <a:effectLst/>
        </p:spPr>
        <p:txBody>
          <a:bodyPr wrap="none" lIns="90487" tIns="44450" rIns="90487" bIns="44450" anchor="ctr"/>
          <a:lstStyle/>
          <a:p>
            <a:endParaRPr lang="en-US"/>
          </a:p>
        </p:txBody>
      </p:sp>
      <p:sp>
        <p:nvSpPr>
          <p:cNvPr id="1153070" name="Line 46"/>
          <p:cNvSpPr>
            <a:spLocks noChangeShapeType="1"/>
          </p:cNvSpPr>
          <p:nvPr/>
        </p:nvSpPr>
        <p:spPr bwMode="auto">
          <a:xfrm>
            <a:off x="3581400" y="5562600"/>
            <a:ext cx="2286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3071" name="Text Box 47"/>
          <p:cNvSpPr txBox="1">
            <a:spLocks noChangeArrowheads="1"/>
          </p:cNvSpPr>
          <p:nvPr/>
        </p:nvSpPr>
        <p:spPr bwMode="auto">
          <a:xfrm>
            <a:off x="7726363" y="6399213"/>
            <a:ext cx="279400" cy="280987"/>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400">
                <a:solidFill>
                  <a:schemeClr val="tx2"/>
                </a:solidFill>
              </a:rPr>
              <a:t>0</a:t>
            </a:r>
          </a:p>
        </p:txBody>
      </p:sp>
      <p:sp>
        <p:nvSpPr>
          <p:cNvPr id="1153072" name="Text Box 48"/>
          <p:cNvSpPr txBox="1">
            <a:spLocks noChangeArrowheads="1"/>
          </p:cNvSpPr>
          <p:nvPr/>
        </p:nvSpPr>
        <p:spPr bwMode="auto">
          <a:xfrm>
            <a:off x="7696200" y="5791200"/>
            <a:ext cx="1169988" cy="280988"/>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400">
                <a:solidFill>
                  <a:schemeClr val="tx2"/>
                </a:solidFill>
              </a:rPr>
              <a:t>0x08048000</a:t>
            </a:r>
          </a:p>
        </p:txBody>
      </p:sp>
      <p:sp>
        <p:nvSpPr>
          <p:cNvPr id="1153073" name="Text Box 49"/>
          <p:cNvSpPr txBox="1">
            <a:spLocks noChangeArrowheads="1"/>
          </p:cNvSpPr>
          <p:nvPr/>
        </p:nvSpPr>
        <p:spPr bwMode="auto">
          <a:xfrm>
            <a:off x="7696200" y="4572000"/>
            <a:ext cx="1169988" cy="280988"/>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400">
                <a:solidFill>
                  <a:schemeClr val="tx2"/>
                </a:solidFill>
              </a:rPr>
              <a:t>0x0804a020</a:t>
            </a:r>
          </a:p>
        </p:txBody>
      </p:sp>
      <p:sp>
        <p:nvSpPr>
          <p:cNvPr id="1153074" name="Text Box 50"/>
          <p:cNvSpPr txBox="1">
            <a:spLocks noChangeArrowheads="1"/>
          </p:cNvSpPr>
          <p:nvPr/>
        </p:nvSpPr>
        <p:spPr bwMode="auto">
          <a:xfrm>
            <a:off x="7696200" y="3124200"/>
            <a:ext cx="1169988" cy="280988"/>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400">
                <a:solidFill>
                  <a:schemeClr val="tx2"/>
                </a:solidFill>
              </a:rPr>
              <a:t>0x40000000</a:t>
            </a:r>
          </a:p>
        </p:txBody>
      </p:sp>
      <p:sp>
        <p:nvSpPr>
          <p:cNvPr id="1153076" name="Rectangle 52"/>
          <p:cNvSpPr>
            <a:spLocks noChangeArrowheads="1"/>
          </p:cNvSpPr>
          <p:nvPr/>
        </p:nvSpPr>
        <p:spPr bwMode="auto">
          <a:xfrm>
            <a:off x="3810000" y="25908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vm_flags</a:t>
            </a:r>
          </a:p>
        </p:txBody>
      </p:sp>
      <p:sp>
        <p:nvSpPr>
          <p:cNvPr id="1153077" name="Rectangle 53"/>
          <p:cNvSpPr>
            <a:spLocks noChangeArrowheads="1"/>
          </p:cNvSpPr>
          <p:nvPr/>
        </p:nvSpPr>
        <p:spPr bwMode="auto">
          <a:xfrm>
            <a:off x="3810000" y="44196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vm_flags</a:t>
            </a:r>
          </a:p>
        </p:txBody>
      </p:sp>
      <p:sp>
        <p:nvSpPr>
          <p:cNvPr id="1153078" name="Rectangle 54"/>
          <p:cNvSpPr>
            <a:spLocks noChangeArrowheads="1"/>
          </p:cNvSpPr>
          <p:nvPr/>
        </p:nvSpPr>
        <p:spPr bwMode="auto">
          <a:xfrm>
            <a:off x="3810000" y="6248400"/>
            <a:ext cx="1066800" cy="2286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vm_flags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p:txBody>
          <a:bodyPr>
            <a:normAutofit/>
          </a:bodyPr>
          <a:lstStyle/>
          <a:p>
            <a:r>
              <a:rPr lang="en-US"/>
              <a:t>Linux Page Fault Handling </a:t>
            </a:r>
          </a:p>
        </p:txBody>
      </p:sp>
      <p:sp>
        <p:nvSpPr>
          <p:cNvPr id="50" name="Content Placeholder 49"/>
          <p:cNvSpPr>
            <a:spLocks noGrp="1"/>
          </p:cNvSpPr>
          <p:nvPr>
            <p:ph sz="half" idx="2"/>
          </p:nvPr>
        </p:nvSpPr>
        <p:spPr>
          <a:xfrm>
            <a:off x="5334000" y="1645920"/>
            <a:ext cx="3352800" cy="4526280"/>
          </a:xfrm>
        </p:spPr>
        <p:txBody>
          <a:bodyPr>
            <a:normAutofit fontScale="85000" lnSpcReduction="20000"/>
          </a:bodyPr>
          <a:lstStyle/>
          <a:p>
            <a:r>
              <a:rPr lang="en-US" dirty="0" smtClean="0"/>
              <a:t>Is the VA legal?</a:t>
            </a:r>
          </a:p>
          <a:p>
            <a:pPr lvl="1"/>
            <a:r>
              <a:rPr lang="en-US" dirty="0" smtClean="0"/>
              <a:t>i.e. is it in an area defined by a </a:t>
            </a:r>
            <a:r>
              <a:rPr lang="en-US" dirty="0" err="1" smtClean="0"/>
              <a:t>vm_area_struct</a:t>
            </a:r>
            <a:r>
              <a:rPr lang="en-US" dirty="0" smtClean="0"/>
              <a:t>?</a:t>
            </a:r>
          </a:p>
          <a:p>
            <a:pPr lvl="1"/>
            <a:r>
              <a:rPr lang="en-US" dirty="0" smtClean="0"/>
              <a:t>if not then signal segmentation violation (e.g. (1))</a:t>
            </a:r>
          </a:p>
          <a:p>
            <a:r>
              <a:rPr lang="en-US" dirty="0" smtClean="0"/>
              <a:t>Is the operation legal?</a:t>
            </a:r>
          </a:p>
          <a:p>
            <a:pPr lvl="1"/>
            <a:r>
              <a:rPr lang="en-US" dirty="0" smtClean="0"/>
              <a:t>i.e., can the process read/write this area?</a:t>
            </a:r>
          </a:p>
          <a:p>
            <a:pPr lvl="1"/>
            <a:r>
              <a:rPr lang="en-US" dirty="0" smtClean="0"/>
              <a:t>if not then signal protection violation (e.g., (2))</a:t>
            </a:r>
          </a:p>
          <a:p>
            <a:r>
              <a:rPr lang="en-US" dirty="0" smtClean="0"/>
              <a:t>If OK, handle fault</a:t>
            </a:r>
          </a:p>
          <a:p>
            <a:pPr lvl="1"/>
            <a:r>
              <a:rPr lang="en-US" dirty="0" smtClean="0"/>
              <a:t>e.g., (3)</a:t>
            </a:r>
          </a:p>
          <a:p>
            <a:pPr lvl="1"/>
            <a:endParaRPr lang="en-US" dirty="0" smtClean="0"/>
          </a:p>
          <a:p>
            <a:endParaRPr lang="en-US" dirty="0"/>
          </a:p>
        </p:txBody>
      </p:sp>
      <p:sp>
        <p:nvSpPr>
          <p:cNvPr id="1154051" name="Text Box 3"/>
          <p:cNvSpPr txBox="1">
            <a:spLocks noChangeArrowheads="1"/>
          </p:cNvSpPr>
          <p:nvPr/>
        </p:nvSpPr>
        <p:spPr bwMode="auto">
          <a:xfrm>
            <a:off x="76200" y="1828800"/>
            <a:ext cx="1682750" cy="309563"/>
          </a:xfrm>
          <a:prstGeom prst="rect">
            <a:avLst/>
          </a:prstGeom>
          <a:noFill/>
          <a:ln w="9525">
            <a:noFill/>
            <a:miter lim="800000"/>
            <a:headEnd/>
            <a:tailEnd/>
          </a:ln>
          <a:effectLst/>
        </p:spPr>
        <p:txBody>
          <a:bodyPr wrap="none" lIns="90487" tIns="44450" rIns="90487" bIns="44450">
            <a:spAutoFit/>
          </a:bodyPr>
          <a:lstStyle/>
          <a:p>
            <a:pPr algn="l">
              <a:spcBef>
                <a:spcPct val="50000"/>
              </a:spcBef>
            </a:pPr>
            <a:r>
              <a:rPr lang="en-US" sz="1600">
                <a:solidFill>
                  <a:schemeClr val="tx2"/>
                </a:solidFill>
              </a:rPr>
              <a:t>vm_area_struct</a:t>
            </a:r>
          </a:p>
        </p:txBody>
      </p:sp>
      <p:grpSp>
        <p:nvGrpSpPr>
          <p:cNvPr id="2" name="Group 4"/>
          <p:cNvGrpSpPr>
            <a:grpSpLocks/>
          </p:cNvGrpSpPr>
          <p:nvPr/>
        </p:nvGrpSpPr>
        <p:grpSpPr bwMode="auto">
          <a:xfrm>
            <a:off x="381000" y="2209800"/>
            <a:ext cx="1066800" cy="1143000"/>
            <a:chOff x="2352" y="1104"/>
            <a:chExt cx="672" cy="720"/>
          </a:xfrm>
        </p:grpSpPr>
        <p:sp>
          <p:nvSpPr>
            <p:cNvPr id="1154053" name="Rectangle 5"/>
            <p:cNvSpPr>
              <a:spLocks noChangeArrowheads="1"/>
            </p:cNvSpPr>
            <p:nvPr/>
          </p:nvSpPr>
          <p:spPr bwMode="auto">
            <a:xfrm>
              <a:off x="2352" y="1120"/>
              <a:ext cx="672" cy="704"/>
            </a:xfrm>
            <a:prstGeom prst="rect">
              <a:avLst/>
            </a:prstGeom>
            <a:noFill/>
            <a:ln w="9525">
              <a:solidFill>
                <a:srgbClr val="000000"/>
              </a:solidFill>
              <a:miter lim="800000"/>
              <a:headEnd/>
              <a:tailEnd/>
            </a:ln>
            <a:effectLst/>
          </p:spPr>
          <p:txBody>
            <a:bodyPr wrap="none" lIns="90487" tIns="44450" rIns="90487" bIns="44450" anchor="ctr"/>
            <a:lstStyle/>
            <a:p>
              <a:endParaRPr lang="en-US"/>
            </a:p>
          </p:txBody>
        </p:sp>
        <p:sp>
          <p:nvSpPr>
            <p:cNvPr id="1154054" name="Rectangle 6"/>
            <p:cNvSpPr>
              <a:spLocks noChangeArrowheads="1"/>
            </p:cNvSpPr>
            <p:nvPr/>
          </p:nvSpPr>
          <p:spPr bwMode="auto">
            <a:xfrm>
              <a:off x="2352" y="1104"/>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vm_end</a:t>
              </a:r>
            </a:p>
          </p:txBody>
        </p:sp>
        <p:sp>
          <p:nvSpPr>
            <p:cNvPr id="1154055" name="Rectangle 7"/>
            <p:cNvSpPr>
              <a:spLocks noChangeArrowheads="1"/>
            </p:cNvSpPr>
            <p:nvPr/>
          </p:nvSpPr>
          <p:spPr bwMode="auto">
            <a:xfrm>
              <a:off x="2352" y="1392"/>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r/o</a:t>
              </a:r>
            </a:p>
          </p:txBody>
        </p:sp>
        <p:sp>
          <p:nvSpPr>
            <p:cNvPr id="1154056" name="Rectangle 8"/>
            <p:cNvSpPr>
              <a:spLocks noChangeArrowheads="1"/>
            </p:cNvSpPr>
            <p:nvPr/>
          </p:nvSpPr>
          <p:spPr bwMode="auto">
            <a:xfrm>
              <a:off x="2352" y="1680"/>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vm_next</a:t>
              </a:r>
            </a:p>
          </p:txBody>
        </p:sp>
        <p:sp>
          <p:nvSpPr>
            <p:cNvPr id="1154057" name="Rectangle 9"/>
            <p:cNvSpPr>
              <a:spLocks noChangeArrowheads="1"/>
            </p:cNvSpPr>
            <p:nvPr/>
          </p:nvSpPr>
          <p:spPr bwMode="auto">
            <a:xfrm>
              <a:off x="2352" y="1248"/>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vm_start</a:t>
              </a:r>
            </a:p>
          </p:txBody>
        </p:sp>
      </p:grpSp>
      <p:grpSp>
        <p:nvGrpSpPr>
          <p:cNvPr id="3" name="Group 10"/>
          <p:cNvGrpSpPr>
            <a:grpSpLocks/>
          </p:cNvGrpSpPr>
          <p:nvPr/>
        </p:nvGrpSpPr>
        <p:grpSpPr bwMode="auto">
          <a:xfrm>
            <a:off x="381000" y="3733800"/>
            <a:ext cx="1066800" cy="1143000"/>
            <a:chOff x="2352" y="1104"/>
            <a:chExt cx="672" cy="720"/>
          </a:xfrm>
        </p:grpSpPr>
        <p:sp>
          <p:nvSpPr>
            <p:cNvPr id="1154059" name="Rectangle 11"/>
            <p:cNvSpPr>
              <a:spLocks noChangeArrowheads="1"/>
            </p:cNvSpPr>
            <p:nvPr/>
          </p:nvSpPr>
          <p:spPr bwMode="auto">
            <a:xfrm>
              <a:off x="2352" y="1120"/>
              <a:ext cx="672" cy="704"/>
            </a:xfrm>
            <a:prstGeom prst="rect">
              <a:avLst/>
            </a:prstGeom>
            <a:noFill/>
            <a:ln w="9525">
              <a:solidFill>
                <a:srgbClr val="000000"/>
              </a:solidFill>
              <a:miter lim="800000"/>
              <a:headEnd/>
              <a:tailEnd/>
            </a:ln>
            <a:effectLst/>
          </p:spPr>
          <p:txBody>
            <a:bodyPr wrap="none" lIns="90487" tIns="44450" rIns="90487" bIns="44450" anchor="ctr"/>
            <a:lstStyle/>
            <a:p>
              <a:endParaRPr lang="en-US"/>
            </a:p>
          </p:txBody>
        </p:sp>
        <p:sp>
          <p:nvSpPr>
            <p:cNvPr id="1154060" name="Rectangle 12"/>
            <p:cNvSpPr>
              <a:spLocks noChangeArrowheads="1"/>
            </p:cNvSpPr>
            <p:nvPr/>
          </p:nvSpPr>
          <p:spPr bwMode="auto">
            <a:xfrm>
              <a:off x="2352" y="1104"/>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vm_end</a:t>
              </a:r>
            </a:p>
          </p:txBody>
        </p:sp>
        <p:sp>
          <p:nvSpPr>
            <p:cNvPr id="1154061" name="Rectangle 13"/>
            <p:cNvSpPr>
              <a:spLocks noChangeArrowheads="1"/>
            </p:cNvSpPr>
            <p:nvPr/>
          </p:nvSpPr>
          <p:spPr bwMode="auto">
            <a:xfrm>
              <a:off x="2352" y="1392"/>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r/w</a:t>
              </a:r>
            </a:p>
          </p:txBody>
        </p:sp>
        <p:sp>
          <p:nvSpPr>
            <p:cNvPr id="1154062" name="Rectangle 14"/>
            <p:cNvSpPr>
              <a:spLocks noChangeArrowheads="1"/>
            </p:cNvSpPr>
            <p:nvPr/>
          </p:nvSpPr>
          <p:spPr bwMode="auto">
            <a:xfrm>
              <a:off x="2352" y="1680"/>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vm_next</a:t>
              </a:r>
            </a:p>
          </p:txBody>
        </p:sp>
        <p:sp>
          <p:nvSpPr>
            <p:cNvPr id="1154063" name="Rectangle 15"/>
            <p:cNvSpPr>
              <a:spLocks noChangeArrowheads="1"/>
            </p:cNvSpPr>
            <p:nvPr/>
          </p:nvSpPr>
          <p:spPr bwMode="auto">
            <a:xfrm>
              <a:off x="2352" y="1248"/>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vm_start</a:t>
              </a:r>
            </a:p>
          </p:txBody>
        </p:sp>
      </p:grpSp>
      <p:grpSp>
        <p:nvGrpSpPr>
          <p:cNvPr id="4" name="Group 16"/>
          <p:cNvGrpSpPr>
            <a:grpSpLocks/>
          </p:cNvGrpSpPr>
          <p:nvPr/>
        </p:nvGrpSpPr>
        <p:grpSpPr bwMode="auto">
          <a:xfrm>
            <a:off x="381000" y="5257800"/>
            <a:ext cx="1066800" cy="1143000"/>
            <a:chOff x="2352" y="1104"/>
            <a:chExt cx="672" cy="720"/>
          </a:xfrm>
        </p:grpSpPr>
        <p:sp>
          <p:nvSpPr>
            <p:cNvPr id="1154065" name="Rectangle 17"/>
            <p:cNvSpPr>
              <a:spLocks noChangeArrowheads="1"/>
            </p:cNvSpPr>
            <p:nvPr/>
          </p:nvSpPr>
          <p:spPr bwMode="auto">
            <a:xfrm>
              <a:off x="2352" y="1120"/>
              <a:ext cx="672" cy="704"/>
            </a:xfrm>
            <a:prstGeom prst="rect">
              <a:avLst/>
            </a:prstGeom>
            <a:noFill/>
            <a:ln w="9525">
              <a:solidFill>
                <a:srgbClr val="000000"/>
              </a:solidFill>
              <a:miter lim="800000"/>
              <a:headEnd/>
              <a:tailEnd/>
            </a:ln>
            <a:effectLst/>
          </p:spPr>
          <p:txBody>
            <a:bodyPr wrap="none" lIns="90487" tIns="44450" rIns="90487" bIns="44450" anchor="ctr"/>
            <a:lstStyle/>
            <a:p>
              <a:endParaRPr lang="en-US"/>
            </a:p>
          </p:txBody>
        </p:sp>
        <p:sp>
          <p:nvSpPr>
            <p:cNvPr id="1154066" name="Rectangle 18"/>
            <p:cNvSpPr>
              <a:spLocks noChangeArrowheads="1"/>
            </p:cNvSpPr>
            <p:nvPr/>
          </p:nvSpPr>
          <p:spPr bwMode="auto">
            <a:xfrm>
              <a:off x="2352" y="1104"/>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vm_end</a:t>
              </a:r>
            </a:p>
          </p:txBody>
        </p:sp>
        <p:sp>
          <p:nvSpPr>
            <p:cNvPr id="1154067" name="Rectangle 19"/>
            <p:cNvSpPr>
              <a:spLocks noChangeArrowheads="1"/>
            </p:cNvSpPr>
            <p:nvPr/>
          </p:nvSpPr>
          <p:spPr bwMode="auto">
            <a:xfrm>
              <a:off x="2352" y="1392"/>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r/o</a:t>
              </a:r>
            </a:p>
          </p:txBody>
        </p:sp>
        <p:sp>
          <p:nvSpPr>
            <p:cNvPr id="1154068" name="Rectangle 20"/>
            <p:cNvSpPr>
              <a:spLocks noChangeArrowheads="1"/>
            </p:cNvSpPr>
            <p:nvPr/>
          </p:nvSpPr>
          <p:spPr bwMode="auto">
            <a:xfrm>
              <a:off x="2352" y="1680"/>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vm_next</a:t>
              </a:r>
            </a:p>
          </p:txBody>
        </p:sp>
        <p:sp>
          <p:nvSpPr>
            <p:cNvPr id="1154069" name="Rectangle 21"/>
            <p:cNvSpPr>
              <a:spLocks noChangeArrowheads="1"/>
            </p:cNvSpPr>
            <p:nvPr/>
          </p:nvSpPr>
          <p:spPr bwMode="auto">
            <a:xfrm>
              <a:off x="2352" y="1248"/>
              <a:ext cx="672" cy="144"/>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vm_start</a:t>
              </a:r>
            </a:p>
          </p:txBody>
        </p:sp>
      </p:grpSp>
      <p:sp>
        <p:nvSpPr>
          <p:cNvPr id="1154070" name="Rectangle 22"/>
          <p:cNvSpPr>
            <a:spLocks noChangeArrowheads="1"/>
          </p:cNvSpPr>
          <p:nvPr/>
        </p:nvSpPr>
        <p:spPr bwMode="auto">
          <a:xfrm>
            <a:off x="2286000" y="1752600"/>
            <a:ext cx="1981200" cy="48006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endParaRPr lang="en-US"/>
          </a:p>
        </p:txBody>
      </p:sp>
      <p:sp>
        <p:nvSpPr>
          <p:cNvPr id="1154071" name="Text Box 23"/>
          <p:cNvSpPr txBox="1">
            <a:spLocks noChangeArrowheads="1"/>
          </p:cNvSpPr>
          <p:nvPr/>
        </p:nvSpPr>
        <p:spPr bwMode="auto">
          <a:xfrm>
            <a:off x="2020888" y="1447800"/>
            <a:ext cx="2473325" cy="309563"/>
          </a:xfrm>
          <a:prstGeom prst="rect">
            <a:avLst/>
          </a:prstGeom>
          <a:noFill/>
          <a:ln w="9525">
            <a:noFill/>
            <a:miter lim="800000"/>
            <a:headEnd/>
            <a:tailEnd/>
          </a:ln>
          <a:effectLst/>
        </p:spPr>
        <p:txBody>
          <a:bodyPr wrap="none" lIns="90487" tIns="44450" rIns="90487" bIns="44450">
            <a:spAutoFit/>
          </a:bodyPr>
          <a:lstStyle/>
          <a:p>
            <a:pPr algn="l">
              <a:spcBef>
                <a:spcPct val="50000"/>
              </a:spcBef>
            </a:pPr>
            <a:r>
              <a:rPr lang="en-US" sz="1600">
                <a:solidFill>
                  <a:schemeClr val="tx2"/>
                </a:solidFill>
              </a:rPr>
              <a:t>process virtual memory</a:t>
            </a:r>
          </a:p>
        </p:txBody>
      </p:sp>
      <p:sp>
        <p:nvSpPr>
          <p:cNvPr id="1154072" name="Rectangle 24"/>
          <p:cNvSpPr>
            <a:spLocks noChangeArrowheads="1"/>
          </p:cNvSpPr>
          <p:nvPr/>
        </p:nvSpPr>
        <p:spPr bwMode="auto">
          <a:xfrm>
            <a:off x="2286000" y="4800600"/>
            <a:ext cx="1981200" cy="11430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text</a:t>
            </a:r>
          </a:p>
        </p:txBody>
      </p:sp>
      <p:sp>
        <p:nvSpPr>
          <p:cNvPr id="1154073" name="Rectangle 25"/>
          <p:cNvSpPr>
            <a:spLocks noChangeArrowheads="1"/>
          </p:cNvSpPr>
          <p:nvPr/>
        </p:nvSpPr>
        <p:spPr bwMode="auto">
          <a:xfrm>
            <a:off x="2286000" y="4038600"/>
            <a:ext cx="1981200" cy="7620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data</a:t>
            </a:r>
          </a:p>
        </p:txBody>
      </p:sp>
      <p:sp>
        <p:nvSpPr>
          <p:cNvPr id="1154074" name="Rectangle 26"/>
          <p:cNvSpPr>
            <a:spLocks noChangeArrowheads="1"/>
          </p:cNvSpPr>
          <p:nvPr/>
        </p:nvSpPr>
        <p:spPr bwMode="auto">
          <a:xfrm>
            <a:off x="2286000" y="2743200"/>
            <a:ext cx="1981200" cy="5334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spcBef>
                <a:spcPct val="30000"/>
              </a:spcBef>
            </a:pPr>
            <a:r>
              <a:rPr lang="en-US" sz="1600">
                <a:solidFill>
                  <a:schemeClr val="tx2"/>
                </a:solidFill>
              </a:rPr>
              <a:t>shared libraries</a:t>
            </a:r>
          </a:p>
        </p:txBody>
      </p:sp>
      <p:sp>
        <p:nvSpPr>
          <p:cNvPr id="1154075" name="Line 27"/>
          <p:cNvSpPr>
            <a:spLocks noChangeShapeType="1"/>
          </p:cNvSpPr>
          <p:nvPr/>
        </p:nvSpPr>
        <p:spPr bwMode="auto">
          <a:xfrm>
            <a:off x="1447800" y="2286000"/>
            <a:ext cx="838200" cy="4572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4076" name="Line 28"/>
          <p:cNvSpPr>
            <a:spLocks noChangeShapeType="1"/>
          </p:cNvSpPr>
          <p:nvPr/>
        </p:nvSpPr>
        <p:spPr bwMode="auto">
          <a:xfrm>
            <a:off x="1447800" y="2514600"/>
            <a:ext cx="838200" cy="7620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4077" name="Line 29"/>
          <p:cNvSpPr>
            <a:spLocks noChangeShapeType="1"/>
          </p:cNvSpPr>
          <p:nvPr/>
        </p:nvSpPr>
        <p:spPr bwMode="auto">
          <a:xfrm>
            <a:off x="1447800" y="3886200"/>
            <a:ext cx="762000" cy="1524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4078" name="Line 30"/>
          <p:cNvSpPr>
            <a:spLocks noChangeShapeType="1"/>
          </p:cNvSpPr>
          <p:nvPr/>
        </p:nvSpPr>
        <p:spPr bwMode="auto">
          <a:xfrm>
            <a:off x="1447800" y="4114800"/>
            <a:ext cx="838200" cy="6096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4079" name="Line 31"/>
          <p:cNvSpPr>
            <a:spLocks noChangeShapeType="1"/>
          </p:cNvSpPr>
          <p:nvPr/>
        </p:nvSpPr>
        <p:spPr bwMode="auto">
          <a:xfrm flipV="1">
            <a:off x="1447800" y="4876800"/>
            <a:ext cx="838200" cy="5334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4080" name="Line 32"/>
          <p:cNvSpPr>
            <a:spLocks noChangeShapeType="1"/>
          </p:cNvSpPr>
          <p:nvPr/>
        </p:nvSpPr>
        <p:spPr bwMode="auto">
          <a:xfrm>
            <a:off x="1447800" y="5638800"/>
            <a:ext cx="838200" cy="30480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4081" name="Line 33"/>
          <p:cNvSpPr>
            <a:spLocks noChangeShapeType="1"/>
          </p:cNvSpPr>
          <p:nvPr/>
        </p:nvSpPr>
        <p:spPr bwMode="auto">
          <a:xfrm flipH="1">
            <a:off x="152400" y="3276600"/>
            <a:ext cx="228600" cy="0"/>
          </a:xfrm>
          <a:prstGeom prst="line">
            <a:avLst/>
          </a:prstGeom>
          <a:noFill/>
          <a:ln w="9525">
            <a:solidFill>
              <a:srgbClr val="000000"/>
            </a:solidFill>
            <a:round/>
            <a:headEnd/>
            <a:tailEnd/>
          </a:ln>
          <a:effectLst/>
        </p:spPr>
        <p:txBody>
          <a:bodyPr wrap="none" lIns="90487" tIns="44450" rIns="90487" bIns="44450" anchor="ctr"/>
          <a:lstStyle/>
          <a:p>
            <a:endParaRPr lang="en-US"/>
          </a:p>
        </p:txBody>
      </p:sp>
      <p:sp>
        <p:nvSpPr>
          <p:cNvPr id="1154082" name="Line 34"/>
          <p:cNvSpPr>
            <a:spLocks noChangeShapeType="1"/>
          </p:cNvSpPr>
          <p:nvPr/>
        </p:nvSpPr>
        <p:spPr bwMode="auto">
          <a:xfrm>
            <a:off x="152400" y="3276600"/>
            <a:ext cx="0" cy="457200"/>
          </a:xfrm>
          <a:prstGeom prst="line">
            <a:avLst/>
          </a:prstGeom>
          <a:noFill/>
          <a:ln w="9525">
            <a:solidFill>
              <a:srgbClr val="000000"/>
            </a:solidFill>
            <a:round/>
            <a:headEnd/>
            <a:tailEnd/>
          </a:ln>
          <a:effectLst/>
        </p:spPr>
        <p:txBody>
          <a:bodyPr wrap="none" lIns="90487" tIns="44450" rIns="90487" bIns="44450" anchor="ctr"/>
          <a:lstStyle/>
          <a:p>
            <a:endParaRPr lang="en-US"/>
          </a:p>
        </p:txBody>
      </p:sp>
      <p:sp>
        <p:nvSpPr>
          <p:cNvPr id="1154083" name="Line 35"/>
          <p:cNvSpPr>
            <a:spLocks noChangeShapeType="1"/>
          </p:cNvSpPr>
          <p:nvPr/>
        </p:nvSpPr>
        <p:spPr bwMode="auto">
          <a:xfrm>
            <a:off x="152400" y="3733800"/>
            <a:ext cx="2286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4084" name="Line 36"/>
          <p:cNvSpPr>
            <a:spLocks noChangeShapeType="1"/>
          </p:cNvSpPr>
          <p:nvPr/>
        </p:nvSpPr>
        <p:spPr bwMode="auto">
          <a:xfrm flipH="1">
            <a:off x="152400" y="4800600"/>
            <a:ext cx="228600" cy="0"/>
          </a:xfrm>
          <a:prstGeom prst="line">
            <a:avLst/>
          </a:prstGeom>
          <a:noFill/>
          <a:ln w="9525">
            <a:solidFill>
              <a:srgbClr val="000000"/>
            </a:solidFill>
            <a:round/>
            <a:headEnd/>
            <a:tailEnd/>
          </a:ln>
          <a:effectLst/>
        </p:spPr>
        <p:txBody>
          <a:bodyPr wrap="none" lIns="90487" tIns="44450" rIns="90487" bIns="44450" anchor="ctr"/>
          <a:lstStyle/>
          <a:p>
            <a:endParaRPr lang="en-US"/>
          </a:p>
        </p:txBody>
      </p:sp>
      <p:sp>
        <p:nvSpPr>
          <p:cNvPr id="1154085" name="Line 37"/>
          <p:cNvSpPr>
            <a:spLocks noChangeShapeType="1"/>
          </p:cNvSpPr>
          <p:nvPr/>
        </p:nvSpPr>
        <p:spPr bwMode="auto">
          <a:xfrm>
            <a:off x="152400" y="4800600"/>
            <a:ext cx="0" cy="457200"/>
          </a:xfrm>
          <a:prstGeom prst="line">
            <a:avLst/>
          </a:prstGeom>
          <a:noFill/>
          <a:ln w="9525">
            <a:solidFill>
              <a:srgbClr val="000000"/>
            </a:solidFill>
            <a:round/>
            <a:headEnd/>
            <a:tailEnd/>
          </a:ln>
          <a:effectLst/>
        </p:spPr>
        <p:txBody>
          <a:bodyPr wrap="none" lIns="90487" tIns="44450" rIns="90487" bIns="44450" anchor="ctr"/>
          <a:lstStyle/>
          <a:p>
            <a:endParaRPr lang="en-US"/>
          </a:p>
        </p:txBody>
      </p:sp>
      <p:sp>
        <p:nvSpPr>
          <p:cNvPr id="1154086" name="Line 38"/>
          <p:cNvSpPr>
            <a:spLocks noChangeShapeType="1"/>
          </p:cNvSpPr>
          <p:nvPr/>
        </p:nvSpPr>
        <p:spPr bwMode="auto">
          <a:xfrm>
            <a:off x="152400" y="5257800"/>
            <a:ext cx="228600"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en-US"/>
          </a:p>
        </p:txBody>
      </p:sp>
      <p:sp>
        <p:nvSpPr>
          <p:cNvPr id="1154087" name="Text Box 39"/>
          <p:cNvSpPr txBox="1">
            <a:spLocks noChangeArrowheads="1"/>
          </p:cNvSpPr>
          <p:nvPr/>
        </p:nvSpPr>
        <p:spPr bwMode="auto">
          <a:xfrm>
            <a:off x="4297363" y="6399213"/>
            <a:ext cx="279400" cy="280987"/>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400">
                <a:solidFill>
                  <a:schemeClr val="tx2"/>
                </a:solidFill>
              </a:rPr>
              <a:t>0</a:t>
            </a:r>
          </a:p>
        </p:txBody>
      </p:sp>
      <p:sp>
        <p:nvSpPr>
          <p:cNvPr id="1154089" name="Line 41"/>
          <p:cNvSpPr>
            <a:spLocks noChangeShapeType="1"/>
          </p:cNvSpPr>
          <p:nvPr/>
        </p:nvSpPr>
        <p:spPr bwMode="auto">
          <a:xfrm>
            <a:off x="4267200" y="5257800"/>
            <a:ext cx="838200" cy="0"/>
          </a:xfrm>
          <a:prstGeom prst="line">
            <a:avLst/>
          </a:prstGeom>
          <a:noFill/>
          <a:ln w="9525">
            <a:solidFill>
              <a:srgbClr val="000000"/>
            </a:solidFill>
            <a:round/>
            <a:headEnd type="triangle" w="med" len="med"/>
            <a:tailEnd/>
          </a:ln>
          <a:effectLst/>
        </p:spPr>
        <p:txBody>
          <a:bodyPr wrap="none" lIns="90487" tIns="44450" rIns="90487" bIns="44450" anchor="ctr"/>
          <a:lstStyle/>
          <a:p>
            <a:endParaRPr lang="en-US"/>
          </a:p>
        </p:txBody>
      </p:sp>
      <p:sp>
        <p:nvSpPr>
          <p:cNvPr id="1154090" name="Text Box 42"/>
          <p:cNvSpPr txBox="1">
            <a:spLocks noChangeArrowheads="1"/>
          </p:cNvSpPr>
          <p:nvPr/>
        </p:nvSpPr>
        <p:spPr bwMode="auto">
          <a:xfrm>
            <a:off x="4405313" y="5024438"/>
            <a:ext cx="655637" cy="309562"/>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600">
                <a:solidFill>
                  <a:schemeClr val="tx2"/>
                </a:solidFill>
              </a:rPr>
              <a:t>write</a:t>
            </a:r>
          </a:p>
        </p:txBody>
      </p:sp>
      <p:sp>
        <p:nvSpPr>
          <p:cNvPr id="1154091" name="Line 43"/>
          <p:cNvSpPr>
            <a:spLocks noChangeShapeType="1"/>
          </p:cNvSpPr>
          <p:nvPr/>
        </p:nvSpPr>
        <p:spPr bwMode="auto">
          <a:xfrm>
            <a:off x="4267200" y="4500563"/>
            <a:ext cx="838200" cy="0"/>
          </a:xfrm>
          <a:prstGeom prst="line">
            <a:avLst/>
          </a:prstGeom>
          <a:noFill/>
          <a:ln w="9525">
            <a:solidFill>
              <a:srgbClr val="000000"/>
            </a:solidFill>
            <a:round/>
            <a:headEnd type="triangle" w="med" len="med"/>
            <a:tailEnd/>
          </a:ln>
          <a:effectLst/>
        </p:spPr>
        <p:txBody>
          <a:bodyPr wrap="none" lIns="90487" tIns="44450" rIns="90487" bIns="44450" anchor="ctr"/>
          <a:lstStyle/>
          <a:p>
            <a:endParaRPr lang="en-US"/>
          </a:p>
        </p:txBody>
      </p:sp>
      <p:sp>
        <p:nvSpPr>
          <p:cNvPr id="1154092" name="Text Box 44"/>
          <p:cNvSpPr txBox="1">
            <a:spLocks noChangeArrowheads="1"/>
          </p:cNvSpPr>
          <p:nvPr/>
        </p:nvSpPr>
        <p:spPr bwMode="auto">
          <a:xfrm>
            <a:off x="4405313" y="4262438"/>
            <a:ext cx="609600" cy="309562"/>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600">
                <a:solidFill>
                  <a:schemeClr val="tx2"/>
                </a:solidFill>
              </a:rPr>
              <a:t>read</a:t>
            </a:r>
          </a:p>
        </p:txBody>
      </p:sp>
      <p:sp>
        <p:nvSpPr>
          <p:cNvPr id="1154093" name="Line 45"/>
          <p:cNvSpPr>
            <a:spLocks noChangeShapeType="1"/>
          </p:cNvSpPr>
          <p:nvPr/>
        </p:nvSpPr>
        <p:spPr bwMode="auto">
          <a:xfrm>
            <a:off x="4267200" y="3667125"/>
            <a:ext cx="838200" cy="0"/>
          </a:xfrm>
          <a:prstGeom prst="line">
            <a:avLst/>
          </a:prstGeom>
          <a:noFill/>
          <a:ln w="9525">
            <a:solidFill>
              <a:srgbClr val="000000"/>
            </a:solidFill>
            <a:round/>
            <a:headEnd type="triangle" w="med" len="med"/>
            <a:tailEnd/>
          </a:ln>
          <a:effectLst/>
        </p:spPr>
        <p:txBody>
          <a:bodyPr wrap="none" lIns="90487" tIns="44450" rIns="90487" bIns="44450" anchor="ctr"/>
          <a:lstStyle/>
          <a:p>
            <a:endParaRPr lang="en-US"/>
          </a:p>
        </p:txBody>
      </p:sp>
      <p:sp>
        <p:nvSpPr>
          <p:cNvPr id="1154094" name="Text Box 46"/>
          <p:cNvSpPr txBox="1">
            <a:spLocks noChangeArrowheads="1"/>
          </p:cNvSpPr>
          <p:nvPr/>
        </p:nvSpPr>
        <p:spPr bwMode="auto">
          <a:xfrm>
            <a:off x="4405313" y="3429000"/>
            <a:ext cx="609600" cy="309563"/>
          </a:xfrm>
          <a:prstGeom prst="rect">
            <a:avLst/>
          </a:prstGeom>
          <a:noFill/>
          <a:ln w="9525">
            <a:noFill/>
            <a:miter lim="800000"/>
            <a:headEnd/>
            <a:tailEnd/>
          </a:ln>
          <a:effectLst/>
        </p:spPr>
        <p:txBody>
          <a:bodyPr wrap="none" lIns="90487" tIns="44450" rIns="90487" bIns="44450">
            <a:spAutoFit/>
          </a:bodyPr>
          <a:lstStyle/>
          <a:p>
            <a:pPr algn="l">
              <a:spcBef>
                <a:spcPct val="30000"/>
              </a:spcBef>
            </a:pPr>
            <a:r>
              <a:rPr lang="en-US" sz="1600">
                <a:solidFill>
                  <a:schemeClr val="tx2"/>
                </a:solidFill>
              </a:rPr>
              <a:t>read</a:t>
            </a:r>
          </a:p>
        </p:txBody>
      </p:sp>
      <p:sp>
        <p:nvSpPr>
          <p:cNvPr id="1154095" name="Oval 47"/>
          <p:cNvSpPr>
            <a:spLocks noChangeArrowheads="1"/>
          </p:cNvSpPr>
          <p:nvPr/>
        </p:nvSpPr>
        <p:spPr bwMode="auto">
          <a:xfrm>
            <a:off x="4572000" y="3200400"/>
            <a:ext cx="304800" cy="3048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90487" tIns="44450" rIns="90487" bIns="44450" anchor="ctr"/>
          <a:lstStyle/>
          <a:p>
            <a:pPr>
              <a:spcBef>
                <a:spcPct val="30000"/>
              </a:spcBef>
            </a:pPr>
            <a:r>
              <a:rPr lang="en-US" sz="2400" dirty="0">
                <a:solidFill>
                  <a:schemeClr val="bg1"/>
                </a:solidFill>
              </a:rPr>
              <a:t>1</a:t>
            </a:r>
          </a:p>
        </p:txBody>
      </p:sp>
      <p:sp>
        <p:nvSpPr>
          <p:cNvPr id="1154096" name="Oval 48"/>
          <p:cNvSpPr>
            <a:spLocks noChangeArrowheads="1"/>
          </p:cNvSpPr>
          <p:nvPr/>
        </p:nvSpPr>
        <p:spPr bwMode="auto">
          <a:xfrm>
            <a:off x="4572000" y="4724400"/>
            <a:ext cx="304800" cy="304800"/>
          </a:xfrm>
          <a:prstGeom prst="ellipse">
            <a:avLst/>
          </a:prstGeom>
          <a:solidFill>
            <a:srgbClr val="FFFFFF"/>
          </a:solidFill>
          <a:ln w="9525">
            <a:solidFill>
              <a:srgbClr val="000000"/>
            </a:solidFill>
            <a:round/>
            <a:headEnd/>
            <a:tailEnd/>
          </a:ln>
          <a:effectLst/>
        </p:spPr>
        <p:txBody>
          <a:bodyPr wrap="none" lIns="90487" tIns="44450" rIns="90487" bIns="44450" anchor="ctr"/>
          <a:lstStyle/>
          <a:p>
            <a:pPr>
              <a:spcBef>
                <a:spcPct val="30000"/>
              </a:spcBef>
            </a:pPr>
            <a:r>
              <a:rPr lang="en-US" sz="2400" dirty="0">
                <a:solidFill>
                  <a:schemeClr val="bg1"/>
                </a:solidFill>
              </a:rPr>
              <a:t>2</a:t>
            </a:r>
          </a:p>
        </p:txBody>
      </p:sp>
      <p:sp>
        <p:nvSpPr>
          <p:cNvPr id="1154097" name="Oval 49"/>
          <p:cNvSpPr>
            <a:spLocks noChangeArrowheads="1"/>
          </p:cNvSpPr>
          <p:nvPr/>
        </p:nvSpPr>
        <p:spPr bwMode="auto">
          <a:xfrm>
            <a:off x="4572000" y="3962400"/>
            <a:ext cx="304800" cy="304800"/>
          </a:xfrm>
          <a:prstGeom prst="ellipse">
            <a:avLst/>
          </a:prstGeom>
          <a:solidFill>
            <a:srgbClr val="FFFFFF"/>
          </a:solidFill>
          <a:ln w="9525">
            <a:solidFill>
              <a:srgbClr val="000000"/>
            </a:solidFill>
            <a:round/>
            <a:headEnd/>
            <a:tailEnd/>
          </a:ln>
          <a:effectLst/>
        </p:spPr>
        <p:txBody>
          <a:bodyPr wrap="none" lIns="90487" tIns="44450" rIns="90487" bIns="44450" anchor="ctr"/>
          <a:lstStyle/>
          <a:p>
            <a:pPr>
              <a:spcBef>
                <a:spcPct val="30000"/>
              </a:spcBef>
            </a:pPr>
            <a:r>
              <a:rPr lang="en-US" sz="2400" dirty="0">
                <a:solidFill>
                  <a:schemeClr val="bg1"/>
                </a:solidFill>
              </a:rPr>
              <a:t>3</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r>
              <a:rPr lang="en-US" smtClean="0"/>
              <a:t>Segmentation</a:t>
            </a:r>
          </a:p>
        </p:txBody>
      </p:sp>
      <p:sp>
        <p:nvSpPr>
          <p:cNvPr id="1168387" name="Rectangle 3"/>
          <p:cNvSpPr>
            <a:spLocks noGrp="1" noChangeArrowheads="1"/>
          </p:cNvSpPr>
          <p:nvPr>
            <p:ph idx="1"/>
          </p:nvPr>
        </p:nvSpPr>
        <p:spPr/>
        <p:txBody>
          <a:bodyPr/>
          <a:lstStyle/>
          <a:p>
            <a:r>
              <a:rPr lang="en-US" sz="2800" smtClean="0"/>
              <a:t>Programmer sees memory as a set of multiple segments, each with a separate address space</a:t>
            </a:r>
          </a:p>
          <a:p>
            <a:r>
              <a:rPr lang="en-US" sz="2800" smtClean="0"/>
              <a:t>Growing data structures easier to handle</a:t>
            </a:r>
          </a:p>
          <a:p>
            <a:pPr lvl="1"/>
            <a:r>
              <a:rPr lang="en-US" sz="2400" smtClean="0"/>
              <a:t>O.S. can expand or shrink segment</a:t>
            </a:r>
          </a:p>
          <a:p>
            <a:r>
              <a:rPr lang="en-US" sz="2800" smtClean="0"/>
              <a:t>Can alter the one segment without modifying other segments</a:t>
            </a:r>
          </a:p>
          <a:p>
            <a:r>
              <a:rPr lang="en-US" sz="2800" smtClean="0"/>
              <a:t>Easy to share a library</a:t>
            </a:r>
          </a:p>
          <a:p>
            <a:pPr lvl="1"/>
            <a:r>
              <a:rPr lang="en-US" sz="2400" smtClean="0"/>
              <a:t>share one segment among processes</a:t>
            </a:r>
          </a:p>
          <a:p>
            <a:r>
              <a:rPr lang="en-US" sz="2800" smtClean="0"/>
              <a:t>Easy memory protection</a:t>
            </a:r>
          </a:p>
          <a:p>
            <a:pPr lvl="1"/>
            <a:r>
              <a:rPr lang="en-US" sz="2400" smtClean="0"/>
              <a:t>can set values for the entire segment</a:t>
            </a:r>
          </a:p>
        </p:txBody>
      </p:sp>
      <p:sp>
        <p:nvSpPr>
          <p:cNvPr id="18439" name="Rectangle 4"/>
          <p:cNvSpPr>
            <a:spLocks noChangeArrowheads="1"/>
          </p:cNvSpPr>
          <p:nvPr/>
        </p:nvSpPr>
        <p:spPr bwMode="auto">
          <a:xfrm>
            <a:off x="5707063" y="128588"/>
            <a:ext cx="3276600" cy="396875"/>
          </a:xfrm>
          <a:prstGeom prst="rect">
            <a:avLst/>
          </a:prstGeom>
          <a:noFill/>
          <a:ln w="12700">
            <a:noFill/>
            <a:miter lim="800000"/>
            <a:headEnd type="none" w="lg" len="lg"/>
            <a:tailEnd type="none" w="lg" len="lg"/>
          </a:ln>
        </p:spPr>
        <p:txBody>
          <a:bodyPr>
            <a:spAutoFit/>
          </a:bodyPr>
          <a:lstStyle/>
          <a:p>
            <a:pPr algn="r"/>
            <a:r>
              <a:rPr lang="en-US" sz="2000">
                <a:solidFill>
                  <a:schemeClr val="bg2"/>
                </a:solidFill>
              </a:rPr>
              <a:t>Segmentation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8387">
                                            <p:txEl>
                                              <p:pRg st="0" end="0"/>
                                            </p:txEl>
                                          </p:spTgt>
                                        </p:tgtEl>
                                        <p:attrNameLst>
                                          <p:attrName>style.visibility</p:attrName>
                                        </p:attrNameLst>
                                      </p:cBhvr>
                                      <p:to>
                                        <p:strVal val="visible"/>
                                      </p:to>
                                    </p:set>
                                    <p:animEffect transition="in" filter="wipe(left)">
                                      <p:cBhvr>
                                        <p:cTn id="7" dur="500"/>
                                        <p:tgtEl>
                                          <p:spTgt spid="1168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8387">
                                            <p:txEl>
                                              <p:pRg st="1" end="1"/>
                                            </p:txEl>
                                          </p:spTgt>
                                        </p:tgtEl>
                                        <p:attrNameLst>
                                          <p:attrName>style.visibility</p:attrName>
                                        </p:attrNameLst>
                                      </p:cBhvr>
                                      <p:to>
                                        <p:strVal val="visible"/>
                                      </p:to>
                                    </p:set>
                                    <p:animEffect transition="in" filter="wipe(left)">
                                      <p:cBhvr>
                                        <p:cTn id="12" dur="500"/>
                                        <p:tgtEl>
                                          <p:spTgt spid="116838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68387">
                                            <p:txEl>
                                              <p:pRg st="2" end="2"/>
                                            </p:txEl>
                                          </p:spTgt>
                                        </p:tgtEl>
                                        <p:attrNameLst>
                                          <p:attrName>style.visibility</p:attrName>
                                        </p:attrNameLst>
                                      </p:cBhvr>
                                      <p:to>
                                        <p:strVal val="visible"/>
                                      </p:to>
                                    </p:set>
                                    <p:animEffect transition="in" filter="wipe(left)">
                                      <p:cBhvr>
                                        <p:cTn id="15" dur="500"/>
                                        <p:tgtEl>
                                          <p:spTgt spid="11683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68387">
                                            <p:txEl>
                                              <p:pRg st="3" end="3"/>
                                            </p:txEl>
                                          </p:spTgt>
                                        </p:tgtEl>
                                        <p:attrNameLst>
                                          <p:attrName>style.visibility</p:attrName>
                                        </p:attrNameLst>
                                      </p:cBhvr>
                                      <p:to>
                                        <p:strVal val="visible"/>
                                      </p:to>
                                    </p:set>
                                    <p:animEffect transition="in" filter="wipe(left)">
                                      <p:cBhvr>
                                        <p:cTn id="20" dur="500"/>
                                        <p:tgtEl>
                                          <p:spTgt spid="11683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68387">
                                            <p:txEl>
                                              <p:pRg st="4" end="4"/>
                                            </p:txEl>
                                          </p:spTgt>
                                        </p:tgtEl>
                                        <p:attrNameLst>
                                          <p:attrName>style.visibility</p:attrName>
                                        </p:attrNameLst>
                                      </p:cBhvr>
                                      <p:to>
                                        <p:strVal val="visible"/>
                                      </p:to>
                                    </p:set>
                                    <p:animEffect transition="in" filter="wipe(left)">
                                      <p:cBhvr>
                                        <p:cTn id="25" dur="500"/>
                                        <p:tgtEl>
                                          <p:spTgt spid="1168387">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68387">
                                            <p:txEl>
                                              <p:pRg st="5" end="5"/>
                                            </p:txEl>
                                          </p:spTgt>
                                        </p:tgtEl>
                                        <p:attrNameLst>
                                          <p:attrName>style.visibility</p:attrName>
                                        </p:attrNameLst>
                                      </p:cBhvr>
                                      <p:to>
                                        <p:strVal val="visible"/>
                                      </p:to>
                                    </p:set>
                                    <p:animEffect transition="in" filter="wipe(left)">
                                      <p:cBhvr>
                                        <p:cTn id="28" dur="500"/>
                                        <p:tgtEl>
                                          <p:spTgt spid="116838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68387">
                                            <p:txEl>
                                              <p:pRg st="6" end="6"/>
                                            </p:txEl>
                                          </p:spTgt>
                                        </p:tgtEl>
                                        <p:attrNameLst>
                                          <p:attrName>style.visibility</p:attrName>
                                        </p:attrNameLst>
                                      </p:cBhvr>
                                      <p:to>
                                        <p:strVal val="visible"/>
                                      </p:to>
                                    </p:set>
                                    <p:animEffect transition="in" filter="wipe(left)">
                                      <p:cBhvr>
                                        <p:cTn id="33" dur="500"/>
                                        <p:tgtEl>
                                          <p:spTgt spid="1168387">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168387">
                                            <p:txEl>
                                              <p:pRg st="7" end="7"/>
                                            </p:txEl>
                                          </p:spTgt>
                                        </p:tgtEl>
                                        <p:attrNameLst>
                                          <p:attrName>style.visibility</p:attrName>
                                        </p:attrNameLst>
                                      </p:cBhvr>
                                      <p:to>
                                        <p:strVal val="visible"/>
                                      </p:to>
                                    </p:set>
                                    <p:animEffect transition="in" filter="wipe(left)">
                                      <p:cBhvr>
                                        <p:cTn id="36" dur="500"/>
                                        <p:tgtEl>
                                          <p:spTgt spid="1168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8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r>
              <a:rPr lang="en-US" smtClean="0"/>
              <a:t>Segmentation </a:t>
            </a:r>
            <a:r>
              <a:rPr lang="en-US" sz="2800" smtClean="0"/>
              <a:t>(continued…)</a:t>
            </a:r>
          </a:p>
        </p:txBody>
      </p:sp>
      <p:sp>
        <p:nvSpPr>
          <p:cNvPr id="1169411" name="Rectangle 3"/>
          <p:cNvSpPr>
            <a:spLocks noGrp="1" noChangeArrowheads="1"/>
          </p:cNvSpPr>
          <p:nvPr>
            <p:ph idx="1"/>
          </p:nvPr>
        </p:nvSpPr>
        <p:spPr/>
        <p:txBody>
          <a:bodyPr>
            <a:normAutofit fontScale="92500" lnSpcReduction="10000"/>
          </a:bodyPr>
          <a:lstStyle/>
          <a:p>
            <a:pPr>
              <a:lnSpc>
                <a:spcPct val="90000"/>
              </a:lnSpc>
            </a:pPr>
            <a:r>
              <a:rPr lang="en-US" sz="2800" smtClean="0"/>
              <a:t>Implementation:</a:t>
            </a:r>
          </a:p>
          <a:p>
            <a:pPr lvl="1">
              <a:lnSpc>
                <a:spcPct val="90000"/>
              </a:lnSpc>
            </a:pPr>
            <a:r>
              <a:rPr lang="en-US" sz="2400" smtClean="0"/>
              <a:t>have a segment table for each process</a:t>
            </a:r>
          </a:p>
          <a:p>
            <a:pPr lvl="1">
              <a:lnSpc>
                <a:spcPct val="90000"/>
              </a:lnSpc>
            </a:pPr>
            <a:r>
              <a:rPr lang="en-US" sz="2400" smtClean="0"/>
              <a:t>similar to one-level paging method</a:t>
            </a:r>
          </a:p>
          <a:p>
            <a:pPr lvl="1">
              <a:lnSpc>
                <a:spcPct val="90000"/>
              </a:lnSpc>
            </a:pPr>
            <a:r>
              <a:rPr lang="en-US" sz="2400" smtClean="0"/>
              <a:t>status – present, modified, location, size</a:t>
            </a:r>
          </a:p>
          <a:p>
            <a:pPr>
              <a:lnSpc>
                <a:spcPct val="90000"/>
              </a:lnSpc>
            </a:pPr>
            <a:r>
              <a:rPr lang="en-US" sz="2800" smtClean="0"/>
              <a:t>Combine with paging: No external fragmentation</a:t>
            </a:r>
          </a:p>
          <a:p>
            <a:pPr lvl="1">
              <a:lnSpc>
                <a:spcPct val="90000"/>
              </a:lnSpc>
            </a:pPr>
            <a:r>
              <a:rPr lang="en-US" sz="2400" smtClean="0"/>
              <a:t>easier to manage memory since all items are the same size</a:t>
            </a:r>
          </a:p>
          <a:p>
            <a:pPr>
              <a:lnSpc>
                <a:spcPct val="90000"/>
              </a:lnSpc>
            </a:pPr>
            <a:r>
              <a:rPr lang="en-US" sz="2800" smtClean="0"/>
              <a:t>Some processors have both (386)</a:t>
            </a:r>
          </a:p>
          <a:p>
            <a:pPr lvl="1">
              <a:lnSpc>
                <a:spcPct val="90000"/>
              </a:lnSpc>
            </a:pPr>
            <a:r>
              <a:rPr lang="en-US" sz="2400" smtClean="0"/>
              <a:t>each segment broken up into pages</a:t>
            </a:r>
          </a:p>
          <a:p>
            <a:pPr lvl="1">
              <a:lnSpc>
                <a:spcPct val="90000"/>
              </a:lnSpc>
            </a:pPr>
            <a:r>
              <a:rPr lang="en-US" sz="2400" smtClean="0"/>
              <a:t>address Translation</a:t>
            </a:r>
          </a:p>
          <a:p>
            <a:pPr lvl="2">
              <a:lnSpc>
                <a:spcPct val="90000"/>
              </a:lnSpc>
            </a:pPr>
            <a:r>
              <a:rPr lang="en-US" sz="2000" smtClean="0"/>
              <a:t>do segment translation</a:t>
            </a:r>
          </a:p>
          <a:p>
            <a:pPr lvl="2">
              <a:lnSpc>
                <a:spcPct val="90000"/>
              </a:lnSpc>
            </a:pPr>
            <a:r>
              <a:rPr lang="en-US" sz="2000" smtClean="0"/>
              <a:t>translate that address using paging</a:t>
            </a:r>
          </a:p>
          <a:p>
            <a:pPr lvl="1">
              <a:lnSpc>
                <a:spcPct val="90000"/>
              </a:lnSpc>
            </a:pPr>
            <a:r>
              <a:rPr lang="en-US" sz="2400" smtClean="0"/>
              <a:t>some internal fragmentation at the end of each segment</a:t>
            </a:r>
          </a:p>
        </p:txBody>
      </p:sp>
      <p:sp>
        <p:nvSpPr>
          <p:cNvPr id="19463" name="Rectangle 4"/>
          <p:cNvSpPr>
            <a:spLocks noChangeArrowheads="1"/>
          </p:cNvSpPr>
          <p:nvPr/>
        </p:nvSpPr>
        <p:spPr bwMode="auto">
          <a:xfrm>
            <a:off x="5707063" y="128588"/>
            <a:ext cx="3276600" cy="396875"/>
          </a:xfrm>
          <a:prstGeom prst="rect">
            <a:avLst/>
          </a:prstGeom>
          <a:noFill/>
          <a:ln w="12700">
            <a:noFill/>
            <a:miter lim="800000"/>
            <a:headEnd type="none" w="lg" len="lg"/>
            <a:tailEnd type="none" w="lg" len="lg"/>
          </a:ln>
        </p:spPr>
        <p:txBody>
          <a:bodyPr>
            <a:spAutoFit/>
          </a:bodyPr>
          <a:lstStyle/>
          <a:p>
            <a:pPr algn="r"/>
            <a:r>
              <a:rPr lang="en-US" sz="2000">
                <a:solidFill>
                  <a:schemeClr val="bg2"/>
                </a:solidFill>
              </a:rPr>
              <a:t>Segmentation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9411">
                                            <p:txEl>
                                              <p:pRg st="0" end="0"/>
                                            </p:txEl>
                                          </p:spTgt>
                                        </p:tgtEl>
                                        <p:attrNameLst>
                                          <p:attrName>style.visibility</p:attrName>
                                        </p:attrNameLst>
                                      </p:cBhvr>
                                      <p:to>
                                        <p:strVal val="visible"/>
                                      </p:to>
                                    </p:set>
                                    <p:animEffect transition="in" filter="wipe(left)">
                                      <p:cBhvr>
                                        <p:cTn id="7" dur="500"/>
                                        <p:tgtEl>
                                          <p:spTgt spid="11694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69411">
                                            <p:txEl>
                                              <p:pRg st="1" end="1"/>
                                            </p:txEl>
                                          </p:spTgt>
                                        </p:tgtEl>
                                        <p:attrNameLst>
                                          <p:attrName>style.visibility</p:attrName>
                                        </p:attrNameLst>
                                      </p:cBhvr>
                                      <p:to>
                                        <p:strVal val="visible"/>
                                      </p:to>
                                    </p:set>
                                    <p:animEffect transition="in" filter="wipe(left)">
                                      <p:cBhvr>
                                        <p:cTn id="10" dur="500"/>
                                        <p:tgtEl>
                                          <p:spTgt spid="11694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9411">
                                            <p:txEl>
                                              <p:pRg st="2" end="2"/>
                                            </p:txEl>
                                          </p:spTgt>
                                        </p:tgtEl>
                                        <p:attrNameLst>
                                          <p:attrName>style.visibility</p:attrName>
                                        </p:attrNameLst>
                                      </p:cBhvr>
                                      <p:to>
                                        <p:strVal val="visible"/>
                                      </p:to>
                                    </p:set>
                                    <p:animEffect transition="in" filter="wipe(left)">
                                      <p:cBhvr>
                                        <p:cTn id="13" dur="500"/>
                                        <p:tgtEl>
                                          <p:spTgt spid="116941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69411">
                                            <p:txEl>
                                              <p:pRg st="3" end="3"/>
                                            </p:txEl>
                                          </p:spTgt>
                                        </p:tgtEl>
                                        <p:attrNameLst>
                                          <p:attrName>style.visibility</p:attrName>
                                        </p:attrNameLst>
                                      </p:cBhvr>
                                      <p:to>
                                        <p:strVal val="visible"/>
                                      </p:to>
                                    </p:set>
                                    <p:animEffect transition="in" filter="wipe(left)">
                                      <p:cBhvr>
                                        <p:cTn id="16" dur="500"/>
                                        <p:tgtEl>
                                          <p:spTgt spid="11694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69411">
                                            <p:txEl>
                                              <p:pRg st="4" end="4"/>
                                            </p:txEl>
                                          </p:spTgt>
                                        </p:tgtEl>
                                        <p:attrNameLst>
                                          <p:attrName>style.visibility</p:attrName>
                                        </p:attrNameLst>
                                      </p:cBhvr>
                                      <p:to>
                                        <p:strVal val="visible"/>
                                      </p:to>
                                    </p:set>
                                    <p:animEffect transition="in" filter="wipe(left)">
                                      <p:cBhvr>
                                        <p:cTn id="21" dur="500"/>
                                        <p:tgtEl>
                                          <p:spTgt spid="116941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69411">
                                            <p:txEl>
                                              <p:pRg st="5" end="5"/>
                                            </p:txEl>
                                          </p:spTgt>
                                        </p:tgtEl>
                                        <p:attrNameLst>
                                          <p:attrName>style.visibility</p:attrName>
                                        </p:attrNameLst>
                                      </p:cBhvr>
                                      <p:to>
                                        <p:strVal val="visible"/>
                                      </p:to>
                                    </p:set>
                                    <p:animEffect transition="in" filter="wipe(left)">
                                      <p:cBhvr>
                                        <p:cTn id="24" dur="500"/>
                                        <p:tgtEl>
                                          <p:spTgt spid="11694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69411">
                                            <p:txEl>
                                              <p:pRg st="6" end="6"/>
                                            </p:txEl>
                                          </p:spTgt>
                                        </p:tgtEl>
                                        <p:attrNameLst>
                                          <p:attrName>style.visibility</p:attrName>
                                        </p:attrNameLst>
                                      </p:cBhvr>
                                      <p:to>
                                        <p:strVal val="visible"/>
                                      </p:to>
                                    </p:set>
                                    <p:animEffect transition="in" filter="wipe(left)">
                                      <p:cBhvr>
                                        <p:cTn id="29" dur="500"/>
                                        <p:tgtEl>
                                          <p:spTgt spid="1169411">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69411">
                                            <p:txEl>
                                              <p:pRg st="7" end="7"/>
                                            </p:txEl>
                                          </p:spTgt>
                                        </p:tgtEl>
                                        <p:attrNameLst>
                                          <p:attrName>style.visibility</p:attrName>
                                        </p:attrNameLst>
                                      </p:cBhvr>
                                      <p:to>
                                        <p:strVal val="visible"/>
                                      </p:to>
                                    </p:set>
                                    <p:animEffect transition="in" filter="wipe(left)">
                                      <p:cBhvr>
                                        <p:cTn id="32" dur="500"/>
                                        <p:tgtEl>
                                          <p:spTgt spid="1169411">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169411">
                                            <p:txEl>
                                              <p:pRg st="8" end="8"/>
                                            </p:txEl>
                                          </p:spTgt>
                                        </p:tgtEl>
                                        <p:attrNameLst>
                                          <p:attrName>style.visibility</p:attrName>
                                        </p:attrNameLst>
                                      </p:cBhvr>
                                      <p:to>
                                        <p:strVal val="visible"/>
                                      </p:to>
                                    </p:set>
                                    <p:animEffect transition="in" filter="wipe(left)">
                                      <p:cBhvr>
                                        <p:cTn id="35" dur="500"/>
                                        <p:tgtEl>
                                          <p:spTgt spid="1169411">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69411">
                                            <p:txEl>
                                              <p:pRg st="9" end="9"/>
                                            </p:txEl>
                                          </p:spTgt>
                                        </p:tgtEl>
                                        <p:attrNameLst>
                                          <p:attrName>style.visibility</p:attrName>
                                        </p:attrNameLst>
                                      </p:cBhvr>
                                      <p:to>
                                        <p:strVal val="visible"/>
                                      </p:to>
                                    </p:set>
                                    <p:animEffect transition="in" filter="wipe(left)">
                                      <p:cBhvr>
                                        <p:cTn id="38" dur="500"/>
                                        <p:tgtEl>
                                          <p:spTgt spid="1169411">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169411">
                                            <p:txEl>
                                              <p:pRg st="10" end="10"/>
                                            </p:txEl>
                                          </p:spTgt>
                                        </p:tgtEl>
                                        <p:attrNameLst>
                                          <p:attrName>style.visibility</p:attrName>
                                        </p:attrNameLst>
                                      </p:cBhvr>
                                      <p:to>
                                        <p:strVal val="visible"/>
                                      </p:to>
                                    </p:set>
                                    <p:animEffect transition="in" filter="wipe(left)">
                                      <p:cBhvr>
                                        <p:cTn id="41" dur="500"/>
                                        <p:tgtEl>
                                          <p:spTgt spid="1169411">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169411">
                                            <p:txEl>
                                              <p:pRg st="11" end="11"/>
                                            </p:txEl>
                                          </p:spTgt>
                                        </p:tgtEl>
                                        <p:attrNameLst>
                                          <p:attrName>style.visibility</p:attrName>
                                        </p:attrNameLst>
                                      </p:cBhvr>
                                      <p:to>
                                        <p:strVal val="visible"/>
                                      </p:to>
                                    </p:set>
                                    <p:animEffect transition="in" filter="wipe(left)">
                                      <p:cBhvr>
                                        <p:cTn id="44" dur="500"/>
                                        <p:tgtEl>
                                          <p:spTgt spid="11694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Scope</a:t>
            </a:r>
            <a:endParaRPr lang="en-US" dirty="0"/>
          </a:p>
        </p:txBody>
      </p:sp>
      <p:sp>
        <p:nvSpPr>
          <p:cNvPr id="3" name="Content Placeholder 2"/>
          <p:cNvSpPr>
            <a:spLocks noGrp="1"/>
          </p:cNvSpPr>
          <p:nvPr>
            <p:ph idx="1"/>
          </p:nvPr>
        </p:nvSpPr>
        <p:spPr/>
        <p:txBody>
          <a:bodyPr/>
          <a:lstStyle/>
          <a:p>
            <a:r>
              <a:rPr lang="en-US" dirty="0" smtClean="0"/>
              <a:t>Local: find pages belonging to the current process and replace in those</a:t>
            </a:r>
          </a:p>
          <a:p>
            <a:r>
              <a:rPr lang="en-US" dirty="0" smtClean="0"/>
              <a:t>Global: find any page in memory </a:t>
            </a:r>
          </a:p>
          <a:p>
            <a:endParaRPr lang="en-US" dirty="0" smtClean="0"/>
          </a:p>
          <a:p>
            <a:r>
              <a:rPr lang="en-US" dirty="0" smtClean="0"/>
              <a:t>If local, how many frames are allocated to a given process?  When do you grow the set?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Virtual memory is powerful abstraction</a:t>
            </a:r>
          </a:p>
          <a:p>
            <a:r>
              <a:rPr lang="en-US" dirty="0" smtClean="0"/>
              <a:t>Many design considerations</a:t>
            </a:r>
          </a:p>
          <a:p>
            <a:r>
              <a:rPr lang="en-US" dirty="0" smtClean="0"/>
              <a:t>Helps us to appreciate modern operating systems!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size</a:t>
            </a:r>
            <a:endParaRPr lang="en-US" dirty="0"/>
          </a:p>
        </p:txBody>
      </p:sp>
      <p:sp>
        <p:nvSpPr>
          <p:cNvPr id="3" name="Content Placeholder 2"/>
          <p:cNvSpPr>
            <a:spLocks noGrp="1"/>
          </p:cNvSpPr>
          <p:nvPr>
            <p:ph idx="1"/>
          </p:nvPr>
        </p:nvSpPr>
        <p:spPr/>
        <p:txBody>
          <a:bodyPr/>
          <a:lstStyle/>
          <a:p>
            <a:r>
              <a:rPr lang="en-US" dirty="0" smtClean="0"/>
              <a:t>How big should you make a page</a:t>
            </a:r>
          </a:p>
          <a:p>
            <a:r>
              <a:rPr lang="en-US" dirty="0" smtClean="0"/>
              <a:t>Too small and you get a huge table</a:t>
            </a:r>
          </a:p>
          <a:p>
            <a:r>
              <a:rPr lang="en-US" dirty="0" smtClean="0"/>
              <a:t>Too big and you get internal fragmentation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Address Spaces</a:t>
            </a:r>
            <a:endParaRPr lang="en-US" dirty="0"/>
          </a:p>
        </p:txBody>
      </p:sp>
      <p:sp>
        <p:nvSpPr>
          <p:cNvPr id="3" name="Content Placeholder 2"/>
          <p:cNvSpPr>
            <a:spLocks noGrp="1"/>
          </p:cNvSpPr>
          <p:nvPr>
            <p:ph idx="1"/>
          </p:nvPr>
        </p:nvSpPr>
        <p:spPr/>
        <p:txBody>
          <a:bodyPr/>
          <a:lstStyle/>
          <a:p>
            <a:r>
              <a:rPr lang="en-US" dirty="0" smtClean="0"/>
              <a:t>Divide instructions from data</a:t>
            </a:r>
          </a:p>
          <a:p>
            <a:r>
              <a:rPr lang="en-US" dirty="0" smtClean="0"/>
              <a:t>Each gets own address space</a:t>
            </a:r>
          </a:p>
          <a:p>
            <a:r>
              <a:rPr lang="en-US" dirty="0" smtClean="0"/>
              <a:t>Each is paged too</a:t>
            </a:r>
          </a:p>
          <a:p>
            <a:endParaRPr lang="en-US" dirty="0" smtClean="0"/>
          </a:p>
          <a:p>
            <a:r>
              <a:rPr lang="en-US" dirty="0" smtClean="0"/>
              <a:t>Intel hardware does separate the two in cache etc.</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Sharing Pages</a:t>
            </a:r>
            <a:endParaRPr lang="en-US" dirty="0"/>
          </a:p>
        </p:txBody>
      </p:sp>
      <p:sp>
        <p:nvSpPr>
          <p:cNvPr id="4" name="Content Placeholder 3"/>
          <p:cNvSpPr>
            <a:spLocks noGrp="1"/>
          </p:cNvSpPr>
          <p:nvPr>
            <p:ph idx="1"/>
          </p:nvPr>
        </p:nvSpPr>
        <p:spPr/>
        <p:txBody>
          <a:bodyPr/>
          <a:lstStyle/>
          <a:p>
            <a:r>
              <a:rPr lang="en-US" dirty="0" smtClean="0"/>
              <a:t>If data and instruction separate, just share page tables for instructions</a:t>
            </a:r>
          </a:p>
          <a:p>
            <a:r>
              <a:rPr lang="en-US" dirty="0" smtClean="0"/>
              <a:t>Copy-on-demand</a:t>
            </a:r>
          </a:p>
          <a:p>
            <a:pPr lvl="1"/>
            <a:r>
              <a:rPr lang="en-US" dirty="0" smtClean="0"/>
              <a:t>Share pages as read-only</a:t>
            </a:r>
          </a:p>
          <a:p>
            <a:pPr lvl="1"/>
            <a:r>
              <a:rPr lang="en-US" dirty="0" smtClean="0"/>
              <a:t>If attempt to write, copy page and write on copy</a:t>
            </a:r>
          </a:p>
          <a:p>
            <a:pPr lvl="1"/>
            <a:endParaRPr lang="en-US" dirty="0" smtClean="0"/>
          </a:p>
          <a:p>
            <a:r>
              <a:rPr lang="en-US" dirty="0" smtClean="0"/>
              <a:t>Fork revisited: only copy page tables</a:t>
            </a:r>
          </a:p>
          <a:p>
            <a:r>
              <a:rPr lang="en-US" dirty="0" smtClean="0"/>
              <a:t>On write, copy page and then update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Library</a:t>
            </a:r>
            <a:endParaRPr lang="en-US" dirty="0"/>
          </a:p>
        </p:txBody>
      </p:sp>
      <p:sp>
        <p:nvSpPr>
          <p:cNvPr id="3" name="Content Placeholder 2"/>
          <p:cNvSpPr>
            <a:spLocks noGrp="1"/>
          </p:cNvSpPr>
          <p:nvPr>
            <p:ph idx="1"/>
          </p:nvPr>
        </p:nvSpPr>
        <p:spPr>
          <a:xfrm>
            <a:off x="457200" y="1646237"/>
            <a:ext cx="8229600" cy="1858963"/>
          </a:xfrm>
        </p:spPr>
        <p:txBody>
          <a:bodyPr>
            <a:normAutofit fontScale="85000" lnSpcReduction="10000"/>
          </a:bodyPr>
          <a:lstStyle/>
          <a:p>
            <a:r>
              <a:rPr lang="en-US" dirty="0" smtClean="0"/>
              <a:t>Must use position independent code</a:t>
            </a:r>
          </a:p>
          <a:p>
            <a:r>
              <a:rPr lang="en-US" dirty="0" smtClean="0"/>
              <a:t>All jumps are PC relative</a:t>
            </a:r>
          </a:p>
          <a:p>
            <a:r>
              <a:rPr lang="en-US" dirty="0" smtClean="0"/>
              <a:t>Compiler flag</a:t>
            </a:r>
          </a:p>
          <a:p>
            <a:r>
              <a:rPr lang="en-US" dirty="0" smtClean="0"/>
              <a:t>Linker rewrite caller to point to correct locations</a:t>
            </a:r>
            <a:endParaRPr lang="en-US" dirty="0"/>
          </a:p>
        </p:txBody>
      </p:sp>
      <p:sp>
        <p:nvSpPr>
          <p:cNvPr id="4" name="Rectangle 3"/>
          <p:cNvSpPr/>
          <p:nvPr/>
        </p:nvSpPr>
        <p:spPr>
          <a:xfrm>
            <a:off x="1371600" y="3886200"/>
            <a:ext cx="1066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86200" y="3886200"/>
            <a:ext cx="1066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24600" y="3886200"/>
            <a:ext cx="1066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38600" y="3429000"/>
            <a:ext cx="838200" cy="369332"/>
          </a:xfrm>
          <a:prstGeom prst="rect">
            <a:avLst/>
          </a:prstGeom>
          <a:noFill/>
        </p:spPr>
        <p:txBody>
          <a:bodyPr wrap="square" rtlCol="0">
            <a:spAutoFit/>
          </a:bodyPr>
          <a:lstStyle/>
          <a:p>
            <a:r>
              <a:rPr lang="en-US" dirty="0" smtClean="0"/>
              <a:t>RAM</a:t>
            </a:r>
            <a:endParaRPr lang="en-US" dirty="0"/>
          </a:p>
        </p:txBody>
      </p:sp>
      <p:sp>
        <p:nvSpPr>
          <p:cNvPr id="8" name="Rectangle 7"/>
          <p:cNvSpPr/>
          <p:nvPr/>
        </p:nvSpPr>
        <p:spPr>
          <a:xfrm>
            <a:off x="3886200" y="4343400"/>
            <a:ext cx="1066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1371600" y="4953000"/>
            <a:ext cx="1066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6324600" y="5791200"/>
            <a:ext cx="1066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 name="Straight Arrow Connector 11"/>
          <p:cNvCxnSpPr/>
          <p:nvPr/>
        </p:nvCxnSpPr>
        <p:spPr>
          <a:xfrm flipV="1">
            <a:off x="2438400" y="43434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438400" y="46482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4914900" y="4686300"/>
            <a:ext cx="1447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4914900" y="4381500"/>
            <a:ext cx="1447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Files</a:t>
            </a:r>
            <a:endParaRPr lang="en-US" dirty="0"/>
          </a:p>
        </p:txBody>
      </p:sp>
      <p:sp>
        <p:nvSpPr>
          <p:cNvPr id="3" name="Content Placeholder 2"/>
          <p:cNvSpPr>
            <a:spLocks noGrp="1"/>
          </p:cNvSpPr>
          <p:nvPr>
            <p:ph idx="1"/>
          </p:nvPr>
        </p:nvSpPr>
        <p:spPr>
          <a:xfrm>
            <a:off x="457200" y="1646237"/>
            <a:ext cx="8229600" cy="1858963"/>
          </a:xfrm>
        </p:spPr>
        <p:txBody>
          <a:bodyPr>
            <a:normAutofit lnSpcReduction="10000"/>
          </a:bodyPr>
          <a:lstStyle/>
          <a:p>
            <a:r>
              <a:rPr lang="en-US" dirty="0" smtClean="0"/>
              <a:t>Two processes access same part of memory</a:t>
            </a:r>
          </a:p>
          <a:p>
            <a:r>
              <a:rPr lang="en-US" dirty="0" smtClean="0"/>
              <a:t>Read and write to file </a:t>
            </a:r>
          </a:p>
          <a:p>
            <a:r>
              <a:rPr lang="en-US" dirty="0" smtClean="0"/>
              <a:t>Form of communication</a:t>
            </a:r>
            <a:endParaRPr lang="en-US" dirty="0"/>
          </a:p>
        </p:txBody>
      </p:sp>
      <p:sp>
        <p:nvSpPr>
          <p:cNvPr id="4" name="Rectangle 3"/>
          <p:cNvSpPr/>
          <p:nvPr/>
        </p:nvSpPr>
        <p:spPr>
          <a:xfrm>
            <a:off x="1371600" y="3886200"/>
            <a:ext cx="1066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86200" y="3886200"/>
            <a:ext cx="1066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24600" y="3886200"/>
            <a:ext cx="1066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38600" y="3429000"/>
            <a:ext cx="838200" cy="369332"/>
          </a:xfrm>
          <a:prstGeom prst="rect">
            <a:avLst/>
          </a:prstGeom>
          <a:noFill/>
        </p:spPr>
        <p:txBody>
          <a:bodyPr wrap="square" rtlCol="0">
            <a:spAutoFit/>
          </a:bodyPr>
          <a:lstStyle/>
          <a:p>
            <a:r>
              <a:rPr lang="en-US" dirty="0" smtClean="0"/>
              <a:t>RAM</a:t>
            </a:r>
            <a:endParaRPr lang="en-US" dirty="0"/>
          </a:p>
        </p:txBody>
      </p:sp>
      <p:sp>
        <p:nvSpPr>
          <p:cNvPr id="8" name="Rectangle 7"/>
          <p:cNvSpPr/>
          <p:nvPr/>
        </p:nvSpPr>
        <p:spPr>
          <a:xfrm>
            <a:off x="3886200" y="4343400"/>
            <a:ext cx="1066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1371600" y="4953000"/>
            <a:ext cx="1066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6324600" y="5791200"/>
            <a:ext cx="1066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 name="Straight Arrow Connector 11"/>
          <p:cNvCxnSpPr/>
          <p:nvPr/>
        </p:nvCxnSpPr>
        <p:spPr>
          <a:xfrm flipV="1">
            <a:off x="2438400" y="43434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438400" y="46482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4914900" y="4686300"/>
            <a:ext cx="1447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4914900" y="4381500"/>
            <a:ext cx="1447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Policy</a:t>
            </a:r>
            <a:endParaRPr lang="en-US" dirty="0"/>
          </a:p>
        </p:txBody>
      </p:sp>
      <p:sp>
        <p:nvSpPr>
          <p:cNvPr id="3" name="Content Placeholder 2"/>
          <p:cNvSpPr>
            <a:spLocks noGrp="1"/>
          </p:cNvSpPr>
          <p:nvPr>
            <p:ph idx="1"/>
          </p:nvPr>
        </p:nvSpPr>
        <p:spPr/>
        <p:txBody>
          <a:bodyPr>
            <a:normAutofit lnSpcReduction="10000"/>
          </a:bodyPr>
          <a:lstStyle/>
          <a:p>
            <a:r>
              <a:rPr lang="en-US" dirty="0" smtClean="0"/>
              <a:t>Separate the page replacement from the translation </a:t>
            </a:r>
            <a:r>
              <a:rPr lang="en-US" dirty="0" smtClean="0"/>
              <a:t>process—evicts pages!</a:t>
            </a:r>
            <a:endParaRPr lang="en-US" dirty="0" smtClean="0"/>
          </a:p>
          <a:p>
            <a:r>
              <a:rPr lang="en-US" dirty="0" smtClean="0"/>
              <a:t>Create separate process that runs periodically to reclaim pages</a:t>
            </a:r>
          </a:p>
          <a:p>
            <a:r>
              <a:rPr lang="en-US" dirty="0" smtClean="0"/>
              <a:t>OS decides limit on pages it wants available</a:t>
            </a:r>
          </a:p>
          <a:p>
            <a:r>
              <a:rPr lang="en-US" dirty="0" smtClean="0"/>
              <a:t>Two-handed clock: front had is run by paging </a:t>
            </a:r>
            <a:r>
              <a:rPr lang="en-US" dirty="0"/>
              <a:t>daemon—reclaims </a:t>
            </a:r>
            <a:r>
              <a:rPr lang="en-US" dirty="0" smtClean="0"/>
              <a:t>frames</a:t>
            </a:r>
            <a:r>
              <a:rPr lang="en-US" dirty="0" smtClean="0"/>
              <a:t>!</a:t>
            </a:r>
          </a:p>
          <a:p>
            <a:r>
              <a:rPr lang="en-US" dirty="0" smtClean="0"/>
              <a:t>Reclaim: add to list and write to disk but leave entry intact until actual eviction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Fault Handling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Hardware saves PC and traps to kernel</a:t>
            </a:r>
          </a:p>
          <a:p>
            <a:r>
              <a:rPr lang="en-US" dirty="0" smtClean="0"/>
              <a:t>Kernel starts assembly code to save state and calls OS procedure</a:t>
            </a:r>
          </a:p>
          <a:p>
            <a:r>
              <a:rPr lang="en-US" dirty="0" smtClean="0"/>
              <a:t>OS figures out which page is needed – hopefully in hardware register </a:t>
            </a:r>
            <a:r>
              <a:rPr lang="en-US" dirty="0" smtClean="0"/>
              <a:t>(or </a:t>
            </a:r>
            <a:r>
              <a:rPr lang="en-US" dirty="0" smtClean="0"/>
              <a:t>must look at PC or inspect program)</a:t>
            </a:r>
          </a:p>
          <a:p>
            <a:r>
              <a:rPr lang="en-US" dirty="0" smtClean="0"/>
              <a:t>Check protection on address</a:t>
            </a:r>
          </a:p>
          <a:p>
            <a:r>
              <a:rPr lang="en-US" dirty="0" smtClean="0"/>
              <a:t>Get frame to insert into</a:t>
            </a:r>
          </a:p>
          <a:p>
            <a:r>
              <a:rPr lang="en-US" dirty="0" smtClean="0"/>
              <a:t>If frame dirty, schedule write, context </a:t>
            </a:r>
            <a:r>
              <a:rPr lang="en-US" dirty="0" smtClean="0"/>
              <a:t>switch–mark </a:t>
            </a:r>
            <a:r>
              <a:rPr lang="en-US" dirty="0" smtClean="0"/>
              <a:t>frame busy to reserve it</a:t>
            </a:r>
          </a:p>
          <a:p>
            <a:r>
              <a:rPr lang="en-US" dirty="0" smtClean="0"/>
              <a:t>With clean frame, schedule disk to get contents into </a:t>
            </a:r>
            <a:r>
              <a:rPr lang="en-US" dirty="0"/>
              <a:t>frame–someone </a:t>
            </a:r>
            <a:r>
              <a:rPr lang="en-US" dirty="0" smtClean="0"/>
              <a:t>else runs</a:t>
            </a:r>
          </a:p>
          <a:p>
            <a:r>
              <a:rPr lang="en-US" dirty="0" smtClean="0"/>
              <a:t>Data loaded, update tables (frame normal state)</a:t>
            </a:r>
          </a:p>
          <a:p>
            <a:r>
              <a:rPr lang="en-US" dirty="0" smtClean="0"/>
              <a:t>Reset program counter to faulting instruction (may have to reset program state too)</a:t>
            </a:r>
          </a:p>
          <a:p>
            <a:r>
              <a:rPr lang="en-US" dirty="0" smtClean="0"/>
              <a:t>Schedule faulting process and return to assembler routine</a:t>
            </a:r>
          </a:p>
          <a:p>
            <a:r>
              <a:rPr lang="en-US" dirty="0" smtClean="0"/>
              <a:t>Routine reloads registers and returns to user space</a:t>
            </a:r>
          </a:p>
          <a:p>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1902</TotalTime>
  <Words>1353</Words>
  <Application>Microsoft Macintosh PowerPoint</Application>
  <PresentationFormat>On-screen Show (4:3)</PresentationFormat>
  <Paragraphs>254</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Foundry</vt:lpstr>
      <vt:lpstr>Virtual Memory Considerations</vt:lpstr>
      <vt:lpstr>Page Replacement Scope</vt:lpstr>
      <vt:lpstr>Page size</vt:lpstr>
      <vt:lpstr>Separate Address Spaces</vt:lpstr>
      <vt:lpstr>Sharing Pages</vt:lpstr>
      <vt:lpstr>Shared Library</vt:lpstr>
      <vt:lpstr>Memory Mapped Files</vt:lpstr>
      <vt:lpstr>Cleaning Policy</vt:lpstr>
      <vt:lpstr>Page Fault Handling</vt:lpstr>
      <vt:lpstr>Preserving State</vt:lpstr>
      <vt:lpstr>Backing Store</vt:lpstr>
      <vt:lpstr>Intel i7</vt:lpstr>
      <vt:lpstr>Hardware Limits</vt:lpstr>
      <vt:lpstr>Four-level Page Table</vt:lpstr>
      <vt:lpstr>PowerPoint Presentation</vt:lpstr>
      <vt:lpstr>Linux Organizes VM as Collection of “Areas” </vt:lpstr>
      <vt:lpstr>Linux Page Fault Handling </vt:lpstr>
      <vt:lpstr>Segmentation</vt:lpstr>
      <vt:lpstr>Segmentation (continued…)</vt:lpstr>
      <vt:lpstr>Conclusion</vt:lpstr>
    </vt:vector>
  </TitlesOfParts>
  <Company>Brigham Young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 Considerations</dc:title>
  <dc:creator>Eric Mercer</dc:creator>
  <cp:lastModifiedBy>Eric Mercer</cp:lastModifiedBy>
  <cp:revision>10</cp:revision>
  <dcterms:created xsi:type="dcterms:W3CDTF">2010-03-09T17:25:55Z</dcterms:created>
  <dcterms:modified xsi:type="dcterms:W3CDTF">2011-03-10T18:12:53Z</dcterms:modified>
</cp:coreProperties>
</file>