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Average"/>
      <p:regular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18252DE6-CCD9-4940-9C40-4665DA51F04C}">
  <a:tblStyle styleId="{18252DE6-CCD9-4940-9C40-4665DA51F04C}"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regular.fntdata"/><Relationship Id="rId23"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Jordan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Peter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Jordan/Peter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Peter/Frederic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Frederic</a:t>
            </a:r>
          </a:p>
          <a:p>
            <a:pPr lvl="0">
              <a:spcBef>
                <a:spcPts val="0"/>
              </a:spcBef>
              <a:buNone/>
            </a:pPr>
            <a:r>
              <a:t/>
            </a:r>
            <a:endParaRPr/>
          </a:p>
          <a:p>
            <a:pPr lvl="0">
              <a:spcBef>
                <a:spcPts val="0"/>
              </a:spcBef>
              <a:buNone/>
            </a:pPr>
            <a:r>
              <a:rPr lang="en"/>
              <a:t>Note from Owen:</a:t>
            </a:r>
          </a:p>
          <a:p>
            <a:pPr lvl="0">
              <a:spcBef>
                <a:spcPts val="0"/>
              </a:spcBef>
              <a:buNone/>
            </a:pPr>
            <a:r>
              <a:rPr lang="en"/>
              <a:t>Since we haven’t yet introduced the idea of day over day or key actor analysis, I wouldn’t go into the such detail as you’ve outlined below because I don’t think the audience will understand what you are talking about.  You can just say something like “removing these days impacted our analysis and gave us more faith that our results were not biased by these artificially high transaction periods”.  Just my two cents.</a:t>
            </a:r>
          </a:p>
          <a:p>
            <a:pPr lvl="0">
              <a:spcBef>
                <a:spcPts val="0"/>
              </a:spcBef>
              <a:buNone/>
            </a:pPr>
            <a:r>
              <a:t/>
            </a:r>
            <a:endParaRPr/>
          </a:p>
          <a:p>
            <a:pPr lvl="0">
              <a:spcBef>
                <a:spcPts val="0"/>
              </a:spcBef>
              <a:buNone/>
            </a:pPr>
            <a:r>
              <a:rPr lang="en"/>
              <a:t>Removing these events “affected it on the margins but not dramatically. for example, ISRAEL was still a term that was mentioned more often on decrease days, but differences for other terms such as MUSLIM, TURKEY, and CONGRESS saw their differences increase while NEW YORK and FRANCE saw differences decrease” (thank you Owen!)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Owen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Owen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Owen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All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Jordan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Jordan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Jordan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Jordan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Peter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Peter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Peter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Peter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0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6.png"/><Relationship Id="rId4" Type="http://schemas.openxmlformats.org/officeDocument/2006/relationships/image" Target="../media/image0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00.png"/><Relationship Id="rId4" Type="http://schemas.openxmlformats.org/officeDocument/2006/relationships/image" Target="../media/image0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0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The Bitcoin Blockchain</a:t>
            </a:r>
          </a:p>
        </p:txBody>
      </p:sp>
      <p:sp>
        <p:nvSpPr>
          <p:cNvPr id="60" name="Shape 60"/>
          <p:cNvSpPr txBox="1"/>
          <p:nvPr>
            <p:ph idx="1" type="subTitle"/>
          </p:nvPr>
        </p:nvSpPr>
        <p:spPr>
          <a:xfrm>
            <a:off x="671250" y="3174875"/>
            <a:ext cx="7801500" cy="792600"/>
          </a:xfrm>
          <a:prstGeom prst="rect">
            <a:avLst/>
          </a:prstGeom>
        </p:spPr>
        <p:txBody>
          <a:bodyPr anchorCtr="0" anchor="t" bIns="91425" lIns="91425" rIns="91425" tIns="91425">
            <a:noAutofit/>
          </a:bodyPr>
          <a:lstStyle/>
          <a:p>
            <a:pPr lvl="0">
              <a:spcBef>
                <a:spcPts val="0"/>
              </a:spcBef>
              <a:buNone/>
            </a:pPr>
            <a:r>
              <a:rPr lang="en"/>
              <a:t>Jordan, Frederic, Peter, and Owen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Discussion</a:t>
            </a:r>
          </a:p>
        </p:txBody>
      </p:sp>
      <p:sp>
        <p:nvSpPr>
          <p:cNvPr id="157" name="Shape 157"/>
          <p:cNvSpPr txBox="1"/>
          <p:nvPr>
            <p:ph idx="1" type="body"/>
          </p:nvPr>
        </p:nvSpPr>
        <p:spPr>
          <a:xfrm>
            <a:off x="311700" y="1152475"/>
            <a:ext cx="8520600" cy="3861300"/>
          </a:xfrm>
          <a:prstGeom prst="rect">
            <a:avLst/>
          </a:prstGeom>
        </p:spPr>
        <p:txBody>
          <a:bodyPr anchorCtr="0" anchor="t" bIns="91425" lIns="91425" rIns="91425" tIns="91425">
            <a:noAutofit/>
          </a:bodyPr>
          <a:lstStyle/>
          <a:p>
            <a:pPr lvl="0" rtl="0">
              <a:spcBef>
                <a:spcPts val="0"/>
              </a:spcBef>
              <a:buNone/>
            </a:pPr>
            <a:r>
              <a:rPr b="1" lang="en"/>
              <a:t>Why not Spark?</a:t>
            </a:r>
          </a:p>
          <a:p>
            <a:pPr indent="-228600" lvl="0" marL="457200" rtl="0">
              <a:spcBef>
                <a:spcPts val="0"/>
              </a:spcBef>
            </a:pPr>
            <a:r>
              <a:rPr lang="en"/>
              <a:t>Processing underlying bigquery provided the heavy lifting we need</a:t>
            </a:r>
          </a:p>
          <a:p>
            <a:pPr indent="-228600" lvl="0" marL="457200" rtl="0">
              <a:spcBef>
                <a:spcPts val="0"/>
              </a:spcBef>
            </a:pPr>
            <a:r>
              <a:rPr lang="en"/>
              <a:t>Python was simpler to implement and satisfied our design goals</a:t>
            </a:r>
          </a:p>
          <a:p>
            <a:pPr lvl="0" rtl="0">
              <a:spcBef>
                <a:spcPts val="0"/>
              </a:spcBef>
              <a:buNone/>
            </a:pPr>
            <a:r>
              <a:rPr b="1" lang="en"/>
              <a:t>Why not Storm for streaming?</a:t>
            </a:r>
          </a:p>
          <a:p>
            <a:pPr indent="-228600" lvl="0" marL="457200" rtl="0">
              <a:spcBef>
                <a:spcPts val="0"/>
              </a:spcBef>
            </a:pPr>
            <a:r>
              <a:rPr lang="en"/>
              <a:t>Update volume is low (~1 new block/10 minutes)</a:t>
            </a:r>
          </a:p>
          <a:p>
            <a:pPr indent="-228600" lvl="0" marL="457200" rtl="0">
              <a:spcBef>
                <a:spcPts val="0"/>
              </a:spcBef>
            </a:pPr>
            <a:r>
              <a:rPr lang="en"/>
              <a:t>Similarly, python was simpler and satisfied our needs</a:t>
            </a:r>
          </a:p>
          <a:p>
            <a:pPr lvl="0" rtl="0">
              <a:spcBef>
                <a:spcPts val="0"/>
              </a:spcBef>
              <a:buNone/>
            </a:pPr>
            <a:r>
              <a:t/>
            </a:r>
            <a:endParaRPr/>
          </a:p>
          <a:p>
            <a:pPr lvl="0" rtl="0">
              <a:spcBef>
                <a:spcPts val="0"/>
              </a:spcBef>
              <a:buNone/>
            </a:pPr>
            <a:r>
              <a:rPr lang="en"/>
              <a:t>In both cases, the processing and development overhead of additional frameworks wasn’t worth the increase in scalability or speed.  </a:t>
            </a:r>
          </a:p>
          <a:p>
            <a:pPr lvl="0" rt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Bigquery Schema</a:t>
            </a:r>
          </a:p>
        </p:txBody>
      </p:sp>
      <p:pic>
        <p:nvPicPr>
          <p:cNvPr id="163" name="Shape 163"/>
          <p:cNvPicPr preferRelativeResize="0"/>
          <p:nvPr/>
        </p:nvPicPr>
        <p:blipFill>
          <a:blip r:embed="rId3">
            <a:alphaModFix/>
          </a:blip>
          <a:stretch>
            <a:fillRect/>
          </a:stretch>
        </p:blipFill>
        <p:spPr>
          <a:xfrm>
            <a:off x="152400" y="1620125"/>
            <a:ext cx="8839198" cy="26506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Technical Summary</a:t>
            </a:r>
          </a:p>
        </p:txBody>
      </p:sp>
      <p:sp>
        <p:nvSpPr>
          <p:cNvPr id="169" name="Shape 169"/>
          <p:cNvSpPr txBox="1"/>
          <p:nvPr>
            <p:ph idx="1" type="body"/>
          </p:nvPr>
        </p:nvSpPr>
        <p:spPr>
          <a:xfrm>
            <a:off x="311700" y="1152475"/>
            <a:ext cx="6094499" cy="3416400"/>
          </a:xfrm>
          <a:prstGeom prst="rect">
            <a:avLst/>
          </a:prstGeom>
        </p:spPr>
        <p:txBody>
          <a:bodyPr anchorCtr="0" anchor="t" bIns="91425" lIns="91425" rIns="91425" tIns="91425">
            <a:noAutofit/>
          </a:bodyPr>
          <a:lstStyle/>
          <a:p>
            <a:pPr indent="-228600" lvl="0" marL="457200" rtl="0">
              <a:spcBef>
                <a:spcPts val="0"/>
              </a:spcBef>
            </a:pPr>
            <a:r>
              <a:rPr lang="en"/>
              <a:t>Multithreaded python app to retrieve the blockchain</a:t>
            </a:r>
          </a:p>
          <a:p>
            <a:pPr indent="-228600" lvl="0" marL="457200">
              <a:spcBef>
                <a:spcPts val="0"/>
              </a:spcBef>
            </a:pPr>
            <a:r>
              <a:rPr lang="en"/>
              <a:t>Faced a few small snags:</a:t>
            </a:r>
          </a:p>
          <a:p>
            <a:pPr indent="-228600" lvl="1" marL="914400" rtl="0">
              <a:spcBef>
                <a:spcPts val="0"/>
              </a:spcBef>
            </a:pPr>
            <a:r>
              <a:rPr lang="en"/>
              <a:t>Orphan Blocks</a:t>
            </a:r>
          </a:p>
          <a:p>
            <a:pPr indent="-228600" lvl="0" marL="457200" rtl="0">
              <a:spcBef>
                <a:spcPts val="0"/>
              </a:spcBef>
            </a:pPr>
            <a:r>
              <a:rPr lang="en"/>
              <a:t>Streaming script to look for new blocks every 10 minutes and update bigquery</a:t>
            </a:r>
          </a:p>
          <a:p>
            <a:pPr indent="-228600" lvl="0" marL="457200" rtl="0">
              <a:spcBef>
                <a:spcPts val="0"/>
              </a:spcBef>
            </a:pPr>
            <a:r>
              <a:rPr lang="en"/>
              <a:t>GDELT table is readily available in bigquery</a:t>
            </a:r>
          </a:p>
          <a:p>
            <a:pPr indent="-228600" lvl="0" marL="457200" rtl="0">
              <a:spcBef>
                <a:spcPts val="0"/>
              </a:spcBef>
            </a:pPr>
            <a:r>
              <a:rPr lang="en"/>
              <a:t>Joined the two tables</a:t>
            </a:r>
          </a:p>
          <a:p>
            <a:pPr indent="-228600" lvl="1" marL="914400" rtl="0">
              <a:spcBef>
                <a:spcPts val="0"/>
              </a:spcBef>
            </a:pPr>
            <a:r>
              <a:rPr lang="en"/>
              <a:t>Queried again to remove outlier dates and count average tone by actor code</a:t>
            </a:r>
          </a:p>
          <a:p>
            <a:pPr indent="-228600" lvl="0" marL="457200" rtl="0">
              <a:spcBef>
                <a:spcPts val="0"/>
              </a:spcBef>
            </a:pPr>
            <a:r>
              <a:rPr lang="en"/>
              <a:t>Used Tableau to visualize analysis results.</a:t>
            </a:r>
          </a:p>
        </p:txBody>
      </p:sp>
      <p:pic>
        <p:nvPicPr>
          <p:cNvPr id="170" name="Shape 170"/>
          <p:cNvPicPr preferRelativeResize="0"/>
          <p:nvPr/>
        </p:nvPicPr>
        <p:blipFill>
          <a:blip r:embed="rId3">
            <a:alphaModFix/>
          </a:blip>
          <a:stretch>
            <a:fillRect/>
          </a:stretch>
        </p:blipFill>
        <p:spPr>
          <a:xfrm>
            <a:off x="6459276" y="1130349"/>
            <a:ext cx="2373025" cy="34606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Outliers in the Data</a:t>
            </a:r>
          </a:p>
        </p:txBody>
      </p:sp>
      <p:sp>
        <p:nvSpPr>
          <p:cNvPr id="176" name="Shape 17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descr="Bitcoin Transactions Over Time v.2.png" id="177" name="Shape 177"/>
          <p:cNvPicPr preferRelativeResize="0"/>
          <p:nvPr/>
        </p:nvPicPr>
        <p:blipFill>
          <a:blip r:embed="rId3">
            <a:alphaModFix/>
          </a:blip>
          <a:stretch>
            <a:fillRect/>
          </a:stretch>
        </p:blipFill>
        <p:spPr>
          <a:xfrm>
            <a:off x="972775" y="1152474"/>
            <a:ext cx="7149576" cy="358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Day Over Day Delta Analysis</a:t>
            </a:r>
          </a:p>
        </p:txBody>
      </p:sp>
      <p:sp>
        <p:nvSpPr>
          <p:cNvPr id="183" name="Shape 1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On days when Bitcoin transaction volume increased/decreased most, we examined the most common actors referenced in the news and the tone of the coverage.</a:t>
            </a:r>
          </a:p>
        </p:txBody>
      </p:sp>
      <p:sp>
        <p:nvSpPr>
          <p:cNvPr id="184" name="Shape 184"/>
          <p:cNvSpPr txBox="1"/>
          <p:nvPr/>
        </p:nvSpPr>
        <p:spPr>
          <a:xfrm>
            <a:off x="515875" y="1931575"/>
            <a:ext cx="3206400" cy="248100"/>
          </a:xfrm>
          <a:prstGeom prst="rect">
            <a:avLst/>
          </a:prstGeom>
          <a:noFill/>
          <a:ln>
            <a:noFill/>
          </a:ln>
        </p:spPr>
        <p:txBody>
          <a:bodyPr anchorCtr="0" anchor="t" bIns="91425" lIns="91425" rIns="91425" tIns="91425">
            <a:noAutofit/>
          </a:bodyPr>
          <a:lstStyle/>
          <a:p>
            <a:pPr lvl="0" algn="ctr">
              <a:spcBef>
                <a:spcPts val="0"/>
              </a:spcBef>
              <a:buNone/>
            </a:pPr>
            <a:r>
              <a:rPr b="1" lang="en">
                <a:solidFill>
                  <a:srgbClr val="FFFFFF"/>
                </a:solidFill>
                <a:latin typeface="Oswald"/>
                <a:ea typeface="Oswald"/>
                <a:cs typeface="Oswald"/>
                <a:sym typeface="Oswald"/>
              </a:rPr>
              <a:t>Differences in Primary Actor Rank</a:t>
            </a:r>
          </a:p>
        </p:txBody>
      </p:sp>
      <p:sp>
        <p:nvSpPr>
          <p:cNvPr id="185" name="Shape 185"/>
          <p:cNvSpPr txBox="1"/>
          <p:nvPr/>
        </p:nvSpPr>
        <p:spPr>
          <a:xfrm>
            <a:off x="603175" y="4750975"/>
            <a:ext cx="1649100" cy="248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Oswald"/>
                <a:ea typeface="Oswald"/>
                <a:cs typeface="Oswald"/>
                <a:sym typeface="Oswald"/>
              </a:rPr>
              <a:t>Increase Days</a:t>
            </a:r>
          </a:p>
        </p:txBody>
      </p:sp>
      <p:sp>
        <p:nvSpPr>
          <p:cNvPr id="186" name="Shape 186"/>
          <p:cNvSpPr txBox="1"/>
          <p:nvPr/>
        </p:nvSpPr>
        <p:spPr>
          <a:xfrm>
            <a:off x="1974775" y="4750975"/>
            <a:ext cx="1649100" cy="248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Oswald"/>
                <a:ea typeface="Oswald"/>
                <a:cs typeface="Oswald"/>
                <a:sym typeface="Oswald"/>
              </a:rPr>
              <a:t>Decrease Days</a:t>
            </a:r>
          </a:p>
        </p:txBody>
      </p:sp>
      <p:sp>
        <p:nvSpPr>
          <p:cNvPr id="187" name="Shape 187"/>
          <p:cNvSpPr txBox="1"/>
          <p:nvPr/>
        </p:nvSpPr>
        <p:spPr>
          <a:xfrm>
            <a:off x="4554475" y="1931575"/>
            <a:ext cx="3206400" cy="2481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FFFFFF"/>
                </a:solidFill>
                <a:latin typeface="Oswald"/>
                <a:ea typeface="Oswald"/>
                <a:cs typeface="Oswald"/>
                <a:sym typeface="Oswald"/>
              </a:rPr>
              <a:t>Differences in Primary Actor Sentiment</a:t>
            </a:r>
          </a:p>
        </p:txBody>
      </p:sp>
      <p:sp>
        <p:nvSpPr>
          <p:cNvPr id="188" name="Shape 188"/>
          <p:cNvSpPr txBox="1"/>
          <p:nvPr/>
        </p:nvSpPr>
        <p:spPr>
          <a:xfrm>
            <a:off x="4413175" y="4750975"/>
            <a:ext cx="2143200" cy="248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Oswald"/>
                <a:ea typeface="Oswald"/>
                <a:cs typeface="Oswald"/>
                <a:sym typeface="Oswald"/>
              </a:rPr>
              <a:t>More Positive on </a:t>
            </a:r>
            <a:r>
              <a:rPr lang="en" sz="1200">
                <a:solidFill>
                  <a:srgbClr val="FFFFFF"/>
                </a:solidFill>
                <a:latin typeface="Oswald"/>
                <a:ea typeface="Oswald"/>
                <a:cs typeface="Oswald"/>
                <a:sym typeface="Oswald"/>
              </a:rPr>
              <a:t>Increase Days</a:t>
            </a:r>
          </a:p>
        </p:txBody>
      </p:sp>
      <p:sp>
        <p:nvSpPr>
          <p:cNvPr id="189" name="Shape 189"/>
          <p:cNvSpPr txBox="1"/>
          <p:nvPr/>
        </p:nvSpPr>
        <p:spPr>
          <a:xfrm>
            <a:off x="6480175" y="4750975"/>
            <a:ext cx="2282700" cy="248100"/>
          </a:xfrm>
          <a:prstGeom prst="rect">
            <a:avLst/>
          </a:prstGeom>
          <a:noFill/>
          <a:ln>
            <a:noFill/>
          </a:ln>
        </p:spPr>
        <p:txBody>
          <a:bodyPr anchorCtr="0" anchor="t" bIns="91425" lIns="91425" rIns="91425" tIns="91425">
            <a:noAutofit/>
          </a:bodyPr>
          <a:lstStyle/>
          <a:p>
            <a:pPr lvl="0" rtl="0" algn="ctr">
              <a:spcBef>
                <a:spcPts val="0"/>
              </a:spcBef>
              <a:buNone/>
            </a:pPr>
            <a:r>
              <a:rPr lang="en" sz="1200">
                <a:solidFill>
                  <a:srgbClr val="FFFFFF"/>
                </a:solidFill>
                <a:latin typeface="Oswald"/>
                <a:ea typeface="Oswald"/>
                <a:cs typeface="Oswald"/>
                <a:sym typeface="Oswald"/>
              </a:rPr>
              <a:t>More Positive on Decrease Days</a:t>
            </a:r>
          </a:p>
        </p:txBody>
      </p:sp>
      <p:pic>
        <p:nvPicPr>
          <p:cNvPr descr="Actor Sentiment Differences Between Increase and Decrease Days v.2.png" id="190" name="Shape 190"/>
          <p:cNvPicPr preferRelativeResize="0"/>
          <p:nvPr/>
        </p:nvPicPr>
        <p:blipFill>
          <a:blip r:embed="rId3">
            <a:alphaModFix/>
          </a:blip>
          <a:stretch>
            <a:fillRect/>
          </a:stretch>
        </p:blipFill>
        <p:spPr>
          <a:xfrm>
            <a:off x="4246827" y="2294050"/>
            <a:ext cx="3811322" cy="2519274"/>
          </a:xfrm>
          <a:prstGeom prst="rect">
            <a:avLst/>
          </a:prstGeom>
          <a:noFill/>
          <a:ln>
            <a:noFill/>
          </a:ln>
        </p:spPr>
      </p:pic>
      <p:pic>
        <p:nvPicPr>
          <p:cNvPr descr="Actor Rank Differences Between Increase and Decrease Days.png" id="191" name="Shape 191"/>
          <p:cNvPicPr preferRelativeResize="0"/>
          <p:nvPr/>
        </p:nvPicPr>
        <p:blipFill rotWithShape="1">
          <a:blip r:embed="rId4">
            <a:alphaModFix/>
          </a:blip>
          <a:srcRect b="6419" l="8285" r="6565" t="0"/>
          <a:stretch/>
        </p:blipFill>
        <p:spPr>
          <a:xfrm>
            <a:off x="1047474" y="2297941"/>
            <a:ext cx="2143200" cy="2511483"/>
          </a:xfrm>
          <a:prstGeom prst="rect">
            <a:avLst/>
          </a:prstGeom>
          <a:noFill/>
          <a:ln>
            <a:noFill/>
          </a:ln>
        </p:spPr>
      </p:pic>
      <p:sp>
        <p:nvSpPr>
          <p:cNvPr id="192" name="Shape 192"/>
          <p:cNvSpPr txBox="1"/>
          <p:nvPr/>
        </p:nvSpPr>
        <p:spPr>
          <a:xfrm>
            <a:off x="994500" y="2294050"/>
            <a:ext cx="496200" cy="343500"/>
          </a:xfrm>
          <a:prstGeom prst="rect">
            <a:avLst/>
          </a:prstGeom>
          <a:noFill/>
          <a:ln>
            <a:noFill/>
          </a:ln>
        </p:spPr>
        <p:txBody>
          <a:bodyPr anchorCtr="0" anchor="t" bIns="91425" lIns="91425" rIns="91425" tIns="91425">
            <a:noAutofit/>
          </a:bodyPr>
          <a:lstStyle/>
          <a:p>
            <a:pPr lvl="0" algn="ctr">
              <a:spcBef>
                <a:spcPts val="0"/>
              </a:spcBef>
              <a:buNone/>
            </a:pPr>
            <a:r>
              <a:rPr lang="en">
                <a:latin typeface="Oswald"/>
                <a:ea typeface="Oswald"/>
                <a:cs typeface="Oswald"/>
                <a:sym typeface="Oswald"/>
              </a:rPr>
              <a:t>1st</a:t>
            </a:r>
          </a:p>
        </p:txBody>
      </p:sp>
      <p:sp>
        <p:nvSpPr>
          <p:cNvPr id="193" name="Shape 193"/>
          <p:cNvSpPr txBox="1"/>
          <p:nvPr/>
        </p:nvSpPr>
        <p:spPr>
          <a:xfrm>
            <a:off x="994500" y="4407475"/>
            <a:ext cx="496200" cy="343500"/>
          </a:xfrm>
          <a:prstGeom prst="rect">
            <a:avLst/>
          </a:prstGeom>
          <a:noFill/>
          <a:ln>
            <a:noFill/>
          </a:ln>
        </p:spPr>
        <p:txBody>
          <a:bodyPr anchorCtr="0" anchor="t" bIns="91425" lIns="91425" rIns="91425" tIns="91425">
            <a:noAutofit/>
          </a:bodyPr>
          <a:lstStyle/>
          <a:p>
            <a:pPr lvl="0" rtl="0" algn="ctr">
              <a:spcBef>
                <a:spcPts val="0"/>
              </a:spcBef>
              <a:buNone/>
            </a:pPr>
            <a:r>
              <a:rPr lang="en">
                <a:latin typeface="Oswald"/>
                <a:ea typeface="Oswald"/>
                <a:cs typeface="Oswald"/>
                <a:sym typeface="Oswald"/>
              </a:rPr>
              <a:t>50th</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Actor Analysis</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For two actors we expected to impact Bitcoin transaction volume the most, we examined the deltas for days when these actors were mentioned most often.</a:t>
            </a:r>
          </a:p>
        </p:txBody>
      </p:sp>
      <p:pic>
        <p:nvPicPr>
          <p:cNvPr descr="Treasury and Bank of China Articles Over Time.png" id="200" name="Shape 200"/>
          <p:cNvPicPr preferRelativeResize="0"/>
          <p:nvPr/>
        </p:nvPicPr>
        <p:blipFill rotWithShape="1">
          <a:blip r:embed="rId3">
            <a:alphaModFix/>
          </a:blip>
          <a:srcRect b="0" l="0" r="16694" t="0"/>
          <a:stretch/>
        </p:blipFill>
        <p:spPr>
          <a:xfrm>
            <a:off x="446574" y="2195750"/>
            <a:ext cx="4449525" cy="2862299"/>
          </a:xfrm>
          <a:prstGeom prst="rect">
            <a:avLst/>
          </a:prstGeom>
          <a:noFill/>
          <a:ln>
            <a:noFill/>
          </a:ln>
        </p:spPr>
      </p:pic>
      <p:pic>
        <p:nvPicPr>
          <p:cNvPr descr="Treasury and Bank of China Articles Over Time.png" id="201" name="Shape 201"/>
          <p:cNvPicPr preferRelativeResize="0"/>
          <p:nvPr/>
        </p:nvPicPr>
        <p:blipFill rotWithShape="1">
          <a:blip r:embed="rId4">
            <a:alphaModFix/>
          </a:blip>
          <a:srcRect b="87363" l="85360" r="0" t="4085"/>
          <a:stretch/>
        </p:blipFill>
        <p:spPr>
          <a:xfrm>
            <a:off x="3992825" y="2287725"/>
            <a:ext cx="853549" cy="267175"/>
          </a:xfrm>
          <a:prstGeom prst="rect">
            <a:avLst/>
          </a:prstGeom>
          <a:noFill/>
          <a:ln>
            <a:noFill/>
          </a:ln>
        </p:spPr>
      </p:pic>
      <p:graphicFrame>
        <p:nvGraphicFramePr>
          <p:cNvPr id="202" name="Shape 202"/>
          <p:cNvGraphicFramePr/>
          <p:nvPr/>
        </p:nvGraphicFramePr>
        <p:xfrm>
          <a:off x="5637925" y="2009675"/>
          <a:ext cx="3000000" cy="3000000"/>
        </p:xfrm>
        <a:graphic>
          <a:graphicData uri="http://schemas.openxmlformats.org/drawingml/2006/table">
            <a:tbl>
              <a:tblPr>
                <a:noFill/>
                <a:tableStyleId>{18252DE6-CCD9-4940-9C40-4665DA51F04C}</a:tableStyleId>
              </a:tblPr>
              <a:tblGrid>
                <a:gridCol w="1453325"/>
                <a:gridCol w="1453325"/>
              </a:tblGrid>
              <a:tr h="396200">
                <a:tc gridSpan="2">
                  <a:txBody>
                    <a:bodyPr>
                      <a:noAutofit/>
                    </a:bodyPr>
                    <a:lstStyle/>
                    <a:p>
                      <a:pPr lvl="0" algn="ctr">
                        <a:spcBef>
                          <a:spcPts val="0"/>
                        </a:spcBef>
                        <a:buNone/>
                      </a:pPr>
                      <a:r>
                        <a:rPr lang="en" sz="1800">
                          <a:solidFill>
                            <a:srgbClr val="FFFFFF"/>
                          </a:solidFill>
                          <a:latin typeface="Average"/>
                          <a:ea typeface="Average"/>
                          <a:cs typeface="Average"/>
                          <a:sym typeface="Average"/>
                        </a:rPr>
                        <a:t>Key Actors and Average Transaction Deltas</a:t>
                      </a:r>
                    </a:p>
                  </a:txBody>
                  <a:tcPr marT="91425" marB="91425" marR="91425" marL="91425">
                    <a:lnL cap="flat" cmpd="sng" w="9525">
                      <a:solidFill>
                        <a:srgbClr val="434343"/>
                      </a:solidFill>
                      <a:prstDash val="solid"/>
                      <a:round/>
                      <a:headEnd len="med" w="med" type="none"/>
                      <a:tailEnd len="med" w="med" type="none"/>
                    </a:lnL>
                    <a:lnR cap="flat" cmpd="sng" w="9525">
                      <a:solidFill>
                        <a:srgbClr val="434343"/>
                      </a:solidFill>
                      <a:prstDash val="solid"/>
                      <a:round/>
                      <a:headEnd len="med" w="med" type="none"/>
                      <a:tailEnd len="med" w="med" type="none"/>
                    </a:lnR>
                    <a:lnT cap="flat" cmpd="sng" w="9525">
                      <a:solidFill>
                        <a:srgbClr val="434343"/>
                      </a:solidFill>
                      <a:prstDash val="solid"/>
                      <a:round/>
                      <a:headEnd len="med" w="med" type="none"/>
                      <a:tailEnd len="med" w="med" type="none"/>
                    </a:lnT>
                    <a:lnB cap="flat" cmpd="sng" w="9525">
                      <a:solidFill>
                        <a:srgbClr val="434343"/>
                      </a:solidFill>
                      <a:prstDash val="solid"/>
                      <a:round/>
                      <a:headEnd len="med" w="med" type="none"/>
                      <a:tailEnd len="med" w="med" type="none"/>
                    </a:lnB>
                    <a:solidFill>
                      <a:schemeClr val="accent1"/>
                    </a:solidFill>
                  </a:tcPr>
                </a:tc>
                <a:tc hMerge="1"/>
              </a:tr>
              <a:tr h="381000">
                <a:tc>
                  <a:txBody>
                    <a:bodyPr>
                      <a:noAutofit/>
                    </a:bodyPr>
                    <a:lstStyle/>
                    <a:p>
                      <a:pPr lvl="0" algn="ctr">
                        <a:spcBef>
                          <a:spcPts val="0"/>
                        </a:spcBef>
                        <a:buNone/>
                      </a:pPr>
                      <a:r>
                        <a:rPr lang="en">
                          <a:latin typeface="Average"/>
                          <a:ea typeface="Average"/>
                          <a:cs typeface="Average"/>
                          <a:sym typeface="Average"/>
                        </a:rPr>
                        <a:t>US Treasury Top 10 Days</a:t>
                      </a:r>
                    </a:p>
                  </a:txBody>
                  <a:tcPr marT="91425" marB="91425" marR="91425" marL="91425" anchor="ctr">
                    <a:lnT cap="flat" cmpd="sng" w="9525">
                      <a:solidFill>
                        <a:srgbClr val="434343"/>
                      </a:solidFill>
                      <a:prstDash val="solid"/>
                      <a:round/>
                      <a:headEnd len="med" w="med" type="none"/>
                      <a:tailEnd len="med" w="med" type="none"/>
                    </a:lnT>
                    <a:solidFill>
                      <a:schemeClr val="dk1"/>
                    </a:solidFill>
                  </a:tcPr>
                </a:tc>
                <a:tc>
                  <a:txBody>
                    <a:bodyPr>
                      <a:noAutofit/>
                    </a:bodyPr>
                    <a:lstStyle/>
                    <a:p>
                      <a:pPr lvl="0" algn="ctr">
                        <a:spcBef>
                          <a:spcPts val="0"/>
                        </a:spcBef>
                        <a:buNone/>
                      </a:pPr>
                      <a:r>
                        <a:rPr b="1" lang="en" sz="1800">
                          <a:solidFill>
                            <a:srgbClr val="38761D"/>
                          </a:solidFill>
                          <a:latin typeface="Average"/>
                          <a:ea typeface="Average"/>
                          <a:cs typeface="Average"/>
                          <a:sym typeface="Average"/>
                        </a:rPr>
                        <a:t>+125</a:t>
                      </a:r>
                    </a:p>
                  </a:txBody>
                  <a:tcPr marT="91425" marB="91425" marR="91425" marL="91425" anchor="ctr">
                    <a:lnT cap="flat" cmpd="sng" w="9525">
                      <a:solidFill>
                        <a:srgbClr val="434343"/>
                      </a:solidFill>
                      <a:prstDash val="solid"/>
                      <a:round/>
                      <a:headEnd len="med" w="med" type="none"/>
                      <a:tailEnd len="med" w="med" type="none"/>
                    </a:lnT>
                    <a:solidFill>
                      <a:schemeClr val="dk1"/>
                    </a:solidFill>
                  </a:tcPr>
                </a:tc>
              </a:tr>
              <a:tr h="381000">
                <a:tc>
                  <a:txBody>
                    <a:bodyPr>
                      <a:noAutofit/>
                    </a:bodyPr>
                    <a:lstStyle/>
                    <a:p>
                      <a:pPr lvl="0" algn="ctr">
                        <a:spcBef>
                          <a:spcPts val="0"/>
                        </a:spcBef>
                        <a:buNone/>
                      </a:pPr>
                      <a:r>
                        <a:rPr lang="en">
                          <a:latin typeface="Average"/>
                          <a:ea typeface="Average"/>
                          <a:cs typeface="Average"/>
                          <a:sym typeface="Average"/>
                        </a:rPr>
                        <a:t>Bank of China Top 10 Days</a:t>
                      </a:r>
                    </a:p>
                  </a:txBody>
                  <a:tcPr marT="91425" marB="91425" marR="91425" marL="91425" anchor="ctr">
                    <a:solidFill>
                      <a:schemeClr val="dk1"/>
                    </a:solidFill>
                  </a:tcPr>
                </a:tc>
                <a:tc>
                  <a:txBody>
                    <a:bodyPr>
                      <a:noAutofit/>
                    </a:bodyPr>
                    <a:lstStyle/>
                    <a:p>
                      <a:pPr lvl="0" algn="ctr">
                        <a:spcBef>
                          <a:spcPts val="0"/>
                        </a:spcBef>
                        <a:buNone/>
                      </a:pPr>
                      <a:r>
                        <a:rPr b="1" lang="en" sz="1800">
                          <a:solidFill>
                            <a:srgbClr val="CC0000"/>
                          </a:solidFill>
                          <a:latin typeface="Average"/>
                          <a:ea typeface="Average"/>
                          <a:cs typeface="Average"/>
                          <a:sym typeface="Average"/>
                        </a:rPr>
                        <a:t>-3182</a:t>
                      </a:r>
                    </a:p>
                  </a:txBody>
                  <a:tcPr marT="91425" marB="91425" marR="91425" marL="91425" anchor="ctr">
                    <a:solidFill>
                      <a:schemeClr val="dk1"/>
                    </a:solidFill>
                  </a:tcPr>
                </a:tc>
              </a:tr>
              <a:tr h="602325">
                <a:tc>
                  <a:txBody>
                    <a:bodyPr>
                      <a:noAutofit/>
                    </a:bodyPr>
                    <a:lstStyle/>
                    <a:p>
                      <a:pPr lvl="0" algn="ctr">
                        <a:spcBef>
                          <a:spcPts val="0"/>
                        </a:spcBef>
                        <a:buNone/>
                      </a:pPr>
                      <a:r>
                        <a:rPr lang="en">
                          <a:latin typeface="Average"/>
                          <a:ea typeface="Average"/>
                          <a:cs typeface="Average"/>
                          <a:sym typeface="Average"/>
                        </a:rPr>
                        <a:t>All Days</a:t>
                      </a:r>
                    </a:p>
                  </a:txBody>
                  <a:tcPr marT="91425" marB="91425" marR="91425" marL="91425" anchor="ctr">
                    <a:solidFill>
                      <a:schemeClr val="dk1"/>
                    </a:solidFill>
                  </a:tcPr>
                </a:tc>
                <a:tc>
                  <a:txBody>
                    <a:bodyPr>
                      <a:noAutofit/>
                    </a:bodyPr>
                    <a:lstStyle/>
                    <a:p>
                      <a:pPr lvl="0" algn="ctr">
                        <a:spcBef>
                          <a:spcPts val="0"/>
                        </a:spcBef>
                        <a:buNone/>
                      </a:pPr>
                      <a:r>
                        <a:rPr b="1" lang="en" sz="1800">
                          <a:solidFill>
                            <a:srgbClr val="38761D"/>
                          </a:solidFill>
                          <a:latin typeface="Average"/>
                          <a:ea typeface="Average"/>
                          <a:cs typeface="Average"/>
                          <a:sym typeface="Average"/>
                        </a:rPr>
                        <a:t>+2</a:t>
                      </a:r>
                    </a:p>
                  </a:txBody>
                  <a:tcPr marT="91425" marB="91425" marR="91425" marL="91425" anchor="ctr">
                    <a:solidFill>
                      <a:schemeClr val="dk1"/>
                    </a:solidFill>
                  </a:tcPr>
                </a:tc>
              </a:tr>
            </a:tbl>
          </a:graphicData>
        </a:graphic>
      </p:graphicFrame>
      <p:sp>
        <p:nvSpPr>
          <p:cNvPr id="203" name="Shape 203"/>
          <p:cNvSpPr txBox="1"/>
          <p:nvPr/>
        </p:nvSpPr>
        <p:spPr>
          <a:xfrm>
            <a:off x="446574" y="1858250"/>
            <a:ext cx="4449600" cy="248100"/>
          </a:xfrm>
          <a:prstGeom prst="rect">
            <a:avLst/>
          </a:prstGeom>
          <a:noFill/>
          <a:ln>
            <a:noFill/>
          </a:ln>
        </p:spPr>
        <p:txBody>
          <a:bodyPr anchorCtr="0" anchor="t" bIns="91425" lIns="91425" rIns="91425" tIns="91425">
            <a:noAutofit/>
          </a:bodyPr>
          <a:lstStyle/>
          <a:p>
            <a:pPr lvl="0" rtl="0" algn="ctr">
              <a:spcBef>
                <a:spcPts val="0"/>
              </a:spcBef>
              <a:buNone/>
            </a:pPr>
            <a:r>
              <a:rPr b="1" lang="en">
                <a:solidFill>
                  <a:srgbClr val="FFFFFF"/>
                </a:solidFill>
                <a:latin typeface="Oswald"/>
                <a:ea typeface="Oswald"/>
                <a:cs typeface="Oswald"/>
                <a:sym typeface="Oswald"/>
              </a:rPr>
              <a:t>Frequency of News About Key Actors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Possibilities for Future Research</a:t>
            </a:r>
          </a:p>
        </p:txBody>
      </p:sp>
      <p:sp>
        <p:nvSpPr>
          <p:cNvPr id="209" name="Shape 20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Use larger time periods for analysis on deltas such as 3 days or 1 week</a:t>
            </a:r>
          </a:p>
          <a:p>
            <a:pPr indent="-228600" lvl="0" marL="457200" rtl="0">
              <a:spcBef>
                <a:spcPts val="0"/>
              </a:spcBef>
            </a:pPr>
            <a:r>
              <a:rPr lang="en"/>
              <a:t>Look at top 20, 50, and 100 increase/decrease days for </a:t>
            </a:r>
            <a:r>
              <a:rPr lang="en"/>
              <a:t>comparison</a:t>
            </a:r>
          </a:p>
          <a:p>
            <a:pPr indent="-228600" lvl="0" marL="457200" rtl="0">
              <a:spcBef>
                <a:spcPts val="0"/>
              </a:spcBef>
            </a:pPr>
            <a:r>
              <a:rPr lang="en"/>
              <a:t>Examine trends in overall sentiment in relation to transaction volumes</a:t>
            </a:r>
          </a:p>
          <a:p>
            <a:pPr indent="-228600" lvl="0" marL="457200" rtl="0">
              <a:spcBef>
                <a:spcPts val="0"/>
              </a:spcBef>
            </a:pPr>
            <a:r>
              <a:rPr lang="en"/>
              <a:t>Utilize time series models to control for cyclical effects on transactions</a:t>
            </a:r>
          </a:p>
          <a:p>
            <a:pPr indent="-228600" lvl="0" marL="457200" rtl="0">
              <a:spcBef>
                <a:spcPts val="0"/>
              </a:spcBef>
            </a:pPr>
            <a:r>
              <a:rPr lang="en"/>
              <a:t>Incorporate geographical data in GDELT to look at trends in certain regions</a:t>
            </a:r>
          </a:p>
          <a:p>
            <a:pPr indent="-228600" lvl="0" marL="457200" rtl="0">
              <a:spcBef>
                <a:spcPts val="0"/>
              </a:spcBef>
            </a:pPr>
            <a:r>
              <a:rPr lang="en"/>
              <a:t>Add price data to examine price trends and weight transactions by price</a:t>
            </a:r>
          </a:p>
          <a:p>
            <a:pPr indent="-228600" lvl="0" marL="457200" rtl="0">
              <a:spcBef>
                <a:spcPts val="0"/>
              </a:spcBef>
            </a:pPr>
            <a:r>
              <a:rPr lang="en"/>
              <a:t>Implement </a:t>
            </a:r>
            <a:r>
              <a:rPr lang="en"/>
              <a:t>machine learning algorithms to predict future transaction volumes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Blockchain “Database”</a:t>
            </a:r>
          </a:p>
        </p:txBody>
      </p:sp>
      <p:sp>
        <p:nvSpPr>
          <p:cNvPr id="66" name="Shape 66"/>
          <p:cNvSpPr txBox="1"/>
          <p:nvPr>
            <p:ph idx="1" type="body"/>
          </p:nvPr>
        </p:nvSpPr>
        <p:spPr>
          <a:xfrm>
            <a:off x="311700" y="1152475"/>
            <a:ext cx="3999900" cy="3416400"/>
          </a:xfrm>
          <a:prstGeom prst="rect">
            <a:avLst/>
          </a:prstGeom>
        </p:spPr>
        <p:txBody>
          <a:bodyPr anchorCtr="0" anchor="t" bIns="91425" lIns="91425" rIns="91425" tIns="91425">
            <a:noAutofit/>
          </a:bodyPr>
          <a:lstStyle/>
          <a:p>
            <a:pPr lvl="0">
              <a:spcBef>
                <a:spcPts val="0"/>
              </a:spcBef>
              <a:buNone/>
            </a:pPr>
            <a:r>
              <a:t/>
            </a:r>
            <a:endParaRPr/>
          </a:p>
        </p:txBody>
      </p:sp>
      <p:sp>
        <p:nvSpPr>
          <p:cNvPr id="67" name="Shape 67"/>
          <p:cNvSpPr txBox="1"/>
          <p:nvPr>
            <p:ph idx="2" type="body"/>
          </p:nvPr>
        </p:nvSpPr>
        <p:spPr>
          <a:xfrm>
            <a:off x="4832400" y="1152475"/>
            <a:ext cx="3999900" cy="3416400"/>
          </a:xfrm>
          <a:prstGeom prst="rect">
            <a:avLst/>
          </a:prstGeom>
        </p:spPr>
        <p:txBody>
          <a:bodyPr anchorCtr="0" anchor="t" bIns="91425" lIns="91425" rIns="91425" tIns="91425">
            <a:noAutofit/>
          </a:bodyPr>
          <a:lstStyle/>
          <a:p>
            <a:pPr indent="-228600" lvl="0" marL="457200" rtl="0">
              <a:spcBef>
                <a:spcPts val="0"/>
              </a:spcBef>
            </a:pPr>
            <a:r>
              <a:rPr lang="en"/>
              <a:t>The Blockchain is not a Relational Database but rather a long series of JSON objects comprised of blocks. </a:t>
            </a:r>
          </a:p>
          <a:p>
            <a:pPr indent="-228600" lvl="0" marL="457200" rtl="0">
              <a:spcBef>
                <a:spcPts val="0"/>
              </a:spcBef>
            </a:pPr>
            <a:r>
              <a:rPr lang="en"/>
              <a:t>As of April 19, 2017 there were ~462,591 blocks.</a:t>
            </a:r>
          </a:p>
          <a:p>
            <a:pPr indent="-228600" lvl="0" marL="457200" rtl="0">
              <a:spcBef>
                <a:spcPts val="0"/>
              </a:spcBef>
            </a:pPr>
            <a:r>
              <a:rPr lang="en"/>
              <a:t>Each block is a JSON object of approximately 175,000 lines</a:t>
            </a:r>
          </a:p>
          <a:p>
            <a:pPr indent="-228600" lvl="0" marL="457200" rtl="0">
              <a:spcBef>
                <a:spcPts val="0"/>
              </a:spcBef>
            </a:pPr>
            <a:r>
              <a:rPr lang="en"/>
              <a:t>The size of the database is 111 GB as of April 19, 2017</a:t>
            </a:r>
          </a:p>
          <a:p>
            <a:pPr indent="-228600" lvl="0" marL="457200">
              <a:spcBef>
                <a:spcPts val="0"/>
              </a:spcBef>
            </a:pPr>
            <a:r>
              <a:rPr lang="en"/>
              <a:t>Our challenge is to extract only 4 lines from each block and store it a format that is analysis ready</a:t>
            </a:r>
          </a:p>
        </p:txBody>
      </p:sp>
      <p:pic>
        <p:nvPicPr>
          <p:cNvPr descr="blockchain.png" id="68" name="Shape 68"/>
          <p:cNvPicPr preferRelativeResize="0"/>
          <p:nvPr/>
        </p:nvPicPr>
        <p:blipFill>
          <a:blip r:embed="rId3">
            <a:alphaModFix/>
          </a:blip>
          <a:stretch>
            <a:fillRect/>
          </a:stretch>
        </p:blipFill>
        <p:spPr>
          <a:xfrm>
            <a:off x="108812" y="1262950"/>
            <a:ext cx="4405675" cy="3305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blockchain is growing every day</a:t>
            </a:r>
          </a:p>
        </p:txBody>
      </p:sp>
      <p:pic>
        <p:nvPicPr>
          <p:cNvPr descr="BlockchainSize.png" id="74" name="Shape 74"/>
          <p:cNvPicPr preferRelativeResize="0"/>
          <p:nvPr/>
        </p:nvPicPr>
        <p:blipFill>
          <a:blip r:embed="rId3">
            <a:alphaModFix/>
          </a:blip>
          <a:stretch>
            <a:fillRect/>
          </a:stretch>
        </p:blipFill>
        <p:spPr>
          <a:xfrm>
            <a:off x="433350" y="1017725"/>
            <a:ext cx="8277305" cy="3820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The GDELT Project</a:t>
            </a:r>
          </a:p>
        </p:txBody>
      </p:sp>
      <p:sp>
        <p:nvSpPr>
          <p:cNvPr id="80" name="Shape 8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lgn="just">
              <a:spcBef>
                <a:spcPts val="0"/>
              </a:spcBef>
              <a:spcAft>
                <a:spcPts val="0"/>
              </a:spcAft>
            </a:pPr>
            <a:r>
              <a:rPr lang="en"/>
              <a:t>GDELT is the largest, most comprehensive, and highest resolution open database of human society ever created. </a:t>
            </a:r>
          </a:p>
          <a:p>
            <a:pPr indent="-228600" lvl="0" marL="457200" rtl="0" algn="just">
              <a:spcBef>
                <a:spcPts val="0"/>
              </a:spcBef>
              <a:spcAft>
                <a:spcPts val="0"/>
              </a:spcAft>
            </a:pPr>
            <a:r>
              <a:rPr lang="en"/>
              <a:t>Monitors the world's news media and stretches back to January 1, 1979 through present day with daily updates</a:t>
            </a:r>
          </a:p>
          <a:p>
            <a:pPr indent="-228600" lvl="0" marL="457200" rtl="0" algn="just">
              <a:spcBef>
                <a:spcPts val="0"/>
              </a:spcBef>
              <a:spcAft>
                <a:spcPts val="0"/>
              </a:spcAft>
            </a:pPr>
            <a:r>
              <a:rPr lang="en"/>
              <a:t>Required an unprecedented array of technical and methodological innovations, partnerships, and whole new mindsets to bring this all together and make it a reality. </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Mission</a:t>
            </a:r>
          </a:p>
        </p:txBody>
      </p:sp>
      <p:sp>
        <p:nvSpPr>
          <p:cNvPr id="86" name="Shape 8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We hope to analyze bitcoin transaction volumes and look for spikes and troughs to see how they are associated with news events in GDELT</a:t>
            </a:r>
          </a:p>
          <a:p>
            <a:pPr lvl="0">
              <a:lnSpc>
                <a:spcPct val="100000"/>
              </a:lnSpc>
              <a:spcBef>
                <a:spcPts val="0"/>
              </a:spcBef>
              <a:spcAft>
                <a:spcPts val="0"/>
              </a:spcAft>
              <a:buNone/>
            </a:pPr>
            <a:r>
              <a:rPr lang="en"/>
              <a:t>Data Sources:</a:t>
            </a:r>
          </a:p>
          <a:p>
            <a:pPr indent="-228600" lvl="0" marL="457200" rtl="0">
              <a:spcBef>
                <a:spcPts val="0"/>
              </a:spcBef>
            </a:pPr>
            <a:r>
              <a:rPr lang="en"/>
              <a:t>GDELT data is available on Google BigQuery</a:t>
            </a:r>
          </a:p>
          <a:p>
            <a:pPr indent="-228600" lvl="0" marL="457200">
              <a:spcBef>
                <a:spcPts val="0"/>
              </a:spcBef>
            </a:pPr>
            <a:r>
              <a:rPr lang="en"/>
              <a:t>Bitcoin blockchain chain be derived from </a:t>
            </a:r>
            <a:r>
              <a:rPr lang="en"/>
              <a:t>https://blockchain.info/</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Initial </a:t>
            </a:r>
            <a:r>
              <a:rPr lang="en"/>
              <a:t>Architecture/Topology</a:t>
            </a:r>
          </a:p>
        </p:txBody>
      </p:sp>
      <p:sp>
        <p:nvSpPr>
          <p:cNvPr id="92" name="Shape 92"/>
          <p:cNvSpPr/>
          <p:nvPr/>
        </p:nvSpPr>
        <p:spPr>
          <a:xfrm>
            <a:off x="268750" y="14456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3" name="Shape 93"/>
          <p:cNvSpPr/>
          <p:nvPr/>
        </p:nvSpPr>
        <p:spPr>
          <a:xfrm>
            <a:off x="2626100" y="38779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4" name="Shape 94"/>
          <p:cNvSpPr/>
          <p:nvPr/>
        </p:nvSpPr>
        <p:spPr>
          <a:xfrm>
            <a:off x="6921875" y="2485325"/>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5" name="Shape 95"/>
          <p:cNvSpPr/>
          <p:nvPr/>
        </p:nvSpPr>
        <p:spPr>
          <a:xfrm>
            <a:off x="2625800" y="14456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6" name="Shape 96"/>
          <p:cNvSpPr txBox="1"/>
          <p:nvPr/>
        </p:nvSpPr>
        <p:spPr>
          <a:xfrm>
            <a:off x="458800" y="1603150"/>
            <a:ext cx="1186200" cy="380100"/>
          </a:xfrm>
          <a:prstGeom prst="rect">
            <a:avLst/>
          </a:prstGeom>
          <a:noFill/>
          <a:ln>
            <a:noFill/>
          </a:ln>
        </p:spPr>
        <p:txBody>
          <a:bodyPr anchorCtr="0" anchor="t" bIns="91425" lIns="91425" rIns="91425" tIns="91425">
            <a:noAutofit/>
          </a:bodyPr>
          <a:lstStyle/>
          <a:p>
            <a:pPr lvl="0" rtl="0">
              <a:spcBef>
                <a:spcPts val="0"/>
              </a:spcBef>
              <a:buNone/>
            </a:pPr>
            <a:r>
              <a:rPr lang="en"/>
              <a:t>Batch Load</a:t>
            </a:r>
          </a:p>
        </p:txBody>
      </p:sp>
      <p:sp>
        <p:nvSpPr>
          <p:cNvPr id="97" name="Shape 97"/>
          <p:cNvSpPr txBox="1"/>
          <p:nvPr/>
        </p:nvSpPr>
        <p:spPr>
          <a:xfrm>
            <a:off x="2816150" y="3939150"/>
            <a:ext cx="1186200" cy="572700"/>
          </a:xfrm>
          <a:prstGeom prst="rect">
            <a:avLst/>
          </a:prstGeom>
          <a:noFill/>
          <a:ln>
            <a:noFill/>
          </a:ln>
        </p:spPr>
        <p:txBody>
          <a:bodyPr anchorCtr="0" anchor="t" bIns="91425" lIns="91425" rIns="91425" tIns="91425">
            <a:noAutofit/>
          </a:bodyPr>
          <a:lstStyle/>
          <a:p>
            <a:pPr lvl="0" rtl="0">
              <a:spcBef>
                <a:spcPts val="0"/>
              </a:spcBef>
              <a:buNone/>
            </a:pPr>
            <a:r>
              <a:rPr lang="en"/>
              <a:t>Streaming Updates</a:t>
            </a:r>
          </a:p>
        </p:txBody>
      </p:sp>
      <p:sp>
        <p:nvSpPr>
          <p:cNvPr id="98" name="Shape 98"/>
          <p:cNvSpPr txBox="1"/>
          <p:nvPr/>
        </p:nvSpPr>
        <p:spPr>
          <a:xfrm>
            <a:off x="2815850" y="1603150"/>
            <a:ext cx="1186200" cy="380100"/>
          </a:xfrm>
          <a:prstGeom prst="rect">
            <a:avLst/>
          </a:prstGeom>
          <a:noFill/>
          <a:ln>
            <a:noFill/>
          </a:ln>
        </p:spPr>
        <p:txBody>
          <a:bodyPr anchorCtr="0" anchor="t" bIns="91425" lIns="91425" rIns="91425" tIns="91425">
            <a:noAutofit/>
          </a:bodyPr>
          <a:lstStyle/>
          <a:p>
            <a:pPr lvl="0" rtl="0">
              <a:spcBef>
                <a:spcPts val="0"/>
              </a:spcBef>
              <a:buNone/>
            </a:pPr>
            <a:r>
              <a:rPr lang="en"/>
              <a:t>Postgres</a:t>
            </a:r>
          </a:p>
        </p:txBody>
      </p:sp>
      <p:cxnSp>
        <p:nvCxnSpPr>
          <p:cNvPr id="99" name="Shape 99"/>
          <p:cNvCxnSpPr>
            <a:stCxn id="92" idx="3"/>
            <a:endCxn id="95" idx="1"/>
          </p:cNvCxnSpPr>
          <p:nvPr/>
        </p:nvCxnSpPr>
        <p:spPr>
          <a:xfrm>
            <a:off x="1835050" y="1793200"/>
            <a:ext cx="790800" cy="600"/>
          </a:xfrm>
          <a:prstGeom prst="bentConnector3">
            <a:avLst>
              <a:gd fmla="val 49997" name="adj1"/>
            </a:avLst>
          </a:prstGeom>
          <a:noFill/>
          <a:ln cap="flat" cmpd="sng" w="9525">
            <a:solidFill>
              <a:schemeClr val="dk2"/>
            </a:solidFill>
            <a:prstDash val="solid"/>
            <a:round/>
            <a:headEnd len="lg" w="lg" type="none"/>
            <a:tailEnd len="lg" w="lg" type="stealth"/>
          </a:ln>
        </p:spPr>
      </p:cxnSp>
      <p:cxnSp>
        <p:nvCxnSpPr>
          <p:cNvPr id="100" name="Shape 100"/>
          <p:cNvCxnSpPr>
            <a:stCxn id="93" idx="3"/>
            <a:endCxn id="94" idx="1"/>
          </p:cNvCxnSpPr>
          <p:nvPr/>
        </p:nvCxnSpPr>
        <p:spPr>
          <a:xfrm flipH="1" rot="10800000">
            <a:off x="4192400" y="2832900"/>
            <a:ext cx="2729400" cy="1392600"/>
          </a:xfrm>
          <a:prstGeom prst="bentConnector3">
            <a:avLst>
              <a:gd fmla="val 50001" name="adj1"/>
            </a:avLst>
          </a:prstGeom>
          <a:noFill/>
          <a:ln cap="flat" cmpd="sng" w="9525">
            <a:solidFill>
              <a:schemeClr val="dk2"/>
            </a:solidFill>
            <a:prstDash val="solid"/>
            <a:round/>
            <a:headEnd len="lg" w="lg" type="none"/>
            <a:tailEnd len="lg" w="lg" type="stealth"/>
          </a:ln>
        </p:spPr>
      </p:cxnSp>
      <p:sp>
        <p:nvSpPr>
          <p:cNvPr id="101" name="Shape 101"/>
          <p:cNvSpPr txBox="1"/>
          <p:nvPr/>
        </p:nvSpPr>
        <p:spPr>
          <a:xfrm>
            <a:off x="7229525" y="2642825"/>
            <a:ext cx="951000" cy="380100"/>
          </a:xfrm>
          <a:prstGeom prst="rect">
            <a:avLst/>
          </a:prstGeom>
          <a:noFill/>
          <a:ln>
            <a:noFill/>
          </a:ln>
        </p:spPr>
        <p:txBody>
          <a:bodyPr anchorCtr="0" anchor="t" bIns="91425" lIns="91425" rIns="91425" tIns="91425">
            <a:noAutofit/>
          </a:bodyPr>
          <a:lstStyle/>
          <a:p>
            <a:pPr lvl="0" rtl="0">
              <a:spcBef>
                <a:spcPts val="0"/>
              </a:spcBef>
              <a:buNone/>
            </a:pPr>
            <a:r>
              <a:rPr lang="en"/>
              <a:t>BigQuery</a:t>
            </a:r>
          </a:p>
        </p:txBody>
      </p:sp>
      <p:sp>
        <p:nvSpPr>
          <p:cNvPr id="102" name="Shape 102"/>
          <p:cNvSpPr/>
          <p:nvPr/>
        </p:nvSpPr>
        <p:spPr>
          <a:xfrm>
            <a:off x="2625800" y="241410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3" name="Shape 103"/>
          <p:cNvSpPr txBox="1"/>
          <p:nvPr/>
        </p:nvSpPr>
        <p:spPr>
          <a:xfrm>
            <a:off x="2766375" y="2568675"/>
            <a:ext cx="1186200" cy="380100"/>
          </a:xfrm>
          <a:prstGeom prst="rect">
            <a:avLst/>
          </a:prstGeom>
          <a:noFill/>
          <a:ln>
            <a:noFill/>
          </a:ln>
        </p:spPr>
        <p:txBody>
          <a:bodyPr anchorCtr="0" anchor="t" bIns="91425" lIns="91425" rIns="91425" tIns="91425">
            <a:noAutofit/>
          </a:bodyPr>
          <a:lstStyle/>
          <a:p>
            <a:pPr lvl="0" rtl="0">
              <a:spcBef>
                <a:spcPts val="0"/>
              </a:spcBef>
              <a:buNone/>
            </a:pPr>
            <a:r>
              <a:rPr lang="en"/>
              <a:t>Find Missing</a:t>
            </a:r>
          </a:p>
        </p:txBody>
      </p:sp>
      <p:cxnSp>
        <p:nvCxnSpPr>
          <p:cNvPr id="104" name="Shape 104"/>
          <p:cNvCxnSpPr>
            <a:stCxn id="102" idx="2"/>
            <a:endCxn id="95" idx="1"/>
          </p:cNvCxnSpPr>
          <p:nvPr/>
        </p:nvCxnSpPr>
        <p:spPr>
          <a:xfrm flipH="1" rot="5400000">
            <a:off x="2359400" y="2059650"/>
            <a:ext cx="1316100" cy="783000"/>
          </a:xfrm>
          <a:prstGeom prst="bentConnector4">
            <a:avLst>
              <a:gd fmla="val -18093" name="adj1"/>
              <a:gd fmla="val 130381" name="adj2"/>
            </a:avLst>
          </a:prstGeom>
          <a:noFill/>
          <a:ln cap="flat" cmpd="sng" w="9525">
            <a:solidFill>
              <a:schemeClr val="dk2"/>
            </a:solidFill>
            <a:prstDash val="solid"/>
            <a:round/>
            <a:headEnd len="lg" w="lg" type="none"/>
            <a:tailEnd len="lg" w="lg" type="stealth"/>
          </a:ln>
        </p:spPr>
      </p:cxnSp>
      <p:cxnSp>
        <p:nvCxnSpPr>
          <p:cNvPr id="105" name="Shape 105"/>
          <p:cNvCxnSpPr>
            <a:stCxn id="95" idx="2"/>
            <a:endCxn id="102" idx="0"/>
          </p:cNvCxnSpPr>
          <p:nvPr/>
        </p:nvCxnSpPr>
        <p:spPr>
          <a:xfrm flipH="1" rot="-5400000">
            <a:off x="3272600" y="2277100"/>
            <a:ext cx="273300" cy="600"/>
          </a:xfrm>
          <a:prstGeom prst="bentConnector3">
            <a:avLst>
              <a:gd fmla="val 50009" name="adj1"/>
            </a:avLst>
          </a:prstGeom>
          <a:noFill/>
          <a:ln cap="flat" cmpd="sng" w="9525">
            <a:solidFill>
              <a:schemeClr val="dk2"/>
            </a:solidFill>
            <a:prstDash val="solid"/>
            <a:round/>
            <a:headEnd len="lg" w="lg" type="none"/>
            <a:tailEnd len="lg" w="lg" type="stealth"/>
          </a:ln>
        </p:spPr>
      </p:cxnSp>
      <p:sp>
        <p:nvSpPr>
          <p:cNvPr id="106" name="Shape 106"/>
          <p:cNvSpPr/>
          <p:nvPr/>
        </p:nvSpPr>
        <p:spPr>
          <a:xfrm>
            <a:off x="4633700" y="14459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07" name="Shape 107"/>
          <p:cNvSpPr txBox="1"/>
          <p:nvPr/>
        </p:nvSpPr>
        <p:spPr>
          <a:xfrm>
            <a:off x="4823750" y="1603450"/>
            <a:ext cx="1186200" cy="380100"/>
          </a:xfrm>
          <a:prstGeom prst="rect">
            <a:avLst/>
          </a:prstGeom>
          <a:noFill/>
          <a:ln>
            <a:noFill/>
          </a:ln>
        </p:spPr>
        <p:txBody>
          <a:bodyPr anchorCtr="0" anchor="t" bIns="91425" lIns="91425" rIns="91425" tIns="91425">
            <a:noAutofit/>
          </a:bodyPr>
          <a:lstStyle/>
          <a:p>
            <a:pPr lvl="0" rtl="0">
              <a:spcBef>
                <a:spcPts val="0"/>
              </a:spcBef>
              <a:buNone/>
            </a:pPr>
            <a:r>
              <a:rPr lang="en"/>
              <a:t>CSV Dump</a:t>
            </a:r>
          </a:p>
        </p:txBody>
      </p:sp>
      <p:cxnSp>
        <p:nvCxnSpPr>
          <p:cNvPr id="108" name="Shape 108"/>
          <p:cNvCxnSpPr>
            <a:stCxn id="95" idx="3"/>
            <a:endCxn id="106" idx="1"/>
          </p:cNvCxnSpPr>
          <p:nvPr/>
        </p:nvCxnSpPr>
        <p:spPr>
          <a:xfrm>
            <a:off x="4192100" y="1793200"/>
            <a:ext cx="441600" cy="600"/>
          </a:xfrm>
          <a:prstGeom prst="bentConnector3">
            <a:avLst>
              <a:gd fmla="val 50000" name="adj1"/>
            </a:avLst>
          </a:prstGeom>
          <a:noFill/>
          <a:ln cap="flat" cmpd="sng" w="9525">
            <a:solidFill>
              <a:schemeClr val="dk2"/>
            </a:solidFill>
            <a:prstDash val="solid"/>
            <a:round/>
            <a:headEnd len="lg" w="lg" type="none"/>
            <a:tailEnd len="lg" w="lg" type="stealth"/>
          </a:ln>
        </p:spPr>
      </p:cxnSp>
      <p:cxnSp>
        <p:nvCxnSpPr>
          <p:cNvPr id="109" name="Shape 109"/>
          <p:cNvCxnSpPr>
            <a:stCxn id="106" idx="3"/>
            <a:endCxn id="94" idx="0"/>
          </p:cNvCxnSpPr>
          <p:nvPr/>
        </p:nvCxnSpPr>
        <p:spPr>
          <a:xfrm>
            <a:off x="6200000" y="1793500"/>
            <a:ext cx="1505100" cy="691800"/>
          </a:xfrm>
          <a:prstGeom prst="bentConnector2">
            <a:avLst/>
          </a:prstGeom>
          <a:noFill/>
          <a:ln cap="flat" cmpd="sng" w="9525">
            <a:solidFill>
              <a:schemeClr val="dk2"/>
            </a:solidFill>
            <a:prstDash val="solid"/>
            <a:round/>
            <a:headEnd len="lg" w="lg" type="none"/>
            <a:tailEnd len="lg" w="lg" type="stealth"/>
          </a:ln>
        </p:spPr>
      </p:cxnSp>
      <p:sp>
        <p:nvSpPr>
          <p:cNvPr id="110" name="Shape 110"/>
          <p:cNvSpPr/>
          <p:nvPr/>
        </p:nvSpPr>
        <p:spPr>
          <a:xfrm>
            <a:off x="6921875" y="38779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11" name="Shape 111"/>
          <p:cNvSpPr txBox="1"/>
          <p:nvPr/>
        </p:nvSpPr>
        <p:spPr>
          <a:xfrm>
            <a:off x="7229525" y="4035450"/>
            <a:ext cx="951000" cy="380100"/>
          </a:xfrm>
          <a:prstGeom prst="rect">
            <a:avLst/>
          </a:prstGeom>
          <a:noFill/>
          <a:ln>
            <a:noFill/>
          </a:ln>
        </p:spPr>
        <p:txBody>
          <a:bodyPr anchorCtr="0" anchor="t" bIns="91425" lIns="91425" rIns="91425" tIns="91425">
            <a:noAutofit/>
          </a:bodyPr>
          <a:lstStyle/>
          <a:p>
            <a:pPr lvl="0" rtl="0">
              <a:spcBef>
                <a:spcPts val="0"/>
              </a:spcBef>
              <a:buNone/>
            </a:pPr>
            <a:r>
              <a:rPr lang="en"/>
              <a:t>Tableau</a:t>
            </a:r>
          </a:p>
        </p:txBody>
      </p:sp>
      <p:cxnSp>
        <p:nvCxnSpPr>
          <p:cNvPr id="112" name="Shape 112"/>
          <p:cNvCxnSpPr>
            <a:stCxn id="94" idx="2"/>
            <a:endCxn id="110" idx="0"/>
          </p:cNvCxnSpPr>
          <p:nvPr/>
        </p:nvCxnSpPr>
        <p:spPr>
          <a:xfrm flipH="1" rot="-5400000">
            <a:off x="7356575" y="3528875"/>
            <a:ext cx="697500" cy="600"/>
          </a:xfrm>
          <a:prstGeom prst="bentConnector3">
            <a:avLst>
              <a:gd fmla="val 50002" name="adj1"/>
            </a:avLst>
          </a:prstGeom>
          <a:noFill/>
          <a:ln cap="flat" cmpd="sng" w="9525">
            <a:solidFill>
              <a:schemeClr val="dk2"/>
            </a:solidFill>
            <a:prstDash val="solid"/>
            <a:round/>
            <a:headEnd len="lg" w="lg" type="none"/>
            <a:tailEnd len="lg" w="lg"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t/>
            </a:r>
            <a:endParaRPr/>
          </a:p>
        </p:txBody>
      </p:sp>
      <p:sp>
        <p:nvSpPr>
          <p:cNvPr id="118" name="Shape 118"/>
          <p:cNvSpPr txBox="1"/>
          <p:nvPr>
            <p:ph idx="1" type="body"/>
          </p:nvPr>
        </p:nvSpPr>
        <p:spPr>
          <a:xfrm>
            <a:off x="311700" y="1152475"/>
            <a:ext cx="8520600" cy="3928200"/>
          </a:xfrm>
          <a:prstGeom prst="rect">
            <a:avLst/>
          </a:prstGeom>
        </p:spPr>
        <p:txBody>
          <a:bodyPr anchorCtr="0" anchor="t" bIns="91425" lIns="91425" rIns="91425" tIns="91425">
            <a:noAutofit/>
          </a:bodyPr>
          <a:lstStyle/>
          <a:p>
            <a:pPr lvl="0" marR="0" rtl="0" algn="l">
              <a:lnSpc>
                <a:spcPct val="115000"/>
              </a:lnSpc>
              <a:spcBef>
                <a:spcPts val="0"/>
              </a:spcBef>
              <a:spcAft>
                <a:spcPts val="1600"/>
              </a:spcAft>
              <a:buNone/>
            </a:pPr>
            <a:r>
              <a:rPr lang="en">
                <a:solidFill>
                  <a:srgbClr val="FFFFFF"/>
                </a:solidFill>
              </a:rPr>
              <a:t>Advantages</a:t>
            </a:r>
          </a:p>
          <a:p>
            <a:pPr indent="-228600" lvl="0" marL="457200" rtl="0">
              <a:spcBef>
                <a:spcPts val="0"/>
              </a:spcBef>
              <a:buClr>
                <a:schemeClr val="dk2"/>
              </a:buClr>
              <a:buFont typeface="Arial"/>
            </a:pPr>
            <a:r>
              <a:rPr lang="en"/>
              <a:t>Colocation -- no network latency to postgres</a:t>
            </a:r>
          </a:p>
          <a:p>
            <a:pPr indent="-228600" lvl="0" marL="457200" rtl="0">
              <a:spcBef>
                <a:spcPts val="0"/>
              </a:spcBef>
            </a:pPr>
            <a:r>
              <a:rPr lang="en"/>
              <a:t>Sandbox -- can test locally before deployment</a:t>
            </a:r>
          </a:p>
          <a:p>
            <a:pPr indent="-228600" lvl="0" marL="457200" rtl="0">
              <a:spcBef>
                <a:spcPts val="0"/>
              </a:spcBef>
            </a:pPr>
            <a:r>
              <a:rPr lang="en"/>
              <a:t>Inexpensive -- don’t pay per query for sandbox</a:t>
            </a:r>
          </a:p>
          <a:p>
            <a:pPr indent="-228600" lvl="0" marL="457200" rtl="0">
              <a:spcBef>
                <a:spcPts val="0"/>
              </a:spcBef>
            </a:pPr>
            <a:r>
              <a:rPr lang="en"/>
              <a:t>No duplicate rows</a:t>
            </a:r>
          </a:p>
          <a:p>
            <a:pPr lvl="0" marR="0" rtl="0" algn="l">
              <a:lnSpc>
                <a:spcPct val="115000"/>
              </a:lnSpc>
              <a:spcBef>
                <a:spcPts val="0"/>
              </a:spcBef>
              <a:spcAft>
                <a:spcPts val="1600"/>
              </a:spcAft>
              <a:buNone/>
            </a:pPr>
            <a:r>
              <a:rPr lang="en">
                <a:solidFill>
                  <a:srgbClr val="FFFFFF"/>
                </a:solidFill>
              </a:rPr>
              <a:t>Concerns</a:t>
            </a:r>
          </a:p>
          <a:p>
            <a:pPr indent="-342900" lvl="0" marL="457200" marR="0" rtl="0" algn="l">
              <a:lnSpc>
                <a:spcPct val="115000"/>
              </a:lnSpc>
              <a:spcBef>
                <a:spcPts val="0"/>
              </a:spcBef>
              <a:spcAft>
                <a:spcPts val="1600"/>
              </a:spcAft>
              <a:buClr>
                <a:schemeClr val="dk2"/>
              </a:buClr>
              <a:buSzPct val="100000"/>
              <a:buFont typeface="Arial"/>
            </a:pPr>
            <a:r>
              <a:rPr lang="en"/>
              <a:t>Missing Blocks</a:t>
            </a:r>
          </a:p>
          <a:p>
            <a:pPr indent="-228600" lvl="0" marL="457200" rtl="0">
              <a:spcBef>
                <a:spcPts val="0"/>
              </a:spcBef>
            </a:pPr>
            <a:r>
              <a:rPr lang="en"/>
              <a:t>Multiple steps</a:t>
            </a:r>
          </a:p>
          <a:p>
            <a:pPr indent="-228600" lvl="0" marL="457200" rtl="0">
              <a:spcBef>
                <a:spcPts val="0"/>
              </a:spcBef>
            </a:pPr>
            <a:r>
              <a:rPr lang="en"/>
              <a:t>Long running -- 22 hours for 9 years of history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p:nvPr/>
        </p:nvSpPr>
        <p:spPr>
          <a:xfrm>
            <a:off x="83400" y="1668150"/>
            <a:ext cx="3855300" cy="1334700"/>
          </a:xfrm>
          <a:prstGeom prst="rect">
            <a:avLst/>
          </a:prstGeom>
          <a:noFill/>
          <a:ln cap="flat" cmpd="sng" w="9525">
            <a:solidFill>
              <a:schemeClr val="dk2"/>
            </a:solidFill>
            <a:prstDash val="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Architecture/Topology</a:t>
            </a:r>
          </a:p>
        </p:txBody>
      </p:sp>
      <p:sp>
        <p:nvSpPr>
          <p:cNvPr id="125" name="Shape 125"/>
          <p:cNvSpPr/>
          <p:nvPr/>
        </p:nvSpPr>
        <p:spPr>
          <a:xfrm>
            <a:off x="2205175" y="34933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26" name="Shape 126"/>
          <p:cNvSpPr/>
          <p:nvPr/>
        </p:nvSpPr>
        <p:spPr>
          <a:xfrm>
            <a:off x="6189725" y="2513125"/>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grpSp>
        <p:nvGrpSpPr>
          <p:cNvPr id="127" name="Shape 127"/>
          <p:cNvGrpSpPr/>
          <p:nvPr/>
        </p:nvGrpSpPr>
        <p:grpSpPr>
          <a:xfrm>
            <a:off x="238877" y="1977500"/>
            <a:ext cx="1566300" cy="695100"/>
            <a:chOff x="238902" y="1903150"/>
            <a:chExt cx="1566300" cy="695100"/>
          </a:xfrm>
        </p:grpSpPr>
        <p:sp>
          <p:nvSpPr>
            <p:cNvPr id="128" name="Shape 128"/>
            <p:cNvSpPr/>
            <p:nvPr/>
          </p:nvSpPr>
          <p:spPr>
            <a:xfrm>
              <a:off x="238902" y="19031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txBox="1"/>
            <p:nvPr/>
          </p:nvSpPr>
          <p:spPr>
            <a:xfrm>
              <a:off x="428952" y="2060650"/>
              <a:ext cx="1186200" cy="380100"/>
            </a:xfrm>
            <a:prstGeom prst="rect">
              <a:avLst/>
            </a:prstGeom>
            <a:noFill/>
            <a:ln>
              <a:noFill/>
            </a:ln>
          </p:spPr>
          <p:txBody>
            <a:bodyPr anchorCtr="0" anchor="t" bIns="91425" lIns="91425" rIns="91425" tIns="91425">
              <a:noAutofit/>
            </a:bodyPr>
            <a:lstStyle/>
            <a:p>
              <a:pPr lvl="0">
                <a:spcBef>
                  <a:spcPts val="0"/>
                </a:spcBef>
                <a:buNone/>
              </a:pPr>
              <a:r>
                <a:rPr lang="en"/>
                <a:t>Batch Load</a:t>
              </a:r>
            </a:p>
          </p:txBody>
        </p:sp>
      </p:grpSp>
      <p:sp>
        <p:nvSpPr>
          <p:cNvPr id="130" name="Shape 130"/>
          <p:cNvSpPr txBox="1"/>
          <p:nvPr/>
        </p:nvSpPr>
        <p:spPr>
          <a:xfrm>
            <a:off x="2395225" y="3554550"/>
            <a:ext cx="1186200" cy="572700"/>
          </a:xfrm>
          <a:prstGeom prst="rect">
            <a:avLst/>
          </a:prstGeom>
          <a:noFill/>
          <a:ln>
            <a:noFill/>
          </a:ln>
        </p:spPr>
        <p:txBody>
          <a:bodyPr anchorCtr="0" anchor="t" bIns="91425" lIns="91425" rIns="91425" tIns="91425">
            <a:noAutofit/>
          </a:bodyPr>
          <a:lstStyle/>
          <a:p>
            <a:pPr lvl="0" rtl="0">
              <a:spcBef>
                <a:spcPts val="0"/>
              </a:spcBef>
              <a:buNone/>
            </a:pPr>
            <a:r>
              <a:rPr lang="en"/>
              <a:t>Streaming Updates</a:t>
            </a:r>
          </a:p>
        </p:txBody>
      </p:sp>
      <p:grpSp>
        <p:nvGrpSpPr>
          <p:cNvPr id="131" name="Shape 131"/>
          <p:cNvGrpSpPr/>
          <p:nvPr/>
        </p:nvGrpSpPr>
        <p:grpSpPr>
          <a:xfrm>
            <a:off x="4118937" y="1979350"/>
            <a:ext cx="1566300" cy="695100"/>
            <a:chOff x="4118937" y="1979350"/>
            <a:chExt cx="1566300" cy="695100"/>
          </a:xfrm>
        </p:grpSpPr>
        <p:sp>
          <p:nvSpPr>
            <p:cNvPr id="132" name="Shape 132"/>
            <p:cNvSpPr/>
            <p:nvPr/>
          </p:nvSpPr>
          <p:spPr>
            <a:xfrm>
              <a:off x="4118937" y="19793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3" name="Shape 133"/>
            <p:cNvSpPr txBox="1"/>
            <p:nvPr/>
          </p:nvSpPr>
          <p:spPr>
            <a:xfrm>
              <a:off x="4308987" y="2136850"/>
              <a:ext cx="1186200" cy="380100"/>
            </a:xfrm>
            <a:prstGeom prst="rect">
              <a:avLst/>
            </a:prstGeom>
            <a:noFill/>
            <a:ln>
              <a:noFill/>
            </a:ln>
          </p:spPr>
          <p:txBody>
            <a:bodyPr anchorCtr="0" anchor="t" bIns="91425" lIns="91425" rIns="91425" tIns="91425">
              <a:noAutofit/>
            </a:bodyPr>
            <a:lstStyle/>
            <a:p>
              <a:pPr lvl="0" rtl="0">
                <a:spcBef>
                  <a:spcPts val="0"/>
                </a:spcBef>
                <a:buNone/>
              </a:pPr>
              <a:r>
                <a:rPr lang="en"/>
                <a:t>De-dupe</a:t>
              </a:r>
            </a:p>
          </p:txBody>
        </p:sp>
      </p:grpSp>
      <p:cxnSp>
        <p:nvCxnSpPr>
          <p:cNvPr id="134" name="Shape 134"/>
          <p:cNvCxnSpPr>
            <a:stCxn id="132" idx="3"/>
            <a:endCxn id="126" idx="0"/>
          </p:cNvCxnSpPr>
          <p:nvPr/>
        </p:nvCxnSpPr>
        <p:spPr>
          <a:xfrm>
            <a:off x="5685237" y="2326900"/>
            <a:ext cx="1287600" cy="186300"/>
          </a:xfrm>
          <a:prstGeom prst="bentConnector2">
            <a:avLst/>
          </a:prstGeom>
          <a:noFill/>
          <a:ln cap="flat" cmpd="sng" w="9525">
            <a:solidFill>
              <a:schemeClr val="dk2"/>
            </a:solidFill>
            <a:prstDash val="solid"/>
            <a:round/>
            <a:headEnd len="lg" w="lg" type="none"/>
            <a:tailEnd len="lg" w="lg" type="stealth"/>
          </a:ln>
        </p:spPr>
      </p:cxnSp>
      <p:cxnSp>
        <p:nvCxnSpPr>
          <p:cNvPr id="135" name="Shape 135"/>
          <p:cNvCxnSpPr>
            <a:stCxn id="125" idx="3"/>
            <a:endCxn id="126" idx="1"/>
          </p:cNvCxnSpPr>
          <p:nvPr/>
        </p:nvCxnSpPr>
        <p:spPr>
          <a:xfrm flipH="1" rot="10800000">
            <a:off x="3771475" y="2860800"/>
            <a:ext cx="2418300" cy="980100"/>
          </a:xfrm>
          <a:prstGeom prst="bentConnector3">
            <a:avLst>
              <a:gd fmla="val 49999" name="adj1"/>
            </a:avLst>
          </a:prstGeom>
          <a:noFill/>
          <a:ln cap="flat" cmpd="sng" w="9525">
            <a:solidFill>
              <a:schemeClr val="dk2"/>
            </a:solidFill>
            <a:prstDash val="solid"/>
            <a:round/>
            <a:headEnd len="lg" w="lg" type="none"/>
            <a:tailEnd len="lg" w="lg" type="stealth"/>
          </a:ln>
        </p:spPr>
      </p:cxnSp>
      <p:sp>
        <p:nvSpPr>
          <p:cNvPr id="136" name="Shape 136"/>
          <p:cNvSpPr txBox="1"/>
          <p:nvPr/>
        </p:nvSpPr>
        <p:spPr>
          <a:xfrm>
            <a:off x="6497375" y="2670625"/>
            <a:ext cx="951000" cy="380100"/>
          </a:xfrm>
          <a:prstGeom prst="rect">
            <a:avLst/>
          </a:prstGeom>
          <a:noFill/>
          <a:ln>
            <a:noFill/>
          </a:ln>
        </p:spPr>
        <p:txBody>
          <a:bodyPr anchorCtr="0" anchor="t" bIns="91425" lIns="91425" rIns="91425" tIns="91425">
            <a:noAutofit/>
          </a:bodyPr>
          <a:lstStyle/>
          <a:p>
            <a:pPr lvl="0" rtl="0">
              <a:spcBef>
                <a:spcPts val="0"/>
              </a:spcBef>
              <a:buNone/>
            </a:pPr>
            <a:r>
              <a:rPr lang="en"/>
              <a:t>BigQuery</a:t>
            </a:r>
          </a:p>
        </p:txBody>
      </p:sp>
      <p:sp>
        <p:nvSpPr>
          <p:cNvPr id="137" name="Shape 137"/>
          <p:cNvSpPr/>
          <p:nvPr/>
        </p:nvSpPr>
        <p:spPr>
          <a:xfrm>
            <a:off x="6189725" y="4113466"/>
            <a:ext cx="1566300" cy="719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38" name="Shape 138"/>
          <p:cNvSpPr txBox="1"/>
          <p:nvPr/>
        </p:nvSpPr>
        <p:spPr>
          <a:xfrm>
            <a:off x="6497375" y="4276395"/>
            <a:ext cx="951000" cy="393300"/>
          </a:xfrm>
          <a:prstGeom prst="rect">
            <a:avLst/>
          </a:prstGeom>
          <a:noFill/>
          <a:ln>
            <a:noFill/>
          </a:ln>
        </p:spPr>
        <p:txBody>
          <a:bodyPr anchorCtr="0" anchor="t" bIns="91425" lIns="91425" rIns="91425" tIns="91425">
            <a:noAutofit/>
          </a:bodyPr>
          <a:lstStyle/>
          <a:p>
            <a:pPr lvl="0" rtl="0">
              <a:spcBef>
                <a:spcPts val="0"/>
              </a:spcBef>
              <a:buNone/>
            </a:pPr>
            <a:r>
              <a:rPr lang="en"/>
              <a:t>Tableau</a:t>
            </a:r>
          </a:p>
        </p:txBody>
      </p:sp>
      <p:cxnSp>
        <p:nvCxnSpPr>
          <p:cNvPr id="139" name="Shape 139"/>
          <p:cNvCxnSpPr>
            <a:stCxn id="126" idx="2"/>
            <a:endCxn id="137" idx="0"/>
          </p:cNvCxnSpPr>
          <p:nvPr/>
        </p:nvCxnSpPr>
        <p:spPr>
          <a:xfrm flipH="1" rot="-5400000">
            <a:off x="6520625" y="3660475"/>
            <a:ext cx="905100" cy="600"/>
          </a:xfrm>
          <a:prstGeom prst="bentConnector3">
            <a:avLst>
              <a:gd fmla="val 50008" name="adj1"/>
            </a:avLst>
          </a:prstGeom>
          <a:noFill/>
          <a:ln cap="flat" cmpd="sng" w="9525">
            <a:solidFill>
              <a:schemeClr val="dk2"/>
            </a:solidFill>
            <a:prstDash val="solid"/>
            <a:round/>
            <a:headEnd len="lg" w="lg" type="none"/>
            <a:tailEnd len="lg" w="lg" type="stealth"/>
          </a:ln>
        </p:spPr>
      </p:cxnSp>
      <p:grpSp>
        <p:nvGrpSpPr>
          <p:cNvPr id="140" name="Shape 140"/>
          <p:cNvGrpSpPr/>
          <p:nvPr/>
        </p:nvGrpSpPr>
        <p:grpSpPr>
          <a:xfrm>
            <a:off x="2214430" y="1975550"/>
            <a:ext cx="1566300" cy="695100"/>
            <a:chOff x="2214430" y="1975550"/>
            <a:chExt cx="1566300" cy="695100"/>
          </a:xfrm>
        </p:grpSpPr>
        <p:sp>
          <p:nvSpPr>
            <p:cNvPr id="141" name="Shape 141"/>
            <p:cNvSpPr/>
            <p:nvPr/>
          </p:nvSpPr>
          <p:spPr>
            <a:xfrm>
              <a:off x="2214430" y="1975550"/>
              <a:ext cx="1566300" cy="69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142" name="Shape 142"/>
            <p:cNvSpPr txBox="1"/>
            <p:nvPr/>
          </p:nvSpPr>
          <p:spPr>
            <a:xfrm>
              <a:off x="2464000" y="2058087"/>
              <a:ext cx="1186200" cy="537600"/>
            </a:xfrm>
            <a:prstGeom prst="rect">
              <a:avLst/>
            </a:prstGeom>
            <a:noFill/>
            <a:ln>
              <a:noFill/>
            </a:ln>
          </p:spPr>
          <p:txBody>
            <a:bodyPr anchorCtr="0" anchor="t" bIns="91425" lIns="91425" rIns="91425" tIns="91425">
              <a:noAutofit/>
            </a:bodyPr>
            <a:lstStyle/>
            <a:p>
              <a:pPr lvl="0" rtl="0">
                <a:spcBef>
                  <a:spcPts val="0"/>
                </a:spcBef>
                <a:buNone/>
              </a:pPr>
              <a:r>
                <a:rPr lang="en"/>
                <a:t>Bigquery Temp Table</a:t>
              </a:r>
            </a:p>
          </p:txBody>
        </p:sp>
      </p:grpSp>
      <p:cxnSp>
        <p:nvCxnSpPr>
          <p:cNvPr id="143" name="Shape 143"/>
          <p:cNvCxnSpPr>
            <a:stCxn id="141" idx="3"/>
            <a:endCxn id="132" idx="1"/>
          </p:cNvCxnSpPr>
          <p:nvPr/>
        </p:nvCxnSpPr>
        <p:spPr>
          <a:xfrm>
            <a:off x="3780730" y="2323100"/>
            <a:ext cx="338100" cy="3900"/>
          </a:xfrm>
          <a:prstGeom prst="bentConnector3">
            <a:avLst>
              <a:gd fmla="val 50016" name="adj1"/>
            </a:avLst>
          </a:prstGeom>
          <a:noFill/>
          <a:ln cap="flat" cmpd="sng" w="9525">
            <a:solidFill>
              <a:schemeClr val="dk2"/>
            </a:solidFill>
            <a:prstDash val="solid"/>
            <a:round/>
            <a:headEnd len="lg" w="lg" type="none"/>
            <a:tailEnd len="lg" w="lg" type="stealth"/>
          </a:ln>
        </p:spPr>
      </p:cxnSp>
      <p:cxnSp>
        <p:nvCxnSpPr>
          <p:cNvPr id="144" name="Shape 144"/>
          <p:cNvCxnSpPr>
            <a:stCxn id="128" idx="3"/>
            <a:endCxn id="141" idx="1"/>
          </p:cNvCxnSpPr>
          <p:nvPr/>
        </p:nvCxnSpPr>
        <p:spPr>
          <a:xfrm flipH="1" rot="10800000">
            <a:off x="1805177" y="2322950"/>
            <a:ext cx="409200" cy="2100"/>
          </a:xfrm>
          <a:prstGeom prst="bentConnector3">
            <a:avLst>
              <a:gd fmla="val 50006" name="adj1"/>
            </a:avLst>
          </a:prstGeom>
          <a:noFill/>
          <a:ln cap="flat" cmpd="sng" w="9525">
            <a:solidFill>
              <a:schemeClr val="dk2"/>
            </a:solidFill>
            <a:prstDash val="solid"/>
            <a:round/>
            <a:headEnd len="lg" w="lg" type="none"/>
            <a:tailEnd len="lg" w="lg" type="stealth"/>
          </a:ln>
        </p:spPr>
      </p:cxnSp>
      <p:sp>
        <p:nvSpPr>
          <p:cNvPr id="145" name="Shape 145"/>
          <p:cNvSpPr txBox="1"/>
          <p:nvPr/>
        </p:nvSpPr>
        <p:spPr>
          <a:xfrm>
            <a:off x="1416675" y="1668150"/>
            <a:ext cx="1186200" cy="315000"/>
          </a:xfrm>
          <a:prstGeom prst="rect">
            <a:avLst/>
          </a:prstGeom>
          <a:noFill/>
          <a:ln>
            <a:noFill/>
          </a:ln>
        </p:spPr>
        <p:txBody>
          <a:bodyPr anchorCtr="0" anchor="t" bIns="91425" lIns="91425" rIns="91425" tIns="91425">
            <a:noAutofit/>
          </a:bodyPr>
          <a:lstStyle/>
          <a:p>
            <a:pPr lvl="0">
              <a:spcBef>
                <a:spcPts val="0"/>
              </a:spcBef>
              <a:buNone/>
            </a:pPr>
            <a:r>
              <a:rPr lang="en" sz="800">
                <a:solidFill>
                  <a:srgbClr val="FFFFFF"/>
                </a:solidFill>
                <a:latin typeface="Calibri"/>
                <a:ea typeface="Calibri"/>
                <a:cs typeface="Calibri"/>
                <a:sym typeface="Calibri"/>
              </a:rPr>
              <a:t>At least once processing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Advantages</a:t>
            </a:r>
          </a:p>
        </p:txBody>
      </p:sp>
      <p:sp>
        <p:nvSpPr>
          <p:cNvPr id="151" name="Shape 15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en">
                <a:solidFill>
                  <a:srgbClr val="FFFFFF"/>
                </a:solidFill>
              </a:rPr>
              <a:t>Advantages</a:t>
            </a:r>
          </a:p>
          <a:p>
            <a:pPr indent="-228600" lvl="0" marL="457200" rtl="0">
              <a:spcBef>
                <a:spcPts val="0"/>
              </a:spcBef>
            </a:pPr>
            <a:r>
              <a:rPr lang="en"/>
              <a:t>Fewer steps</a:t>
            </a:r>
          </a:p>
          <a:p>
            <a:pPr indent="-228600" lvl="0" marL="457200" rtl="0">
              <a:spcBef>
                <a:spcPts val="0"/>
              </a:spcBef>
            </a:pPr>
            <a:r>
              <a:rPr lang="en"/>
              <a:t>Faster -- 1 hour for 9 years</a:t>
            </a:r>
          </a:p>
          <a:p>
            <a:pPr indent="-228600" lvl="0" marL="457200" rtl="0">
              <a:spcBef>
                <a:spcPts val="0"/>
              </a:spcBef>
            </a:pPr>
            <a:r>
              <a:rPr lang="en"/>
              <a:t>Flexible Backfill</a:t>
            </a:r>
          </a:p>
          <a:p>
            <a:pPr lvl="0" rtl="0">
              <a:spcBef>
                <a:spcPts val="0"/>
              </a:spcBef>
              <a:buNone/>
            </a:pPr>
            <a:r>
              <a:rPr lang="en">
                <a:solidFill>
                  <a:srgbClr val="FFFFFF"/>
                </a:solidFill>
              </a:rPr>
              <a:t>Concerns</a:t>
            </a:r>
          </a:p>
          <a:p>
            <a:pPr indent="-228600" lvl="0" marL="457200" rtl="0">
              <a:spcBef>
                <a:spcPts val="0"/>
              </a:spcBef>
              <a:buClr>
                <a:schemeClr val="dk2"/>
              </a:buClr>
              <a:buFont typeface="Arial"/>
            </a:pPr>
            <a:r>
              <a:rPr lang="en"/>
              <a:t>Network latency -- addressed with multithreading</a:t>
            </a:r>
          </a:p>
          <a:p>
            <a:pPr indent="-228600" lvl="0" marL="457200" rtl="0">
              <a:spcBef>
                <a:spcPts val="0"/>
              </a:spcBef>
            </a:pPr>
            <a:r>
              <a:rPr lang="en"/>
              <a:t>Cost -- surprisingly inexpensive</a:t>
            </a:r>
          </a:p>
          <a:p>
            <a:pPr indent="-228600" lvl="0" marL="457200" rtl="0">
              <a:spcBef>
                <a:spcPts val="0"/>
              </a:spcBef>
            </a:pPr>
            <a:r>
              <a:rPr lang="en"/>
              <a:t>Less robust -- needs monitoring</a:t>
            </a:r>
          </a:p>
          <a:p>
            <a:pPr indent="-228600" lvl="0" marL="457200" rtl="0">
              <a:spcBef>
                <a:spcPts val="0"/>
              </a:spcBef>
            </a:pPr>
            <a:r>
              <a:rPr lang="en"/>
              <a:t>Duplicate rows -- needs dedupe</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