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d38cc8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d38cc8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7dce145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7dce14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bd38cc87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bd38cc87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d38cc87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d38cc87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d38cc87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d38cc87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d38cc87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d38cc87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Menggunakan dataset ILSVRC yang terdiri dari :</a:t>
            </a:r>
            <a:endParaRPr/>
          </a:p>
          <a:p>
            <a:pPr indent="0" lvl="0" marL="0" rtl="0" algn="l">
              <a:spcBef>
                <a:spcPts val="0"/>
              </a:spcBef>
              <a:spcAft>
                <a:spcPts val="0"/>
              </a:spcAft>
              <a:buNone/>
            </a:pPr>
            <a:r>
              <a:rPr lang="en"/>
              <a:t>1000 class</a:t>
            </a:r>
            <a:endParaRPr/>
          </a:p>
          <a:p>
            <a:pPr indent="0" lvl="0" marL="0" rtl="0" algn="l">
              <a:spcBef>
                <a:spcPts val="0"/>
              </a:spcBef>
              <a:spcAft>
                <a:spcPts val="0"/>
              </a:spcAft>
              <a:buNone/>
            </a:pPr>
            <a:r>
              <a:rPr lang="en"/>
              <a:t>Training yang terdiri 1.3 M images</a:t>
            </a:r>
            <a:endParaRPr/>
          </a:p>
          <a:p>
            <a:pPr indent="0" lvl="0" marL="0" rtl="0" algn="l">
              <a:spcBef>
                <a:spcPts val="0"/>
              </a:spcBef>
              <a:spcAft>
                <a:spcPts val="0"/>
              </a:spcAft>
              <a:buNone/>
            </a:pPr>
            <a:r>
              <a:rPr lang="en"/>
              <a:t>Validation yang terdiri 50 K images</a:t>
            </a:r>
            <a:endParaRPr/>
          </a:p>
          <a:p>
            <a:pPr indent="0" lvl="0" marL="0" rtl="0" algn="l">
              <a:spcBef>
                <a:spcPts val="0"/>
              </a:spcBef>
              <a:spcAft>
                <a:spcPts val="0"/>
              </a:spcAft>
              <a:buNone/>
            </a:pPr>
            <a:r>
              <a:rPr lang="en"/>
              <a:t>Testing yang terdiri 100 K images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bd38cc87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bd38cc87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r>
              <a:rPr lang="en"/>
              <a:t> Experiments :</a:t>
            </a:r>
            <a:endParaRPr/>
          </a:p>
          <a:p>
            <a:pPr indent="0" lvl="0" marL="0" rtl="0" algn="l">
              <a:spcBef>
                <a:spcPts val="0"/>
              </a:spcBef>
              <a:spcAft>
                <a:spcPts val="0"/>
              </a:spcAft>
              <a:buNone/>
            </a:pPr>
            <a:r>
              <a:rPr lang="en"/>
              <a:t>Mengecek dengan menggunakan metode :</a:t>
            </a:r>
            <a:endParaRPr/>
          </a:p>
          <a:p>
            <a:pPr indent="0" lvl="0" marL="0" rtl="0" algn="l">
              <a:spcBef>
                <a:spcPts val="0"/>
              </a:spcBef>
              <a:spcAft>
                <a:spcPts val="0"/>
              </a:spcAft>
              <a:buNone/>
            </a:pPr>
            <a:r>
              <a:rPr lang="en"/>
              <a:t>Single scale evaluation</a:t>
            </a:r>
            <a:endParaRPr/>
          </a:p>
          <a:p>
            <a:pPr indent="0" lvl="0" marL="0" rtl="0" algn="l">
              <a:spcBef>
                <a:spcPts val="0"/>
              </a:spcBef>
              <a:spcAft>
                <a:spcPts val="0"/>
              </a:spcAft>
              <a:buNone/>
            </a:pPr>
            <a:r>
              <a:rPr lang="en"/>
              <a:t>Multi scale evaluation</a:t>
            </a:r>
            <a:endParaRPr/>
          </a:p>
          <a:p>
            <a:pPr indent="0" lvl="0" marL="0" rtl="0" algn="l">
              <a:spcBef>
                <a:spcPts val="0"/>
              </a:spcBef>
              <a:spcAft>
                <a:spcPts val="0"/>
              </a:spcAft>
              <a:buNone/>
            </a:pPr>
            <a:r>
              <a:rPr lang="en"/>
              <a:t>Multi crop evaluation</a:t>
            </a:r>
            <a:endParaRPr/>
          </a:p>
          <a:p>
            <a:pPr indent="0" lvl="0" marL="0" rtl="0" algn="l">
              <a:spcBef>
                <a:spcPts val="0"/>
              </a:spcBef>
              <a:spcAft>
                <a:spcPts val="0"/>
              </a:spcAft>
              <a:buNone/>
            </a:pPr>
            <a:r>
              <a:rPr lang="en"/>
              <a:t>Convnet fusion</a:t>
            </a:r>
            <a:endParaRPr/>
          </a:p>
          <a:p>
            <a:pPr indent="0" lvl="0" marL="0" rtl="0" algn="l">
              <a:spcBef>
                <a:spcPts val="0"/>
              </a:spcBef>
              <a:spcAft>
                <a:spcPts val="0"/>
              </a:spcAft>
              <a:buNone/>
            </a:pPr>
            <a:r>
              <a:rPr lang="en"/>
              <a:t>Comparison</a:t>
            </a:r>
            <a:r>
              <a:rPr lang="en"/>
              <a:t> with the state of the art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bd38cc87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bd38cc87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scale </a:t>
            </a:r>
            <a:r>
              <a:rPr lang="en"/>
              <a:t>evaluation menggunkan 2 rumus :</a:t>
            </a:r>
            <a:endParaRPr/>
          </a:p>
          <a:p>
            <a:pPr indent="0" lvl="0" marL="0" rtl="0" algn="l">
              <a:spcBef>
                <a:spcPts val="0"/>
              </a:spcBef>
              <a:spcAft>
                <a:spcPts val="0"/>
              </a:spcAft>
              <a:buNone/>
            </a:pPr>
            <a:r>
              <a:rPr lang="en"/>
              <a:t>Single scale training (fixed S )</a:t>
            </a:r>
            <a:endParaRPr/>
          </a:p>
          <a:p>
            <a:pPr indent="0" lvl="0" marL="0" rtl="0" algn="l">
              <a:spcBef>
                <a:spcPts val="0"/>
              </a:spcBef>
              <a:spcAft>
                <a:spcPts val="0"/>
              </a:spcAft>
              <a:buNone/>
            </a:pPr>
            <a:r>
              <a:rPr lang="en"/>
              <a:t>Q = S</a:t>
            </a:r>
            <a:endParaRPr/>
          </a:p>
          <a:p>
            <a:pPr indent="0" lvl="0" marL="0" rtl="0" algn="l">
              <a:spcBef>
                <a:spcPts val="0"/>
              </a:spcBef>
              <a:spcAft>
                <a:spcPts val="0"/>
              </a:spcAft>
              <a:buNone/>
            </a:pPr>
            <a:r>
              <a:rPr lang="en"/>
              <a:t>Multi scale training ( S E [Smin,Smax])</a:t>
            </a:r>
            <a:endParaRPr/>
          </a:p>
          <a:p>
            <a:pPr indent="0" lvl="0" marL="0" rtl="0" algn="l">
              <a:spcBef>
                <a:spcPts val="0"/>
              </a:spcBef>
              <a:spcAft>
                <a:spcPts val="0"/>
              </a:spcAft>
              <a:buNone/>
            </a:pPr>
            <a:r>
              <a:rPr lang="en"/>
              <a:t>Q = 0.5 ( Smin + Smax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bd38cc87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bd38cc87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Pada awalnya A-LRN ( menggunakan normalisasi ) digunakan untuk tipe A dan tidak mengalami perkembangan sama sekali sehingga tidak di gunakan ke tipe lainnya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Selain itu dengan metode ini, mereka menemukan bahwa kesalahan klasifikasi berkurang dengan meningkatnya kedalaman ConvNet. Konfigurasi C yang berisi 3 konv 1x1 lapisan bekinerja lebih buruk dibandingkan konfigurasi D yang menggunakan konv 3x3. Kelasahan klafikasi terbaik ditemukan ketika mencapai 19 lapisan atau konfigurasi E tetapi lebih baik digunkan untuk data yang besar sekali.  Seperti yang dijelaskan teman saya sebelumnya, mereka juga mengechek ketika menggunakan lapisan konv 5x5 dengan konv 3x3 dan yang lebih baik adalah konv 3x3.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Dari sini juga membuktikan bahwa jaringan dalam dengan filter kecil mengungguli jaringan dangkal dengan filter yang lebih besar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bd38cc87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bd38cc87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n" sz="1200">
                <a:solidFill>
                  <a:srgbClr val="202124"/>
                </a:solidFill>
                <a:highlight>
                  <a:srgbClr val="F8F9FA"/>
                </a:highlight>
              </a:rPr>
              <a:t>Skala jittering pada waktu pelatihan ( S E [256;512] ) mengarah ke hasil yang jauh lebih baik daripada melatih gambar dengan sisi terkecil tetap ( S = 256 atau S = 384 )</a:t>
            </a:r>
            <a:endParaRPr sz="1200">
              <a:solidFill>
                <a:srgbClr val="202124"/>
              </a:solidFill>
              <a:highlight>
                <a:srgbClr val="F8F9FA"/>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Ini menegaskan bahwa augmentasi set pelatihan dengan jitter skala memang sangat membantu menangkap statistik gambar multi skala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ccda350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ccda350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bd38cc87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bd38cc87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Disini menilai efek gangguan skala waktu ujian dengan menggunakan rumus diatas.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bd38cc87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bd38cc87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Seperti sebelumnya, file konfigurasi (D,E) memiliki performa terbaik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e05d078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e05d078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Dense evaluation : lapisan yang terhubung sepenuhnya diubah menjadi lapisan konvolusional pada waktu pengujian. Skor diperoleh dari gambar yang utuh dimana tidak dipotong dan versi pembalikannya lalu dirata rata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Multi-crop evaluation : Skor rata rata diperoleh dengan melewatkan beberapa potongan dari gambar test / uji melalui jaringan konvolusional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Combination of multi-crop and dense : Merupakan solusi terbaik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bd38cc87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bd38cc87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bd38cc87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bd38cc87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Disini kita dapat melihat bahwa ketika ILSVRC submmision terdapat error segitu dan ketika menggunakan dense eval, multi crop dan gabungan ke2nya dapat di lihat bahwa error checking terbaik ada padda gabungan karena semakin kecil persen semakin bagus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e05d078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e05d078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 ( 2 nets ) merupakan gabungan dari 2 model yang di latih menggunakan konfigurasi D dan E</a:t>
            </a:r>
            <a:endParaRPr/>
          </a:p>
          <a:p>
            <a:pPr indent="0" lvl="0" marL="0" rtl="0" algn="l">
              <a:spcBef>
                <a:spcPts val="0"/>
              </a:spcBef>
              <a:spcAft>
                <a:spcPts val="0"/>
              </a:spcAft>
              <a:buNone/>
            </a:pPr>
            <a:r>
              <a:rPr lang="en"/>
              <a:t>VV (7 nets) merupakan gabungan dari 7 model yang berbeda yang dimana model dilatih menggunakan konfigurasi C,D,E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Semakin banyak layer semakin banyak korection fuction sehingga semakit akurat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e05d0780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e05d0780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e05d0780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e05d0780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e05d0780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e05d0780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e05d0780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e05d0780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05d0780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e05d0780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05d0780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e05d0780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e05d0780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e05d0780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researchgate.net/publication/265295439_ImageNet_Large_Scale_Visual_Recognition_Challen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71525"/>
            <a:ext cx="5783400" cy="187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VGGNet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lang="en"/>
              <a:t>By : </a:t>
            </a:r>
            <a:endParaRPr/>
          </a:p>
          <a:p>
            <a:pPr indent="0" lvl="0" marL="0" rtl="0" algn="ctr">
              <a:spcBef>
                <a:spcPts val="0"/>
              </a:spcBef>
              <a:spcAft>
                <a:spcPts val="0"/>
              </a:spcAft>
              <a:buNone/>
            </a:pPr>
            <a:r>
              <a:rPr lang="en"/>
              <a:t>Gabriel c141800</a:t>
            </a:r>
            <a:endParaRPr/>
          </a:p>
          <a:p>
            <a:pPr indent="0" lvl="0" marL="0" rtl="0" algn="ctr">
              <a:spcBef>
                <a:spcPts val="0"/>
              </a:spcBef>
              <a:spcAft>
                <a:spcPts val="0"/>
              </a:spcAft>
              <a:buNone/>
            </a:pPr>
            <a:r>
              <a:rPr lang="en"/>
              <a:t>Kevin R c14180078</a:t>
            </a:r>
            <a:endParaRPr/>
          </a:p>
          <a:p>
            <a:pPr indent="0" lvl="0" marL="0" rtl="0" algn="ctr">
              <a:spcBef>
                <a:spcPts val="0"/>
              </a:spcBef>
              <a:spcAft>
                <a:spcPts val="0"/>
              </a:spcAft>
              <a:buNone/>
            </a:pPr>
            <a:r>
              <a:rPr lang="en"/>
              <a:t>Jordan c14180102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Training </a:t>
            </a:r>
            <a:endParaRPr/>
          </a:p>
        </p:txBody>
      </p:sp>
      <p:sp>
        <p:nvSpPr>
          <p:cNvPr id="118" name="Google Shape;118;p22"/>
          <p:cNvSpPr txBox="1"/>
          <p:nvPr>
            <p:ph idx="1" type="body"/>
          </p:nvPr>
        </p:nvSpPr>
        <p:spPr>
          <a:xfrm>
            <a:off x="387900" y="1489825"/>
            <a:ext cx="8368200" cy="3520500"/>
          </a:xfrm>
          <a:prstGeom prst="rect">
            <a:avLst/>
          </a:prstGeom>
        </p:spPr>
        <p:txBody>
          <a:bodyPr anchorCtr="0" anchor="t" bIns="91425" lIns="91425" spcFirstLastPara="1" rIns="91425" wrap="square" tIns="91425">
            <a:normAutofit fontScale="25000"/>
          </a:bodyPr>
          <a:lstStyle/>
          <a:p>
            <a:pPr indent="-342900" lvl="0" marL="457200" rtl="0" algn="l">
              <a:lnSpc>
                <a:spcPct val="150000"/>
              </a:lnSpc>
              <a:spcBef>
                <a:spcPts val="200"/>
              </a:spcBef>
              <a:spcAft>
                <a:spcPts val="0"/>
              </a:spcAft>
              <a:buClr>
                <a:srgbClr val="FFFFFF"/>
              </a:buClr>
              <a:buSzPct val="100000"/>
              <a:buChar char="●"/>
            </a:pPr>
            <a:r>
              <a:rPr lang="en" sz="7200">
                <a:solidFill>
                  <a:srgbClr val="FFFFFF"/>
                </a:solidFill>
              </a:rPr>
              <a:t>Multinomial logistic regression utilizing mini-batch gradient descent with momentum</a:t>
            </a:r>
            <a:endParaRPr sz="7200">
              <a:solidFill>
                <a:srgbClr val="FFFFFF"/>
              </a:solidFill>
            </a:endParaRPr>
          </a:p>
          <a:p>
            <a:pPr indent="-330200" lvl="1" marL="914400" rtl="0" algn="l">
              <a:lnSpc>
                <a:spcPct val="150000"/>
              </a:lnSpc>
              <a:spcBef>
                <a:spcPts val="0"/>
              </a:spcBef>
              <a:spcAft>
                <a:spcPts val="0"/>
              </a:spcAft>
              <a:buClr>
                <a:srgbClr val="FFFFFF"/>
              </a:buClr>
              <a:buSzPct val="100000"/>
              <a:buChar char="○"/>
            </a:pPr>
            <a:r>
              <a:rPr lang="en" sz="6400">
                <a:solidFill>
                  <a:srgbClr val="FFFFFF"/>
                </a:solidFill>
              </a:rPr>
              <a:t>Batch size : 256</a:t>
            </a:r>
            <a:endParaRPr sz="6400">
              <a:solidFill>
                <a:srgbClr val="FFFFFF"/>
              </a:solidFill>
            </a:endParaRPr>
          </a:p>
          <a:p>
            <a:pPr indent="-330200" lvl="1" marL="914400" rtl="0" algn="l">
              <a:lnSpc>
                <a:spcPct val="150000"/>
              </a:lnSpc>
              <a:spcBef>
                <a:spcPts val="0"/>
              </a:spcBef>
              <a:spcAft>
                <a:spcPts val="0"/>
              </a:spcAft>
              <a:buClr>
                <a:srgbClr val="FFFFFF"/>
              </a:buClr>
              <a:buSzPct val="100000"/>
              <a:buChar char="○"/>
            </a:pPr>
            <a:r>
              <a:rPr lang="en" sz="6400">
                <a:solidFill>
                  <a:srgbClr val="FFFFFF"/>
                </a:solidFill>
              </a:rPr>
              <a:t>Momentum : 0.9</a:t>
            </a:r>
            <a:endParaRPr sz="6400">
              <a:solidFill>
                <a:srgbClr val="FFFFFF"/>
              </a:solidFill>
            </a:endParaRPr>
          </a:p>
          <a:p>
            <a:pPr indent="-330200" lvl="1" marL="914400" rtl="0" algn="l">
              <a:lnSpc>
                <a:spcPct val="150000"/>
              </a:lnSpc>
              <a:spcBef>
                <a:spcPts val="0"/>
              </a:spcBef>
              <a:spcAft>
                <a:spcPts val="0"/>
              </a:spcAft>
              <a:buClr>
                <a:srgbClr val="FFFFFF"/>
              </a:buClr>
              <a:buSzPct val="114285"/>
              <a:buChar char="○"/>
            </a:pPr>
            <a:r>
              <a:rPr lang="en" sz="5600">
                <a:solidFill>
                  <a:srgbClr val="FFFFFF"/>
                </a:solidFill>
              </a:rPr>
              <a:t>Weight decay / L2 penalty multiplier : 5 . 10^(-4)</a:t>
            </a:r>
            <a:endParaRPr sz="5600">
              <a:solidFill>
                <a:srgbClr val="FFFFFF"/>
              </a:solidFill>
            </a:endParaRPr>
          </a:p>
          <a:p>
            <a:pPr indent="-330200" lvl="1" marL="914400" rtl="0" algn="l">
              <a:lnSpc>
                <a:spcPct val="150000"/>
              </a:lnSpc>
              <a:spcBef>
                <a:spcPts val="0"/>
              </a:spcBef>
              <a:spcAft>
                <a:spcPts val="0"/>
              </a:spcAft>
              <a:buClr>
                <a:srgbClr val="FFFFFF"/>
              </a:buClr>
              <a:buSzPct val="114285"/>
              <a:buChar char="○"/>
            </a:pPr>
            <a:r>
              <a:rPr lang="en" sz="5600">
                <a:solidFill>
                  <a:srgbClr val="FFFFFF"/>
                </a:solidFill>
              </a:rPr>
              <a:t>Dropout ratio (first two FCs) : 0.5</a:t>
            </a:r>
            <a:endParaRPr sz="5600">
              <a:solidFill>
                <a:srgbClr val="FFFFFF"/>
              </a:solidFill>
            </a:endParaRPr>
          </a:p>
          <a:p>
            <a:pPr indent="-330200" lvl="1" marL="914400" rtl="0" algn="l">
              <a:lnSpc>
                <a:spcPct val="150000"/>
              </a:lnSpc>
              <a:spcBef>
                <a:spcPts val="0"/>
              </a:spcBef>
              <a:spcAft>
                <a:spcPts val="0"/>
              </a:spcAft>
              <a:buClr>
                <a:srgbClr val="FFFFFF"/>
              </a:buClr>
              <a:buSzPct val="100000"/>
              <a:buChar char="○"/>
            </a:pPr>
            <a:r>
              <a:rPr lang="en" sz="6400">
                <a:solidFill>
                  <a:srgbClr val="FFFFFF"/>
                </a:solidFill>
              </a:rPr>
              <a:t>Learning rate : 10^(-2) (decrease by factor of 10 when accuracy stops improving)</a:t>
            </a:r>
            <a:endParaRPr sz="6400">
              <a:solidFill>
                <a:srgbClr val="FFFFFF"/>
              </a:solidFill>
            </a:endParaRPr>
          </a:p>
          <a:p>
            <a:pPr indent="-330200" lvl="1" marL="914400" rtl="0" algn="l">
              <a:lnSpc>
                <a:spcPct val="150000"/>
              </a:lnSpc>
              <a:spcBef>
                <a:spcPts val="0"/>
              </a:spcBef>
              <a:spcAft>
                <a:spcPts val="0"/>
              </a:spcAft>
              <a:buClr>
                <a:srgbClr val="FFFFFF"/>
              </a:buClr>
              <a:buSzPct val="100000"/>
              <a:buChar char="○"/>
            </a:pPr>
            <a:r>
              <a:rPr lang="en" sz="6400">
                <a:solidFill>
                  <a:srgbClr val="FFFFFF"/>
                </a:solidFill>
              </a:rPr>
              <a:t>Learning rate decrease 3 times, stop at 74 epochs</a:t>
            </a:r>
            <a:endParaRPr sz="6400">
              <a:solidFill>
                <a:srgbClr val="FFFFFF"/>
              </a:solidFill>
            </a:endParaRPr>
          </a:p>
          <a:p>
            <a:pPr indent="0" lvl="0" marL="0" rtl="0" algn="l">
              <a:lnSpc>
                <a:spcPct val="90000"/>
              </a:lnSpc>
              <a:spcBef>
                <a:spcPts val="500"/>
              </a:spcBef>
              <a:spcAft>
                <a:spcPts val="0"/>
              </a:spcAft>
              <a:buNone/>
            </a:pPr>
            <a:r>
              <a:t/>
            </a:r>
            <a:endParaRPr sz="1791">
              <a:solidFill>
                <a:srgbClr val="FFFFFF"/>
              </a:solidFill>
            </a:endParaRPr>
          </a:p>
          <a:p>
            <a:pPr indent="0" lvl="0" marL="0" rtl="0" algn="l">
              <a:lnSpc>
                <a:spcPct val="90000"/>
              </a:lnSpc>
              <a:spcBef>
                <a:spcPts val="500"/>
              </a:spcBef>
              <a:spcAft>
                <a:spcPts val="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210225" y="495787"/>
            <a:ext cx="6468125" cy="4151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129" name="Google Shape;129;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500"/>
              </a:spcBef>
              <a:spcAft>
                <a:spcPts val="0"/>
              </a:spcAft>
              <a:buClr>
                <a:srgbClr val="FFFFFF"/>
              </a:buClr>
              <a:buSzPts val="1800"/>
              <a:buChar char="●"/>
            </a:pPr>
            <a:r>
              <a:rPr lang="en">
                <a:solidFill>
                  <a:srgbClr val="FFFFFF"/>
                </a:solidFill>
              </a:rPr>
              <a:t>VGG required less epochs than Alexnet for loss function </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more regularisation by large depth and small convolutional kernels</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b="1" lang="en">
                <a:solidFill>
                  <a:srgbClr val="FFFFFF"/>
                </a:solidFill>
              </a:rPr>
              <a:t>pre-initialisation </a:t>
            </a:r>
            <a:r>
              <a:rPr lang="en">
                <a:solidFill>
                  <a:srgbClr val="FFFFFF"/>
                </a:solidFill>
              </a:rPr>
              <a:t>of certain layers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b="1" lang="en">
                <a:solidFill>
                  <a:srgbClr val="FFFFFF"/>
                </a:solidFill>
              </a:rPr>
              <a:t>Pre-initialization</a:t>
            </a:r>
            <a:endParaRPr b="1">
              <a:solidFill>
                <a:srgbClr val="FFFFFF"/>
              </a:solidFill>
            </a:endParaRPr>
          </a:p>
          <a:p>
            <a:pPr indent="-330200" lvl="1" marL="914400" rtl="0" algn="l">
              <a:lnSpc>
                <a:spcPct val="150000"/>
              </a:lnSpc>
              <a:spcBef>
                <a:spcPts val="0"/>
              </a:spcBef>
              <a:spcAft>
                <a:spcPts val="0"/>
              </a:spcAft>
              <a:buClr>
                <a:srgbClr val="FFFFFF"/>
              </a:buClr>
              <a:buSzPts val="1600"/>
              <a:buChar char="○"/>
            </a:pPr>
            <a:r>
              <a:rPr lang="en" sz="1600">
                <a:solidFill>
                  <a:srgbClr val="FFFFFF"/>
                </a:solidFill>
              </a:rPr>
              <a:t>Training the configuration A (random initialisation)</a:t>
            </a:r>
            <a:endParaRPr sz="1600">
              <a:solidFill>
                <a:srgbClr val="FFFFFF"/>
              </a:solidFill>
            </a:endParaRPr>
          </a:p>
          <a:p>
            <a:pPr indent="-330200" lvl="1" marL="914400" rtl="0" algn="l">
              <a:lnSpc>
                <a:spcPct val="150000"/>
              </a:lnSpc>
              <a:spcBef>
                <a:spcPts val="0"/>
              </a:spcBef>
              <a:spcAft>
                <a:spcPts val="0"/>
              </a:spcAft>
              <a:buClr>
                <a:srgbClr val="FFFFFF"/>
              </a:buClr>
              <a:buSzPts val="1600"/>
              <a:buChar char="○"/>
            </a:pPr>
            <a:r>
              <a:rPr lang="en" sz="1600">
                <a:solidFill>
                  <a:srgbClr val="FFFFFF"/>
                </a:solidFill>
              </a:rPr>
              <a:t>Initialised the first 4 conv. layers and the last 3 fc layers with A, the rest using random </a:t>
            </a:r>
            <a:r>
              <a:rPr lang="en" sz="1600"/>
              <a:t>initialisation</a:t>
            </a:r>
            <a:endParaRPr sz="1600"/>
          </a:p>
          <a:p>
            <a:pPr indent="-330200" lvl="1" marL="914400" rtl="0" algn="l">
              <a:lnSpc>
                <a:spcPct val="150000"/>
              </a:lnSpc>
              <a:spcBef>
                <a:spcPts val="0"/>
              </a:spcBef>
              <a:spcAft>
                <a:spcPts val="0"/>
              </a:spcAft>
              <a:buSzPts val="1600"/>
              <a:buChar char="○"/>
            </a:pPr>
            <a:r>
              <a:rPr lang="en" sz="1600"/>
              <a:t>Random initialization = normal dist (μ=0, σ= 0.1, stdev = 0)</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135" name="Google Shape;135;p25"/>
          <p:cNvSpPr txBox="1"/>
          <p:nvPr>
            <p:ph idx="1" type="body"/>
          </p:nvPr>
        </p:nvSpPr>
        <p:spPr>
          <a:xfrm>
            <a:off x="387900" y="1489825"/>
            <a:ext cx="8368200" cy="3423600"/>
          </a:xfrm>
          <a:prstGeom prst="rect">
            <a:avLst/>
          </a:prstGeom>
        </p:spPr>
        <p:txBody>
          <a:bodyPr anchorCtr="0" anchor="t" bIns="91425" lIns="91425" spcFirstLastPara="1" rIns="91425" wrap="square" tIns="91425">
            <a:normAutofit fontScale="25000" lnSpcReduction="20000"/>
          </a:bodyPr>
          <a:lstStyle/>
          <a:p>
            <a:pPr indent="-346075" lvl="0" marL="457200" rtl="0" algn="l">
              <a:lnSpc>
                <a:spcPct val="150000"/>
              </a:lnSpc>
              <a:spcBef>
                <a:spcPts val="1200"/>
              </a:spcBef>
              <a:spcAft>
                <a:spcPts val="0"/>
              </a:spcAft>
              <a:buSzPct val="100000"/>
              <a:buChar char="●"/>
            </a:pPr>
            <a:r>
              <a:rPr lang="en" sz="7400"/>
              <a:t>Training Scale: S</a:t>
            </a:r>
            <a:endParaRPr sz="12823">
              <a:solidFill>
                <a:srgbClr val="FFFFFF"/>
              </a:solidFill>
            </a:endParaRPr>
          </a:p>
          <a:p>
            <a:pPr indent="-343266" lvl="0" marL="457200" rtl="0" algn="l">
              <a:lnSpc>
                <a:spcPct val="150000"/>
              </a:lnSpc>
              <a:spcBef>
                <a:spcPts val="0"/>
              </a:spcBef>
              <a:spcAft>
                <a:spcPts val="0"/>
              </a:spcAft>
              <a:buClr>
                <a:srgbClr val="FFFFFF"/>
              </a:buClr>
              <a:buSzPct val="100000"/>
              <a:buChar char="●"/>
            </a:pPr>
            <a:r>
              <a:rPr lang="en" sz="7223">
                <a:solidFill>
                  <a:srgbClr val="FFFFFF"/>
                </a:solidFill>
              </a:rPr>
              <a:t>S is the smallest side of isotropically-rescaled image</a:t>
            </a:r>
            <a:endParaRPr sz="7223">
              <a:solidFill>
                <a:srgbClr val="FFFFFF"/>
              </a:solidFill>
            </a:endParaRPr>
          </a:p>
          <a:p>
            <a:pPr indent="-343266" lvl="0" marL="457200" rtl="0" algn="l">
              <a:lnSpc>
                <a:spcPct val="150000"/>
              </a:lnSpc>
              <a:spcBef>
                <a:spcPts val="0"/>
              </a:spcBef>
              <a:spcAft>
                <a:spcPts val="0"/>
              </a:spcAft>
              <a:buClr>
                <a:srgbClr val="FFFFFF"/>
              </a:buClr>
              <a:buSzPct val="100000"/>
              <a:buChar char="●"/>
            </a:pPr>
            <a:r>
              <a:rPr lang="en" sz="7223">
                <a:solidFill>
                  <a:srgbClr val="FFFFFF"/>
                </a:solidFill>
              </a:rPr>
              <a:t>Two approaches for setting S</a:t>
            </a:r>
            <a:endParaRPr sz="7223">
              <a:solidFill>
                <a:srgbClr val="FFFFFF"/>
              </a:solidFill>
            </a:endParaRPr>
          </a:p>
          <a:p>
            <a:pPr indent="-330566" lvl="1" marL="914400" rtl="0" algn="l">
              <a:lnSpc>
                <a:spcPct val="150000"/>
              </a:lnSpc>
              <a:spcBef>
                <a:spcPts val="0"/>
              </a:spcBef>
              <a:spcAft>
                <a:spcPts val="0"/>
              </a:spcAft>
              <a:buClr>
                <a:srgbClr val="FFFFFF"/>
              </a:buClr>
              <a:buSzPct val="100000"/>
              <a:buChar char="○"/>
            </a:pPr>
            <a:r>
              <a:rPr lang="en" sz="6423">
                <a:solidFill>
                  <a:srgbClr val="FFFFFF"/>
                </a:solidFill>
              </a:rPr>
              <a:t>Fix S, known as single scale training</a:t>
            </a:r>
            <a:endParaRPr sz="6423">
              <a:solidFill>
                <a:srgbClr val="FFFFFF"/>
              </a:solidFill>
            </a:endParaRPr>
          </a:p>
          <a:p>
            <a:pPr indent="-317866" lvl="2" marL="1371600" rtl="0" algn="l">
              <a:lnSpc>
                <a:spcPct val="150000"/>
              </a:lnSpc>
              <a:spcBef>
                <a:spcPts val="0"/>
              </a:spcBef>
              <a:spcAft>
                <a:spcPts val="0"/>
              </a:spcAft>
              <a:buClr>
                <a:srgbClr val="FFFFFF"/>
              </a:buClr>
              <a:buSzPct val="100000"/>
              <a:buChar char="■"/>
            </a:pPr>
            <a:r>
              <a:rPr lang="en" sz="5623">
                <a:solidFill>
                  <a:srgbClr val="FFFFFF"/>
                </a:solidFill>
              </a:rPr>
              <a:t>Here S = 256 and S = 384</a:t>
            </a:r>
            <a:endParaRPr sz="5623">
              <a:solidFill>
                <a:srgbClr val="FFFFFF"/>
              </a:solidFill>
            </a:endParaRPr>
          </a:p>
          <a:p>
            <a:pPr indent="-330566" lvl="1" marL="914400" rtl="0" algn="l">
              <a:lnSpc>
                <a:spcPct val="150000"/>
              </a:lnSpc>
              <a:spcBef>
                <a:spcPts val="0"/>
              </a:spcBef>
              <a:spcAft>
                <a:spcPts val="0"/>
              </a:spcAft>
              <a:buClr>
                <a:srgbClr val="FFFFFF"/>
              </a:buClr>
              <a:buSzPct val="100000"/>
              <a:buChar char="○"/>
            </a:pPr>
            <a:r>
              <a:rPr lang="en" sz="6423">
                <a:solidFill>
                  <a:srgbClr val="FFFFFF"/>
                </a:solidFill>
              </a:rPr>
              <a:t>Vary S, known as multi-scale training</a:t>
            </a:r>
            <a:endParaRPr sz="6423">
              <a:solidFill>
                <a:srgbClr val="FFFFFF"/>
              </a:solidFill>
            </a:endParaRPr>
          </a:p>
          <a:p>
            <a:pPr indent="-317866" lvl="2" marL="1371600" rtl="0" algn="l">
              <a:lnSpc>
                <a:spcPct val="150000"/>
              </a:lnSpc>
              <a:spcBef>
                <a:spcPts val="0"/>
              </a:spcBef>
              <a:spcAft>
                <a:spcPts val="0"/>
              </a:spcAft>
              <a:buClr>
                <a:srgbClr val="FFFFFF"/>
              </a:buClr>
              <a:buSzPct val="100000"/>
              <a:buChar char="■"/>
            </a:pPr>
            <a:r>
              <a:rPr lang="en" sz="5623">
                <a:solidFill>
                  <a:srgbClr val="FFFFFF"/>
                </a:solidFill>
              </a:rPr>
              <a:t>S from [S</a:t>
            </a:r>
            <a:r>
              <a:rPr baseline="-25000" lang="en" sz="5623">
                <a:solidFill>
                  <a:srgbClr val="FFFFFF"/>
                </a:solidFill>
              </a:rPr>
              <a:t>min</a:t>
            </a:r>
            <a:r>
              <a:rPr lang="en" sz="5623">
                <a:solidFill>
                  <a:srgbClr val="FFFFFF"/>
                </a:solidFill>
              </a:rPr>
              <a:t>, S</a:t>
            </a:r>
            <a:r>
              <a:rPr baseline="-25000" lang="en" sz="5623">
                <a:solidFill>
                  <a:srgbClr val="FFFFFF"/>
                </a:solidFill>
              </a:rPr>
              <a:t>max</a:t>
            </a:r>
            <a:r>
              <a:rPr lang="en" sz="5623">
                <a:solidFill>
                  <a:srgbClr val="FFFFFF"/>
                </a:solidFill>
              </a:rPr>
              <a:t>] where S</a:t>
            </a:r>
            <a:r>
              <a:rPr baseline="-25000" lang="en" sz="5623">
                <a:solidFill>
                  <a:srgbClr val="FFFFFF"/>
                </a:solidFill>
              </a:rPr>
              <a:t>min</a:t>
            </a:r>
            <a:r>
              <a:rPr lang="en" sz="5623">
                <a:solidFill>
                  <a:srgbClr val="FFFFFF"/>
                </a:solidFill>
              </a:rPr>
              <a:t> = 256, S</a:t>
            </a:r>
            <a:r>
              <a:rPr baseline="-25000" lang="en" sz="5623">
                <a:solidFill>
                  <a:srgbClr val="FFFFFF"/>
                </a:solidFill>
              </a:rPr>
              <a:t>max</a:t>
            </a:r>
            <a:r>
              <a:rPr lang="en" sz="5623">
                <a:solidFill>
                  <a:srgbClr val="FFFFFF"/>
                </a:solidFill>
              </a:rPr>
              <a:t> = 512</a:t>
            </a:r>
            <a:endParaRPr sz="5623">
              <a:solidFill>
                <a:srgbClr val="FFFFFF"/>
              </a:solidFill>
            </a:endParaRPr>
          </a:p>
          <a:p>
            <a:pPr indent="-343266" lvl="0" marL="457200" rtl="0" algn="l">
              <a:lnSpc>
                <a:spcPct val="150000"/>
              </a:lnSpc>
              <a:spcBef>
                <a:spcPts val="0"/>
              </a:spcBef>
              <a:spcAft>
                <a:spcPts val="0"/>
              </a:spcAft>
              <a:buClr>
                <a:srgbClr val="FFFFFF"/>
              </a:buClr>
              <a:buSzPct val="100000"/>
              <a:buChar char="●"/>
            </a:pPr>
            <a:r>
              <a:rPr lang="en" sz="7223">
                <a:solidFill>
                  <a:srgbClr val="FFFFFF"/>
                </a:solidFill>
              </a:rPr>
              <a:t>224×224 image was radomly cropped from rescaled image per SGD iteration</a:t>
            </a:r>
            <a:endParaRPr sz="7223">
              <a:solidFill>
                <a:srgbClr val="FFFFFF"/>
              </a:solidFill>
            </a:endParaRPr>
          </a:p>
          <a:p>
            <a:pPr indent="0" lvl="0" marL="0" rtl="0" algn="l">
              <a:lnSpc>
                <a:spcPct val="150000"/>
              </a:lnSpc>
              <a:spcBef>
                <a:spcPts val="1200"/>
              </a:spcBef>
              <a:spcAft>
                <a:spcPts val="0"/>
              </a:spcAft>
              <a:buNone/>
            </a:pPr>
            <a:r>
              <a:t/>
            </a:r>
            <a:endParaRPr sz="7200">
              <a:solidFill>
                <a:srgbClr val="FFFFFF"/>
              </a:solidFill>
            </a:endParaRPr>
          </a:p>
          <a:p>
            <a:pPr indent="0" lvl="0" marL="914400" rtl="0" algn="l">
              <a:lnSpc>
                <a:spcPct val="150000"/>
              </a:lnSpc>
              <a:spcBef>
                <a:spcPts val="500"/>
              </a:spcBef>
              <a:spcAft>
                <a:spcPts val="0"/>
              </a:spcAft>
              <a:buNone/>
            </a:pPr>
            <a:r>
              <a:t/>
            </a:r>
            <a:endParaRPr sz="1600">
              <a:solidFill>
                <a:srgbClr val="FFFFFF"/>
              </a:solidFill>
            </a:endParaRPr>
          </a:p>
          <a:p>
            <a:pPr indent="0" lvl="0" marL="914400" rtl="0" algn="l">
              <a:lnSpc>
                <a:spcPct val="150000"/>
              </a:lnSpc>
              <a:spcBef>
                <a:spcPts val="500"/>
              </a:spcBef>
              <a:spcAft>
                <a:spcPts val="0"/>
              </a:spcAft>
              <a:buNone/>
            </a:pPr>
            <a:r>
              <a:t/>
            </a:r>
            <a:endParaRPr sz="16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141" name="Google Shape;141;p26"/>
          <p:cNvSpPr txBox="1"/>
          <p:nvPr>
            <p:ph idx="1" type="body"/>
          </p:nvPr>
        </p:nvSpPr>
        <p:spPr>
          <a:xfrm>
            <a:off x="387900" y="1489825"/>
            <a:ext cx="83682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Clr>
                <a:srgbClr val="FFFFFF"/>
              </a:buClr>
              <a:buSzPts val="1800"/>
              <a:buChar char="●"/>
            </a:pPr>
            <a:r>
              <a:rPr lang="en">
                <a:solidFill>
                  <a:srgbClr val="FFFFFF"/>
                </a:solidFill>
              </a:rPr>
              <a:t>Testing Scale: Q</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Each test image scaled isotropically to smallest side is Q</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Single scale evaluation:  Q =S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Multiscale evaluation:Try different Qs for a single S</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Multi-crop evaluation</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Dense Evaluation</a:t>
            </a:r>
            <a:endParaRPr>
              <a:solidFill>
                <a:srgbClr val="FFFFFF"/>
              </a:solidFill>
            </a:endParaRPr>
          </a:p>
          <a:p>
            <a:pPr indent="0" lvl="0" marL="0" rtl="0" algn="l">
              <a:spcBef>
                <a:spcPts val="4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CLASSIFICATION EXPERIMENTS</a:t>
            </a:r>
            <a:endParaRPr/>
          </a:p>
        </p:txBody>
      </p:sp>
      <p:sp>
        <p:nvSpPr>
          <p:cNvPr id="147" name="Google Shape;14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terdiri dari :</a:t>
            </a:r>
            <a:endParaRPr/>
          </a:p>
          <a:p>
            <a:pPr indent="-342900" lvl="0" marL="457200" rtl="0" algn="l">
              <a:spcBef>
                <a:spcPts val="1200"/>
              </a:spcBef>
              <a:spcAft>
                <a:spcPts val="0"/>
              </a:spcAft>
              <a:buSzPts val="1800"/>
              <a:buChar char="-"/>
            </a:pPr>
            <a:r>
              <a:rPr lang="en"/>
              <a:t>ILSVRC :</a:t>
            </a:r>
            <a:endParaRPr/>
          </a:p>
          <a:p>
            <a:pPr indent="-342900" lvl="0" marL="914400" rtl="0" algn="l">
              <a:spcBef>
                <a:spcPts val="0"/>
              </a:spcBef>
              <a:spcAft>
                <a:spcPts val="0"/>
              </a:spcAft>
              <a:buSzPts val="1800"/>
              <a:buChar char="❖"/>
            </a:pPr>
            <a:r>
              <a:rPr lang="en"/>
              <a:t>1000 Classes</a:t>
            </a:r>
            <a:endParaRPr/>
          </a:p>
          <a:p>
            <a:pPr indent="-342900" lvl="0" marL="914400" rtl="0" algn="l">
              <a:spcBef>
                <a:spcPts val="0"/>
              </a:spcBef>
              <a:spcAft>
                <a:spcPts val="0"/>
              </a:spcAft>
              <a:buSzPts val="1800"/>
              <a:buChar char="❖"/>
            </a:pPr>
            <a:r>
              <a:rPr lang="en"/>
              <a:t>Training (1.3 M images )</a:t>
            </a:r>
            <a:endParaRPr/>
          </a:p>
          <a:p>
            <a:pPr indent="-342900" lvl="0" marL="914400" rtl="0" algn="l">
              <a:spcBef>
                <a:spcPts val="0"/>
              </a:spcBef>
              <a:spcAft>
                <a:spcPts val="0"/>
              </a:spcAft>
              <a:buSzPts val="1800"/>
              <a:buChar char="❖"/>
            </a:pPr>
            <a:r>
              <a:rPr lang="en"/>
              <a:t>Validation (50K images )</a:t>
            </a:r>
            <a:endParaRPr/>
          </a:p>
          <a:p>
            <a:pPr indent="-342900" lvl="0" marL="914400" rtl="0" algn="l">
              <a:spcBef>
                <a:spcPts val="0"/>
              </a:spcBef>
              <a:spcAft>
                <a:spcPts val="0"/>
              </a:spcAft>
              <a:buSzPts val="1800"/>
              <a:buChar char="❖"/>
            </a:pPr>
            <a:r>
              <a:rPr lang="en"/>
              <a:t>Testing (100K images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CLASSIFICATION EXPERIMENTS</a:t>
            </a:r>
            <a:endParaRPr/>
          </a:p>
        </p:txBody>
      </p:sp>
      <p:sp>
        <p:nvSpPr>
          <p:cNvPr id="153" name="Google Shape;153;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 SCALE EVALUATION</a:t>
            </a:r>
            <a:endParaRPr/>
          </a:p>
          <a:p>
            <a:pPr indent="-342900" lvl="0" marL="457200" rtl="0" algn="l">
              <a:spcBef>
                <a:spcPts val="0"/>
              </a:spcBef>
              <a:spcAft>
                <a:spcPts val="0"/>
              </a:spcAft>
              <a:buSzPts val="1800"/>
              <a:buChar char="-"/>
            </a:pPr>
            <a:r>
              <a:rPr lang="en"/>
              <a:t>MULTI-SCALE EVALUATION</a:t>
            </a:r>
            <a:endParaRPr/>
          </a:p>
          <a:p>
            <a:pPr indent="-342900" lvl="0" marL="457200" rtl="0" algn="l">
              <a:spcBef>
                <a:spcPts val="0"/>
              </a:spcBef>
              <a:spcAft>
                <a:spcPts val="0"/>
              </a:spcAft>
              <a:buSzPts val="1800"/>
              <a:buChar char="-"/>
            </a:pPr>
            <a:r>
              <a:rPr lang="en"/>
              <a:t>MULTI-CROP EVALUATION</a:t>
            </a:r>
            <a:endParaRPr/>
          </a:p>
          <a:p>
            <a:pPr indent="-342900" lvl="0" marL="457200" rtl="0" algn="l">
              <a:spcBef>
                <a:spcPts val="0"/>
              </a:spcBef>
              <a:spcAft>
                <a:spcPts val="0"/>
              </a:spcAft>
              <a:buSzPts val="1800"/>
              <a:buChar char="-"/>
            </a:pPr>
            <a:r>
              <a:rPr lang="en"/>
              <a:t>CONVNET FUSION</a:t>
            </a:r>
            <a:endParaRPr/>
          </a:p>
          <a:p>
            <a:pPr indent="-342900" lvl="0" marL="457200" rtl="0" algn="l">
              <a:spcBef>
                <a:spcPts val="0"/>
              </a:spcBef>
              <a:spcAft>
                <a:spcPts val="0"/>
              </a:spcAft>
              <a:buSzPts val="1800"/>
              <a:buChar char="-"/>
            </a:pPr>
            <a:r>
              <a:rPr lang="en"/>
              <a:t>COMPARISON WITH THE STATE OF THE ART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1800">
                <a:latin typeface="Roboto"/>
                <a:ea typeface="Roboto"/>
                <a:cs typeface="Roboto"/>
                <a:sym typeface="Roboto"/>
              </a:rPr>
              <a:t>SINGLE SCALE EVALUATION</a:t>
            </a:r>
            <a:endParaRPr/>
          </a:p>
        </p:txBody>
      </p:sp>
      <p:sp>
        <p:nvSpPr>
          <p:cNvPr id="159" name="Google Shape;159;p29"/>
          <p:cNvSpPr txBox="1"/>
          <p:nvPr>
            <p:ph idx="1" type="body"/>
          </p:nvPr>
        </p:nvSpPr>
        <p:spPr>
          <a:xfrm>
            <a:off x="387900" y="1489824"/>
            <a:ext cx="8368200" cy="30789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Single-scale training ( fixed S )</a:t>
            </a:r>
            <a:endParaRPr/>
          </a:p>
          <a:p>
            <a:pPr indent="0" lvl="0" marL="457200" rtl="0" algn="l">
              <a:spcBef>
                <a:spcPts val="1200"/>
              </a:spcBef>
              <a:spcAft>
                <a:spcPts val="0"/>
              </a:spcAft>
              <a:buNone/>
            </a:pPr>
            <a:r>
              <a:rPr lang="en"/>
              <a:t>Q = S</a:t>
            </a:r>
            <a:endParaRPr/>
          </a:p>
          <a:p>
            <a:pPr indent="-342900" lvl="0" marL="457200" rtl="0" algn="l">
              <a:spcBef>
                <a:spcPts val="1200"/>
              </a:spcBef>
              <a:spcAft>
                <a:spcPts val="0"/>
              </a:spcAft>
              <a:buSzPts val="1800"/>
              <a:buChar char="-"/>
            </a:pPr>
            <a:r>
              <a:rPr lang="en"/>
              <a:t>Multi-scale training ( S E [ Smin, Smax ] )</a:t>
            </a:r>
            <a:endParaRPr/>
          </a:p>
          <a:p>
            <a:pPr indent="0" lvl="0" marL="457200" rtl="0" algn="l">
              <a:spcBef>
                <a:spcPts val="1200"/>
              </a:spcBef>
              <a:spcAft>
                <a:spcPts val="0"/>
              </a:spcAft>
              <a:buNone/>
            </a:pPr>
            <a:r>
              <a:rPr lang="en"/>
              <a:t>Q = 0.5 ( Smin + Smax )</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1800">
                <a:latin typeface="Roboto"/>
                <a:ea typeface="Roboto"/>
                <a:cs typeface="Roboto"/>
                <a:sym typeface="Roboto"/>
              </a:rPr>
              <a:t>SINGLE SCALE EVALUATION</a:t>
            </a:r>
            <a:endParaRPr/>
          </a:p>
        </p:txBody>
      </p:sp>
      <p:sp>
        <p:nvSpPr>
          <p:cNvPr id="165" name="Google Shape;165;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A-LRN</a:t>
            </a:r>
            <a:endParaRPr/>
          </a:p>
          <a:p>
            <a:pPr indent="-342900" lvl="0" marL="457200" rtl="0" algn="l">
              <a:spcBef>
                <a:spcPts val="0"/>
              </a:spcBef>
              <a:spcAft>
                <a:spcPts val="0"/>
              </a:spcAft>
              <a:buSzPts val="1800"/>
              <a:buChar char="-"/>
            </a:pPr>
            <a:r>
              <a:rPr lang="en"/>
              <a:t>Kesalahan klasifikasi berkurang dengan meningkatnya kedalaman ConvNet</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1800">
                <a:latin typeface="Roboto"/>
                <a:ea typeface="Roboto"/>
                <a:cs typeface="Roboto"/>
                <a:sym typeface="Roboto"/>
              </a:rPr>
              <a:t>SINGLE SCALE EVALUATION</a:t>
            </a:r>
            <a:endParaRPr/>
          </a:p>
        </p:txBody>
      </p:sp>
      <p:sp>
        <p:nvSpPr>
          <p:cNvPr id="171" name="Google Shape;171;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387900" y="1489825"/>
            <a:ext cx="8368200" cy="3333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https://arxiv.org/pdf/1409.1556.pdf</a:t>
            </a:r>
            <a:endParaRPr/>
          </a:p>
          <a:p>
            <a:pPr indent="-342900" lvl="0" marL="457200" rtl="0" algn="l">
              <a:spcBef>
                <a:spcPts val="0"/>
              </a:spcBef>
              <a:spcAft>
                <a:spcPts val="0"/>
              </a:spcAft>
              <a:buSzPts val="1800"/>
              <a:buChar char="●"/>
            </a:pPr>
            <a:r>
              <a:rPr lang="en"/>
              <a:t>Jia Deng </a:t>
            </a:r>
            <a:r>
              <a:rPr lang="en" u="sng">
                <a:solidFill>
                  <a:schemeClr val="hlink"/>
                </a:solidFill>
                <a:hlinkClick r:id="rId3"/>
              </a:rPr>
              <a:t>https://www.researchgate.net/publication/265295439_ImageNet_Large_Scale_Visual_Recognition_Challenge</a:t>
            </a:r>
            <a:endParaRPr/>
          </a:p>
          <a:p>
            <a:pPr indent="-342900" lvl="0" marL="457200" rtl="0" algn="l">
              <a:spcBef>
                <a:spcPts val="0"/>
              </a:spcBef>
              <a:spcAft>
                <a:spcPts val="0"/>
              </a:spcAft>
              <a:buSzPts val="1800"/>
              <a:buChar char="●"/>
            </a:pPr>
            <a:r>
              <a:rPr lang="en"/>
              <a:t>Alex Krizhevsky, https://papers.nips.cc/paper/2012/file/c399862d3b9d6b76c8436e924a68c45b-Paper.pdf</a:t>
            </a:r>
            <a:endParaRPr/>
          </a:p>
          <a:p>
            <a:pPr indent="-342900" lvl="0" marL="457200" rtl="0" algn="l">
              <a:spcBef>
                <a:spcPts val="0"/>
              </a:spcBef>
              <a:spcAft>
                <a:spcPts val="0"/>
              </a:spcAft>
              <a:buSzPts val="1800"/>
              <a:buChar char="●"/>
            </a:pPr>
            <a:r>
              <a:rPr lang="en"/>
              <a:t>C. Cires¸an , https://people.idsia.ch//~juergen/ijcai2011.pdf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MULTI-SCALE EVALUATION</a:t>
            </a:r>
            <a:endParaRPr/>
          </a:p>
        </p:txBody>
      </p:sp>
      <p:sp>
        <p:nvSpPr>
          <p:cNvPr id="178" name="Google Shape;17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Single-scale training ( fixed S )</a:t>
            </a:r>
            <a:endParaRPr/>
          </a:p>
          <a:p>
            <a:pPr indent="0" lvl="0" marL="457200" rtl="0" algn="l">
              <a:spcBef>
                <a:spcPts val="1200"/>
              </a:spcBef>
              <a:spcAft>
                <a:spcPts val="0"/>
              </a:spcAft>
              <a:buNone/>
            </a:pPr>
            <a:r>
              <a:rPr lang="en"/>
              <a:t>Q = { S - 32, S, S+32 }</a:t>
            </a:r>
            <a:endParaRPr/>
          </a:p>
          <a:p>
            <a:pPr indent="-342900" lvl="0" marL="457200" rtl="0" algn="l">
              <a:spcBef>
                <a:spcPts val="1200"/>
              </a:spcBef>
              <a:spcAft>
                <a:spcPts val="0"/>
              </a:spcAft>
              <a:buSzPts val="1800"/>
              <a:buChar char="-"/>
            </a:pPr>
            <a:r>
              <a:rPr lang="en"/>
              <a:t>Multi-scale training </a:t>
            </a:r>
            <a:endParaRPr/>
          </a:p>
          <a:p>
            <a:pPr indent="0" lvl="0" marL="457200" rtl="0" algn="l">
              <a:spcBef>
                <a:spcPts val="1200"/>
              </a:spcBef>
              <a:spcAft>
                <a:spcPts val="1200"/>
              </a:spcAft>
              <a:buNone/>
            </a:pPr>
            <a:r>
              <a:rPr lang="en"/>
              <a:t>Q = {Smin, 0.5(Smin + Smax), Smax}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MULTI-SCALE EVALUATION</a:t>
            </a:r>
            <a:endParaRPr/>
          </a:p>
        </p:txBody>
      </p:sp>
      <p:sp>
        <p:nvSpPr>
          <p:cNvPr id="184" name="Google Shape;184;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3"/>
          <p:cNvPicPr preferRelativeResize="0"/>
          <p:nvPr/>
        </p:nvPicPr>
        <p:blipFill>
          <a:blip r:embed="rId3">
            <a:alphaModFix/>
          </a:blip>
          <a:stretch>
            <a:fillRect/>
          </a:stretch>
        </p:blipFill>
        <p:spPr>
          <a:xfrm>
            <a:off x="387900" y="1489825"/>
            <a:ext cx="8368200" cy="31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MULTI-CROP EVALUATION </a:t>
            </a:r>
            <a:endParaRPr/>
          </a:p>
        </p:txBody>
      </p:sp>
      <p:sp>
        <p:nvSpPr>
          <p:cNvPr id="191" name="Google Shape;191;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Dense </a:t>
            </a:r>
            <a:r>
              <a:rPr lang="en"/>
              <a:t>evaluation</a:t>
            </a:r>
            <a:endParaRPr/>
          </a:p>
          <a:p>
            <a:pPr indent="-342900" lvl="0" marL="457200" rtl="0" algn="l">
              <a:spcBef>
                <a:spcPts val="0"/>
              </a:spcBef>
              <a:spcAft>
                <a:spcPts val="0"/>
              </a:spcAft>
              <a:buSzPts val="1800"/>
              <a:buChar char="-"/>
            </a:pPr>
            <a:r>
              <a:rPr lang="en"/>
              <a:t>Multi-crop evaluation</a:t>
            </a:r>
            <a:endParaRPr/>
          </a:p>
          <a:p>
            <a:pPr indent="-342900" lvl="0" marL="457200" rtl="0" algn="l">
              <a:spcBef>
                <a:spcPts val="0"/>
              </a:spcBef>
              <a:spcAft>
                <a:spcPts val="0"/>
              </a:spcAft>
              <a:buSzPts val="1800"/>
              <a:buChar char="-"/>
            </a:pPr>
            <a:r>
              <a:rPr lang="en"/>
              <a:t>Combination of multi-crop and dense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MULTI-CROP EVALUATION </a:t>
            </a:r>
            <a:endParaRPr/>
          </a:p>
        </p:txBody>
      </p:sp>
      <p:sp>
        <p:nvSpPr>
          <p:cNvPr id="197" name="Google Shape;197;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5"/>
          <p:cNvPicPr preferRelativeResize="0"/>
          <p:nvPr/>
        </p:nvPicPr>
        <p:blipFill>
          <a:blip r:embed="rId3">
            <a:alphaModFix/>
          </a:blip>
          <a:stretch>
            <a:fillRect/>
          </a:stretch>
        </p:blipFill>
        <p:spPr>
          <a:xfrm>
            <a:off x="239450" y="1489820"/>
            <a:ext cx="8368200" cy="307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Convnet Fusion</a:t>
            </a:r>
            <a:endParaRPr/>
          </a:p>
        </p:txBody>
      </p:sp>
      <p:sp>
        <p:nvSpPr>
          <p:cNvPr id="204" name="Google Shape;204;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Combine the outputs of several models by averaging</a:t>
            </a:r>
            <a:endParaRPr/>
          </a:p>
          <a:p>
            <a:pPr indent="0" lvl="0" marL="457200" rtl="0" algn="l">
              <a:spcBef>
                <a:spcPts val="1200"/>
              </a:spcBef>
              <a:spcAft>
                <a:spcPts val="1200"/>
              </a:spcAft>
              <a:buNone/>
            </a:pPr>
            <a:r>
              <a:t/>
            </a:r>
            <a:endParaRPr/>
          </a:p>
        </p:txBody>
      </p:sp>
      <p:pic>
        <p:nvPicPr>
          <p:cNvPr id="205" name="Google Shape;205;p36"/>
          <p:cNvPicPr preferRelativeResize="0"/>
          <p:nvPr/>
        </p:nvPicPr>
        <p:blipFill>
          <a:blip r:embed="rId3">
            <a:alphaModFix/>
          </a:blip>
          <a:stretch>
            <a:fillRect/>
          </a:stretch>
        </p:blipFill>
        <p:spPr>
          <a:xfrm>
            <a:off x="387900" y="1954274"/>
            <a:ext cx="8368201" cy="273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Comparison</a:t>
            </a:r>
            <a:r>
              <a:rPr lang="en"/>
              <a:t> With The State of The Art</a:t>
            </a:r>
            <a:endParaRPr/>
          </a:p>
        </p:txBody>
      </p:sp>
      <p:sp>
        <p:nvSpPr>
          <p:cNvPr id="211" name="Google Shape;211;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VGG (2 nets)</a:t>
            </a:r>
            <a:endParaRPr/>
          </a:p>
          <a:p>
            <a:pPr indent="-342900" lvl="0" marL="457200" rtl="0" algn="l">
              <a:spcBef>
                <a:spcPts val="0"/>
              </a:spcBef>
              <a:spcAft>
                <a:spcPts val="0"/>
              </a:spcAft>
              <a:buSzPts val="1800"/>
              <a:buChar char="-"/>
            </a:pPr>
            <a:r>
              <a:rPr lang="en"/>
              <a:t>VGG (7 nets)</a:t>
            </a:r>
            <a:endParaRPr/>
          </a:p>
          <a:p>
            <a:pPr indent="0" lvl="0" marL="0" rtl="0" algn="l">
              <a:spcBef>
                <a:spcPts val="1200"/>
              </a:spcBef>
              <a:spcAft>
                <a:spcPts val="1200"/>
              </a:spcAft>
              <a:buNone/>
            </a:pPr>
            <a:r>
              <a:t/>
            </a:r>
            <a:endParaRPr/>
          </a:p>
        </p:txBody>
      </p:sp>
      <p:pic>
        <p:nvPicPr>
          <p:cNvPr id="212" name="Google Shape;212;p37"/>
          <p:cNvPicPr preferRelativeResize="0"/>
          <p:nvPr/>
        </p:nvPicPr>
        <p:blipFill>
          <a:blip r:embed="rId3">
            <a:alphaModFix/>
          </a:blip>
          <a:stretch>
            <a:fillRect/>
          </a:stretch>
        </p:blipFill>
        <p:spPr>
          <a:xfrm>
            <a:off x="1333500" y="2241725"/>
            <a:ext cx="6477000" cy="27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6" name="Google Shape;76;p15"/>
          <p:cNvSpPr txBox="1"/>
          <p:nvPr>
            <p:ph idx="1" type="body"/>
          </p:nvPr>
        </p:nvSpPr>
        <p:spPr>
          <a:xfrm>
            <a:off x="387900" y="149987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Akhir-akhir ini CNN atau ConvNet mengalami kejayaan </a:t>
            </a:r>
            <a:r>
              <a:rPr i="1" lang="en"/>
              <a:t>Large-scale image </a:t>
            </a:r>
            <a:r>
              <a:rPr lang="en"/>
              <a:t>dan Video recognition semenjak banyak data yang dapat diakses secara online, seperti contohnya ImageNet yang ada pada tahun 2009 yang ditulis oleh Jia Deng di jurnal yang berjudul “ImageNet Large Scale Visual Recognition Challenge” dan sistem komputasi yang tinggi. Karena ConvNet sudah sering di gunakan di komputer vision maka, sudah pernah ada percobaan untuk meningkatkan performa atau akurasi dari algoritma tersebut. Seperti contohnya menggunakan Kernel size yang kecil pada layer pertama dan stride yang kecil.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ConvNet Configurations</a:t>
            </a:r>
            <a:endParaRPr/>
          </a:p>
        </p:txBody>
      </p:sp>
      <p:sp>
        <p:nvSpPr>
          <p:cNvPr id="82" name="Google Shape;82;p16"/>
          <p:cNvSpPr txBox="1"/>
          <p:nvPr>
            <p:ph idx="1" type="body"/>
          </p:nvPr>
        </p:nvSpPr>
        <p:spPr>
          <a:xfrm>
            <a:off x="387900" y="149987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Untuk mengukur improvement ini, kita menggunakan prinsip yang sama dengan jurnal yang ditulis oleh Dan C. Cires¸an yang berjudul “</a:t>
            </a:r>
            <a:r>
              <a:rPr lang="en"/>
              <a:t>Flexible, High Performance Convolutional Neural Networks for Image Classification</a:t>
            </a:r>
            <a:r>
              <a:rPr lang="en"/>
              <a:t>” dan juga Alex Krizhevsky yang berjudul “ImageNet Classification with Deep Convolutional Neural Networks” atau bisa dibilang AlexNet.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ARSITEKTUR</a:t>
            </a:r>
            <a:endParaRPr/>
          </a:p>
        </p:txBody>
      </p:sp>
      <p:sp>
        <p:nvSpPr>
          <p:cNvPr id="88" name="Google Shape;88;p17"/>
          <p:cNvSpPr txBox="1"/>
          <p:nvPr>
            <p:ph idx="1" type="body"/>
          </p:nvPr>
        </p:nvSpPr>
        <p:spPr>
          <a:xfrm>
            <a:off x="387900" y="1506949"/>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Menggunakan Input 224 X 224 RGB Image. </a:t>
            </a:r>
            <a:r>
              <a:rPr lang="en"/>
              <a:t>Preprocessing</a:t>
            </a:r>
            <a:r>
              <a:rPr lang="en"/>
              <a:t> yang dilakukan adalah mengurangi rata-rata nilai RGB dalam arti jika ada yang sama atau common maka dapat dihilangkan untuk mempercepat training, dan perhitungan atau komputasi di training set dari setiap pixel. VGG menggunakan ukuran filter yang paling kecil yaitu 3X3, lalu menggunakan 1X1 Convolution Filter. Lalu stride-nya menggunakan 1 pixel. Spatial pooling digunakan setelah Convolution dengan padding 1 stride untuk 3X3 Convolutional Layers. Ada 5 max-pooling tetapi tidak semua convolutional layer diikuti dengan spatial pooling. Max pooling 2X2 Pixel dengan 2 stride.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ARSITEKTUR</a:t>
            </a:r>
            <a:endParaRPr/>
          </a:p>
        </p:txBody>
      </p:sp>
      <p:sp>
        <p:nvSpPr>
          <p:cNvPr id="94" name="Google Shape;94;p18"/>
          <p:cNvSpPr txBox="1"/>
          <p:nvPr>
            <p:ph idx="1" type="body"/>
          </p:nvPr>
        </p:nvSpPr>
        <p:spPr>
          <a:xfrm>
            <a:off x="387900" y="149987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Semua hidden layer dimodifikasi dengan Rectification non-Linearity. Di jurnal ini tidak ada yang menggunakan LRN (Local Response Normalization) kecuali satu yang menggunakan 11 layers. Tetapi justru dengan LRN, karena tidak meningkatkan performa dari algoritma tersebut, malah prosesnya akan menjadi lebih berat karena mengonsumsi banyak memori dan lebih lama. Lalu width of convolution layer atau the number of channels dimulai dari 64 di layer yang pertama, lalu dikalikan dengan dua setiap melalui max pooling layer sampai menyentuh 512.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87900" y="149987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2033414" y="0"/>
            <a:ext cx="507717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06" name="Google Shape;106;p20"/>
          <p:cNvSpPr txBox="1"/>
          <p:nvPr>
            <p:ph idx="1" type="body"/>
          </p:nvPr>
        </p:nvSpPr>
        <p:spPr>
          <a:xfrm>
            <a:off x="387900" y="149987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Mengapa harus menggunakan 3X3 Conv Layers dari pada 7X7 ?</a:t>
            </a:r>
            <a:endParaRPr/>
          </a:p>
          <a:p>
            <a:pPr indent="0" lvl="0" marL="457200" rtl="0" algn="l">
              <a:spcBef>
                <a:spcPts val="1200"/>
              </a:spcBef>
              <a:spcAft>
                <a:spcPts val="1200"/>
              </a:spcAft>
              <a:buNone/>
            </a:pPr>
            <a:r>
              <a:rPr lang="en"/>
              <a:t>Karena kalau menggunakan 3X3 maka akan ada 2 lagi convolutional layer dari pada 7X7, dan setiap convolutional layer memiliki nonlinear correction </a:t>
            </a:r>
            <a:r>
              <a:rPr lang="en"/>
              <a:t>function</a:t>
            </a:r>
            <a:r>
              <a:rPr lang="en"/>
              <a:t> sehingga jika banyak convolutional layer maka semakin banyak pula correction functionnya, sehingga prediksinya akan lebih akurat.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12" name="Google Shape;112;p21"/>
          <p:cNvSpPr txBox="1"/>
          <p:nvPr>
            <p:ph idx="1" type="body"/>
          </p:nvPr>
        </p:nvSpPr>
        <p:spPr>
          <a:xfrm>
            <a:off x="387900" y="149987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Lalu yang kedua, dapat mengurangi parameter, jika diasumsikan kedua input dan output dari layer 3X3 convolution stack yang memiliki C channel, maka untuk 3X3 diparameterkan 3(3^2C^2) = 27C^2. Jika kita menggunakan yang 7X7 maka akan menjadi 7^2C^2 = 49C^2. Ini disebabkan karena 7X7 hanya menjalankan sekali saja, sehingga mereka dipaksakan untuk melakukan discomposition melalui 3X3 tanpa adanya nonlinear Injected atau correction. Sehingga dapat dibilang membutuhkan 81% lebih banyak parameter.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