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3" r:id="rId4"/>
    <p:sldId id="267" r:id="rId5"/>
    <p:sldId id="269" r:id="rId6"/>
    <p:sldId id="287" r:id="rId7"/>
    <p:sldId id="288" r:id="rId8"/>
    <p:sldId id="273" r:id="rId9"/>
    <p:sldId id="280" r:id="rId10"/>
    <p:sldId id="258" r:id="rId11"/>
    <p:sldId id="257" r:id="rId12"/>
    <p:sldId id="283" r:id="rId13"/>
    <p:sldId id="284" r:id="rId14"/>
    <p:sldId id="289" r:id="rId15"/>
    <p:sldId id="290" r:id="rId16"/>
    <p:sldId id="285" r:id="rId17"/>
    <p:sldId id="28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spc="100" baseline="0" dirty="0" smtClean="0"/>
              <a:t>MERGE SORT– RANDOM DATA</a:t>
            </a:r>
            <a:endParaRPr lang="en-US" sz="1400" spc="100" baseline="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COMPARISONS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2000</c:v>
                </c:pt>
                <c:pt idx="1">
                  <c:v>4000</c:v>
                </c:pt>
                <c:pt idx="2">
                  <c:v>6000</c:v>
                </c:pt>
                <c:pt idx="3">
                  <c:v>8000</c:v>
                </c:pt>
                <c:pt idx="4">
                  <c:v>10000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1673</c:v>
                </c:pt>
                <c:pt idx="1">
                  <c:v>3342</c:v>
                </c:pt>
                <c:pt idx="2">
                  <c:v>4999</c:v>
                </c:pt>
                <c:pt idx="3">
                  <c:v>6687</c:v>
                </c:pt>
                <c:pt idx="4">
                  <c:v>8384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RUNNING TIME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2000</c:v>
                </c:pt>
                <c:pt idx="1">
                  <c:v>4000</c:v>
                </c:pt>
                <c:pt idx="2">
                  <c:v>6000</c:v>
                </c:pt>
                <c:pt idx="3">
                  <c:v>8000</c:v>
                </c:pt>
                <c:pt idx="4">
                  <c:v>10000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7868894</c:v>
                </c:pt>
                <c:pt idx="1">
                  <c:v>14932111</c:v>
                </c:pt>
                <c:pt idx="2">
                  <c:v>16726038</c:v>
                </c:pt>
                <c:pt idx="3">
                  <c:v>22300891</c:v>
                </c:pt>
                <c:pt idx="4">
                  <c:v>12682896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930245328"/>
        <c:axId val="-1930237712"/>
      </c:scatterChart>
      <c:valAx>
        <c:axId val="-1930245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30237712"/>
        <c:crosses val="autoZero"/>
        <c:crossBetween val="midCat"/>
      </c:valAx>
      <c:valAx>
        <c:axId val="-1930237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302453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spc="100" baseline="0" dirty="0" smtClean="0"/>
              <a:t>MERGE SORT– ASCENDING DATA</a:t>
            </a:r>
            <a:endParaRPr lang="en-US" sz="1400" spc="100" baseline="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COMPARISONS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100</c:v>
                </c:pt>
                <c:pt idx="1">
                  <c:v>300</c:v>
                </c:pt>
                <c:pt idx="2">
                  <c:v>500</c:v>
                </c:pt>
                <c:pt idx="3">
                  <c:v>700</c:v>
                </c:pt>
                <c:pt idx="4">
                  <c:v>900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RUNNING TIME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100</c:v>
                </c:pt>
                <c:pt idx="1">
                  <c:v>300</c:v>
                </c:pt>
                <c:pt idx="2">
                  <c:v>500</c:v>
                </c:pt>
                <c:pt idx="3">
                  <c:v>700</c:v>
                </c:pt>
                <c:pt idx="4">
                  <c:v>900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31972</c:v>
                </c:pt>
                <c:pt idx="1">
                  <c:v>125412</c:v>
                </c:pt>
                <c:pt idx="2">
                  <c:v>107380</c:v>
                </c:pt>
                <c:pt idx="3">
                  <c:v>233410</c:v>
                </c:pt>
                <c:pt idx="4">
                  <c:v>183092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930243152"/>
        <c:axId val="-1930236080"/>
      </c:scatterChart>
      <c:valAx>
        <c:axId val="-1930243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30236080"/>
        <c:crosses val="autoZero"/>
        <c:crossBetween val="midCat"/>
      </c:valAx>
      <c:valAx>
        <c:axId val="-1930236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302431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spc="100" baseline="0" dirty="0" smtClean="0"/>
              <a:t>MERGE SORT– DESCENDING DATA</a:t>
            </a:r>
            <a:endParaRPr lang="en-US" sz="1400" spc="100" baseline="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COMPARISONS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100</c:v>
                </c:pt>
                <c:pt idx="1">
                  <c:v>300</c:v>
                </c:pt>
                <c:pt idx="2">
                  <c:v>500</c:v>
                </c:pt>
                <c:pt idx="3">
                  <c:v>700</c:v>
                </c:pt>
                <c:pt idx="4">
                  <c:v>900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RUNNING TIME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100</c:v>
                </c:pt>
                <c:pt idx="1">
                  <c:v>300</c:v>
                </c:pt>
                <c:pt idx="2">
                  <c:v>500</c:v>
                </c:pt>
                <c:pt idx="3">
                  <c:v>700</c:v>
                </c:pt>
                <c:pt idx="4">
                  <c:v>900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1478697</c:v>
                </c:pt>
                <c:pt idx="1">
                  <c:v>3121683</c:v>
                </c:pt>
                <c:pt idx="2">
                  <c:v>8376899</c:v>
                </c:pt>
                <c:pt idx="3">
                  <c:v>12138751</c:v>
                </c:pt>
                <c:pt idx="4">
                  <c:v>18963273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930241520"/>
        <c:axId val="-2145739920"/>
      </c:scatterChart>
      <c:valAx>
        <c:axId val="-1930241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5739920"/>
        <c:crosses val="autoZero"/>
        <c:crossBetween val="midCat"/>
      </c:valAx>
      <c:valAx>
        <c:axId val="-2145739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302415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spc="100" baseline="0" dirty="0" smtClean="0"/>
              <a:t>QUICK SORT– RANDOM DATA</a:t>
            </a:r>
            <a:endParaRPr lang="en-US" sz="1400" spc="100" baseline="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COMPARISONS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100</c:v>
                </c:pt>
                <c:pt idx="1">
                  <c:v>300</c:v>
                </c:pt>
                <c:pt idx="2">
                  <c:v>500</c:v>
                </c:pt>
                <c:pt idx="3">
                  <c:v>700</c:v>
                </c:pt>
                <c:pt idx="4">
                  <c:v>900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22318</c:v>
                </c:pt>
                <c:pt idx="1">
                  <c:v>45417</c:v>
                </c:pt>
                <c:pt idx="2">
                  <c:v>72357</c:v>
                </c:pt>
                <c:pt idx="3">
                  <c:v>103137</c:v>
                </c:pt>
                <c:pt idx="4">
                  <c:v>141142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RUNNING TIME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100</c:v>
                </c:pt>
                <c:pt idx="1">
                  <c:v>300</c:v>
                </c:pt>
                <c:pt idx="2">
                  <c:v>500</c:v>
                </c:pt>
                <c:pt idx="3">
                  <c:v>700</c:v>
                </c:pt>
                <c:pt idx="4">
                  <c:v>900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378081</c:v>
                </c:pt>
                <c:pt idx="1">
                  <c:v>459641</c:v>
                </c:pt>
                <c:pt idx="2">
                  <c:v>1087225</c:v>
                </c:pt>
                <c:pt idx="3">
                  <c:v>1417685</c:v>
                </c:pt>
                <c:pt idx="4">
                  <c:v>2243798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6063120"/>
        <c:axId val="-2146060400"/>
      </c:scatterChart>
      <c:valAx>
        <c:axId val="-2146063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6060400"/>
        <c:crosses val="autoZero"/>
        <c:crossBetween val="midCat"/>
      </c:valAx>
      <c:valAx>
        <c:axId val="-2146060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60631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spc="100" baseline="0" dirty="0" smtClean="0"/>
              <a:t>QUICK SORT– ASCENDINGDATA</a:t>
            </a:r>
            <a:endParaRPr lang="en-US" sz="1400" spc="100" baseline="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COMPARISONS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100</c:v>
                </c:pt>
                <c:pt idx="1">
                  <c:v>300</c:v>
                </c:pt>
                <c:pt idx="2">
                  <c:v>500</c:v>
                </c:pt>
                <c:pt idx="3">
                  <c:v>700</c:v>
                </c:pt>
                <c:pt idx="4">
                  <c:v>900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18987</c:v>
                </c:pt>
                <c:pt idx="1">
                  <c:v>41964</c:v>
                </c:pt>
                <c:pt idx="2">
                  <c:v>67774</c:v>
                </c:pt>
                <c:pt idx="3">
                  <c:v>91917</c:v>
                </c:pt>
                <c:pt idx="4">
                  <c:v>119535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RUNNING TIME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100</c:v>
                </c:pt>
                <c:pt idx="1">
                  <c:v>300</c:v>
                </c:pt>
                <c:pt idx="2">
                  <c:v>500</c:v>
                </c:pt>
                <c:pt idx="3">
                  <c:v>700</c:v>
                </c:pt>
                <c:pt idx="4">
                  <c:v>900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55614</c:v>
                </c:pt>
                <c:pt idx="1">
                  <c:v>116412</c:v>
                </c:pt>
                <c:pt idx="2">
                  <c:v>144127</c:v>
                </c:pt>
                <c:pt idx="3">
                  <c:v>183970</c:v>
                </c:pt>
                <c:pt idx="4">
                  <c:v>237417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5733392"/>
        <c:axId val="-1858480496"/>
      </c:scatterChart>
      <c:valAx>
        <c:axId val="-2145733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58480496"/>
        <c:crosses val="autoZero"/>
        <c:crossBetween val="midCat"/>
      </c:valAx>
      <c:valAx>
        <c:axId val="-1858480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57333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spc="100" baseline="0" dirty="0" smtClean="0"/>
              <a:t>QUICK SORT– DESCENDING DATA</a:t>
            </a:r>
            <a:endParaRPr lang="en-US" sz="1400" spc="100" baseline="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COMPARISONS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100</c:v>
                </c:pt>
                <c:pt idx="1">
                  <c:v>300</c:v>
                </c:pt>
                <c:pt idx="2">
                  <c:v>500</c:v>
                </c:pt>
                <c:pt idx="3">
                  <c:v>700</c:v>
                </c:pt>
                <c:pt idx="4">
                  <c:v>900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17996</c:v>
                </c:pt>
                <c:pt idx="1">
                  <c:v>39974</c:v>
                </c:pt>
                <c:pt idx="2">
                  <c:v>64786</c:v>
                </c:pt>
                <c:pt idx="3">
                  <c:v>87928</c:v>
                </c:pt>
                <c:pt idx="4">
                  <c:v>114548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RUNNING TIME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100</c:v>
                </c:pt>
                <c:pt idx="1">
                  <c:v>300</c:v>
                </c:pt>
                <c:pt idx="2">
                  <c:v>500</c:v>
                </c:pt>
                <c:pt idx="3">
                  <c:v>700</c:v>
                </c:pt>
                <c:pt idx="4">
                  <c:v>900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49077</c:v>
                </c:pt>
                <c:pt idx="1">
                  <c:v>104481</c:v>
                </c:pt>
                <c:pt idx="2">
                  <c:v>144561</c:v>
                </c:pt>
                <c:pt idx="3">
                  <c:v>151235</c:v>
                </c:pt>
                <c:pt idx="4">
                  <c:v>167315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858490288"/>
        <c:axId val="-1858485936"/>
      </c:scatterChart>
      <c:valAx>
        <c:axId val="-1858490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58485936"/>
        <c:crosses val="autoZero"/>
        <c:crossBetween val="midCat"/>
      </c:valAx>
      <c:valAx>
        <c:axId val="-1858485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584902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695A-E4A5-420B-AD19-48B00CD48435}" type="datetimeFigureOut">
              <a:rPr lang="en-SG" smtClean="0"/>
              <a:t>19/10/2015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2EBE-D5D0-4F03-A86E-5B27DD115D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002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695A-E4A5-420B-AD19-48B00CD48435}" type="datetimeFigureOut">
              <a:rPr lang="en-SG" smtClean="0"/>
              <a:t>19/10/2015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2EBE-D5D0-4F03-A86E-5B27DD115D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8915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695A-E4A5-420B-AD19-48B00CD48435}" type="datetimeFigureOut">
              <a:rPr lang="en-SG" smtClean="0"/>
              <a:t>19/10/2015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2EBE-D5D0-4F03-A86E-5B27DD115D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90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695A-E4A5-420B-AD19-48B00CD48435}" type="datetimeFigureOut">
              <a:rPr lang="en-SG" smtClean="0"/>
              <a:t>19/10/2015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2EBE-D5D0-4F03-A86E-5B27DD115D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479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695A-E4A5-420B-AD19-48B00CD48435}" type="datetimeFigureOut">
              <a:rPr lang="en-SG" smtClean="0"/>
              <a:t>19/10/2015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2EBE-D5D0-4F03-A86E-5B27DD115D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88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695A-E4A5-420B-AD19-48B00CD48435}" type="datetimeFigureOut">
              <a:rPr lang="en-SG" smtClean="0"/>
              <a:t>19/10/2015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2EBE-D5D0-4F03-A86E-5B27DD115D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8789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695A-E4A5-420B-AD19-48B00CD48435}" type="datetimeFigureOut">
              <a:rPr lang="en-SG" smtClean="0"/>
              <a:t>19/10/2015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2EBE-D5D0-4F03-A86E-5B27DD115D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6128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695A-E4A5-420B-AD19-48B00CD48435}" type="datetimeFigureOut">
              <a:rPr lang="en-SG" smtClean="0"/>
              <a:t>19/10/2015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2EBE-D5D0-4F03-A86E-5B27DD115D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480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695A-E4A5-420B-AD19-48B00CD48435}" type="datetimeFigureOut">
              <a:rPr lang="en-SG" smtClean="0"/>
              <a:t>19/10/2015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2EBE-D5D0-4F03-A86E-5B27DD115D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0590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695A-E4A5-420B-AD19-48B00CD48435}" type="datetimeFigureOut">
              <a:rPr lang="en-SG" smtClean="0"/>
              <a:t>19/10/2015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2EBE-D5D0-4F03-A86E-5B27DD115D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571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695A-E4A5-420B-AD19-48B00CD48435}" type="datetimeFigureOut">
              <a:rPr lang="en-SG" smtClean="0"/>
              <a:t>19/10/2015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2EBE-D5D0-4F03-A86E-5B27DD115D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232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C695A-E4A5-420B-AD19-48B00CD48435}" type="datetimeFigureOut">
              <a:rPr lang="en-SG" smtClean="0"/>
              <a:t>19/10/2015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82EBE-D5D0-4F03-A86E-5B27DD115D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378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6037" y="2213817"/>
            <a:ext cx="950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pc="150" dirty="0" smtClean="0"/>
              <a:t>CZ2001 – ALGORITHMS – EXAMPLE CLASS 3</a:t>
            </a:r>
            <a:endParaRPr lang="en-US" sz="3600" spc="150" dirty="0"/>
          </a:p>
        </p:txBody>
      </p:sp>
      <p:sp>
        <p:nvSpPr>
          <p:cNvPr id="5" name="TextBox 4"/>
          <p:cNvSpPr txBox="1"/>
          <p:nvPr/>
        </p:nvSpPr>
        <p:spPr>
          <a:xfrm>
            <a:off x="2887580" y="3084968"/>
            <a:ext cx="64296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100" dirty="0" smtClean="0"/>
              <a:t>Group 2</a:t>
            </a:r>
          </a:p>
          <a:p>
            <a:pPr algn="ctr"/>
            <a:r>
              <a:rPr lang="en-US" sz="1600" b="1" u="sng" spc="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Jason Lee</a:t>
            </a:r>
          </a:p>
          <a:p>
            <a:pPr algn="ctr"/>
            <a:r>
              <a:rPr lang="en-US" sz="1600" spc="50" dirty="0" smtClean="0">
                <a:latin typeface="+mj-lt"/>
              </a:rPr>
              <a:t>Jordan </a:t>
            </a:r>
            <a:r>
              <a:rPr lang="en-US" sz="1600" spc="50" dirty="0" err="1" smtClean="0">
                <a:latin typeface="+mj-lt"/>
              </a:rPr>
              <a:t>Kwong</a:t>
            </a:r>
            <a:endParaRPr lang="en-US" sz="1600" spc="50" dirty="0" smtClean="0">
              <a:latin typeface="+mj-lt"/>
            </a:endParaRPr>
          </a:p>
          <a:p>
            <a:pPr algn="ctr"/>
            <a:r>
              <a:rPr lang="en-US" sz="1600" spc="50" dirty="0" smtClean="0">
                <a:latin typeface="+mj-lt"/>
              </a:rPr>
              <a:t>Joshua Martin </a:t>
            </a:r>
            <a:r>
              <a:rPr lang="en-US" sz="1600" spc="50" dirty="0" err="1" smtClean="0">
                <a:latin typeface="+mj-lt"/>
              </a:rPr>
              <a:t>Tjahjadi</a:t>
            </a:r>
            <a:endParaRPr lang="en-US" sz="1600" spc="50" dirty="0" smtClean="0">
              <a:latin typeface="+mj-lt"/>
            </a:endParaRPr>
          </a:p>
          <a:p>
            <a:pPr algn="ctr"/>
            <a:r>
              <a:rPr lang="en-US" sz="1600" b="1" u="sng" spc="5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Kwek</a:t>
            </a:r>
            <a:r>
              <a:rPr lang="en-US" sz="1600" b="1" u="sng" spc="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 Hui</a:t>
            </a:r>
          </a:p>
          <a:p>
            <a:pPr algn="ctr"/>
            <a:r>
              <a:rPr lang="en-US" sz="1600" spc="50" dirty="0" smtClean="0">
                <a:latin typeface="+mj-lt"/>
              </a:rPr>
              <a:t>Shantanu Kamath</a:t>
            </a:r>
          </a:p>
          <a:p>
            <a:pPr algn="ctr"/>
            <a:r>
              <a:rPr lang="en-US" sz="1600" spc="50" dirty="0" err="1" smtClean="0">
                <a:latin typeface="+mj-lt"/>
              </a:rPr>
              <a:t>Suyash</a:t>
            </a:r>
            <a:r>
              <a:rPr lang="en-US" sz="1600" spc="50" dirty="0" smtClean="0">
                <a:latin typeface="+mj-lt"/>
              </a:rPr>
              <a:t> </a:t>
            </a:r>
            <a:r>
              <a:rPr lang="en-US" sz="1600" spc="50" dirty="0" err="1" smtClean="0">
                <a:latin typeface="+mj-lt"/>
              </a:rPr>
              <a:t>Lakhotia</a:t>
            </a:r>
            <a:endParaRPr lang="en-US" sz="1600" spc="5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164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43809" y="6530353"/>
            <a:ext cx="4304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pc="100" dirty="0" smtClean="0">
                <a:latin typeface="+mj-lt"/>
              </a:rPr>
              <a:t>INTRODUCTION • IMPLEMENTATION • </a:t>
            </a:r>
            <a:r>
              <a:rPr lang="en-US" sz="1000" b="1" spc="100" dirty="0" smtClean="0">
                <a:latin typeface="+mj-lt"/>
              </a:rPr>
              <a:t>STATISTICS</a:t>
            </a:r>
            <a:r>
              <a:rPr lang="en-US" sz="1000" spc="100" dirty="0" smtClean="0">
                <a:latin typeface="+mj-lt"/>
              </a:rPr>
              <a:t> • CONCLUSION</a:t>
            </a:r>
            <a:endParaRPr lang="en-US" sz="1000" spc="100" dirty="0">
              <a:latin typeface="+mj-lt"/>
            </a:endParaRPr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660507"/>
              </p:ext>
            </p:extLst>
          </p:nvPr>
        </p:nvGraphicFramePr>
        <p:xfrm>
          <a:off x="634872" y="2202511"/>
          <a:ext cx="10640076" cy="30799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2776"/>
                <a:gridCol w="1534550"/>
                <a:gridCol w="1534550"/>
                <a:gridCol w="1534550"/>
                <a:gridCol w="1534550"/>
                <a:gridCol w="1534550"/>
                <a:gridCol w="1534550"/>
              </a:tblGrid>
              <a:tr h="37728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SG" sz="1500" b="1" spc="100" baseline="0" dirty="0" smtClean="0">
                          <a:effectLst/>
                          <a:latin typeface="+mj-lt"/>
                        </a:rPr>
                        <a:t>Data </a:t>
                      </a:r>
                      <a:r>
                        <a:rPr lang="en-SG" sz="1500" b="1" spc="100" baseline="0" dirty="0">
                          <a:effectLst/>
                          <a:latin typeface="+mj-lt"/>
                        </a:rPr>
                        <a:t>Size</a:t>
                      </a:r>
                      <a:endParaRPr lang="en-US" sz="1500" b="1" spc="100" baseline="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b="1" spc="100" baseline="0" dirty="0" smtClean="0">
                          <a:effectLst/>
                          <a:latin typeface="+mj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Random</a:t>
                      </a:r>
                      <a:endParaRPr lang="en-US" sz="1500" b="1" spc="100" baseline="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500" b="1" spc="100" baseline="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b="1" spc="100" baseline="0" dirty="0" smtClean="0">
                          <a:effectLst/>
                          <a:latin typeface="+mj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Ascending</a:t>
                      </a:r>
                      <a:endParaRPr lang="en-US" sz="1500" b="1" spc="100" baseline="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500" b="1" spc="100" baseline="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b="1" spc="100" baseline="0" dirty="0" smtClean="0">
                          <a:effectLst/>
                          <a:latin typeface="+mj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Descending</a:t>
                      </a:r>
                      <a:endParaRPr lang="en-US" sz="1500" b="1" spc="100" baseline="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500" b="1" spc="100" baseline="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7545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b="1" spc="100" baseline="0" dirty="0">
                          <a:effectLst/>
                          <a:latin typeface="+mj-lt"/>
                        </a:rPr>
                        <a:t>Number of </a:t>
                      </a:r>
                      <a:r>
                        <a:rPr lang="en-US" sz="1500" b="1" spc="100" baseline="0" dirty="0" smtClean="0">
                          <a:effectLst/>
                          <a:latin typeface="+mj-lt"/>
                        </a:rPr>
                        <a:t>Comparisons</a:t>
                      </a:r>
                      <a:endParaRPr lang="en-US" sz="1500" b="1" spc="100" baseline="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b="1" spc="100" baseline="0" dirty="0">
                          <a:effectLst/>
                          <a:latin typeface="+mj-lt"/>
                        </a:rPr>
                        <a:t>Average CPU time (nanoseconds)</a:t>
                      </a:r>
                      <a:endParaRPr lang="en-US" sz="1500" b="1" spc="100" baseline="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b="1" spc="100" baseline="0" dirty="0">
                          <a:effectLst/>
                          <a:latin typeface="+mj-lt"/>
                        </a:rPr>
                        <a:t>Number of </a:t>
                      </a:r>
                      <a:r>
                        <a:rPr lang="en-US" sz="1500" b="1" spc="100" baseline="0" dirty="0" smtClean="0">
                          <a:effectLst/>
                          <a:latin typeface="+mj-lt"/>
                        </a:rPr>
                        <a:t>Comparisons</a:t>
                      </a:r>
                      <a:endParaRPr lang="en-US" sz="1500" b="1" spc="100" baseline="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b="1" spc="100" baseline="0" dirty="0">
                          <a:effectLst/>
                          <a:latin typeface="+mj-lt"/>
                        </a:rPr>
                        <a:t>Average CPU time (nanoseconds)</a:t>
                      </a:r>
                      <a:endParaRPr lang="en-US" sz="1500" b="1" spc="100" baseline="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b="1" spc="100" baseline="0" dirty="0">
                          <a:effectLst/>
                          <a:latin typeface="+mj-lt"/>
                        </a:rPr>
                        <a:t>Number of </a:t>
                      </a:r>
                      <a:r>
                        <a:rPr lang="en-US" sz="1500" b="1" spc="100" baseline="0" dirty="0" smtClean="0">
                          <a:effectLst/>
                          <a:latin typeface="+mj-lt"/>
                        </a:rPr>
                        <a:t>Comparisons</a:t>
                      </a:r>
                      <a:endParaRPr lang="en-US" sz="1500" b="1" spc="100" baseline="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b="1" spc="100" baseline="0" dirty="0">
                          <a:effectLst/>
                          <a:latin typeface="+mj-lt"/>
                        </a:rPr>
                        <a:t>Average CPU time (nanoseconds)</a:t>
                      </a:r>
                      <a:endParaRPr lang="en-US" sz="1500" b="1" spc="100" baseline="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048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36220" algn="ctr"/>
                        </a:tabLst>
                      </a:pPr>
                      <a:r>
                        <a:rPr lang="en-US" sz="1500" spc="50" baseline="0" dirty="0" smtClean="0">
                          <a:effectLst/>
                          <a:latin typeface="+mj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2000</a:t>
                      </a:r>
                      <a:endParaRPr lang="en-US" sz="1500" spc="50" baseline="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22318</a:t>
                      </a:r>
                      <a:endParaRPr lang="en-SG" baseline="0" dirty="0">
                        <a:latin typeface="+mj-lt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378081</a:t>
                      </a:r>
                      <a:endParaRPr lang="en-SG" baseline="0" dirty="0">
                        <a:latin typeface="+mj-lt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18987</a:t>
                      </a:r>
                      <a:endParaRPr lang="en-SG" dirty="0">
                        <a:latin typeface="+mj-lt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55614</a:t>
                      </a:r>
                      <a:endParaRPr lang="en-SG" dirty="0">
                        <a:latin typeface="+mj-lt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17996</a:t>
                      </a:r>
                      <a:endParaRPr lang="en-SG" dirty="0">
                        <a:latin typeface="+mj-lt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49077</a:t>
                      </a:r>
                      <a:endParaRPr lang="en-SG" dirty="0">
                        <a:latin typeface="+mj-lt"/>
                      </a:endParaRPr>
                    </a:p>
                  </a:txBody>
                  <a:tcPr marL="95038" marR="95038" marT="0" marB="0" anchor="ctr"/>
                </a:tc>
              </a:tr>
              <a:tr h="3772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spc="50" baseline="0" dirty="0" smtClean="0">
                          <a:effectLst/>
                          <a:latin typeface="+mj-lt"/>
                          <a:ea typeface="+mn-ea"/>
                          <a:cs typeface="+mn-cs"/>
                        </a:rPr>
                        <a:t>4000</a:t>
                      </a:r>
                      <a:endParaRPr lang="en-US" sz="1500" spc="50" baseline="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45417</a:t>
                      </a:r>
                      <a:endParaRPr lang="en-SG" dirty="0">
                        <a:latin typeface="+mj-lt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459641</a:t>
                      </a:r>
                      <a:endParaRPr lang="en-SG" dirty="0">
                        <a:latin typeface="+mj-lt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41964</a:t>
                      </a:r>
                      <a:endParaRPr lang="en-SG" dirty="0">
                        <a:latin typeface="+mj-lt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116412 </a:t>
                      </a:r>
                      <a:endParaRPr lang="en-SG" dirty="0">
                        <a:latin typeface="+mj-lt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39974</a:t>
                      </a:r>
                      <a:endParaRPr lang="en-SG" dirty="0">
                        <a:latin typeface="+mj-lt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104481</a:t>
                      </a:r>
                      <a:endParaRPr lang="en-SG" dirty="0">
                        <a:latin typeface="+mj-lt"/>
                      </a:endParaRPr>
                    </a:p>
                  </a:txBody>
                  <a:tcPr marL="95038" marR="95038" marT="0" marB="0" anchor="ctr"/>
                </a:tc>
              </a:tr>
              <a:tr h="3772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spc="50" baseline="0" dirty="0" smtClean="0">
                          <a:effectLst/>
                          <a:latin typeface="+mj-lt"/>
                          <a:ea typeface="+mn-ea"/>
                          <a:cs typeface="+mn-cs"/>
                        </a:rPr>
                        <a:t>6000</a:t>
                      </a:r>
                      <a:endParaRPr lang="en-US" sz="1500" spc="50" baseline="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72357</a:t>
                      </a:r>
                      <a:endParaRPr lang="en-SG" dirty="0">
                        <a:latin typeface="+mj-lt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1087225</a:t>
                      </a:r>
                      <a:endParaRPr lang="en-SG" dirty="0">
                        <a:latin typeface="+mj-lt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67774</a:t>
                      </a:r>
                      <a:endParaRPr lang="en-SG" dirty="0">
                        <a:latin typeface="+mj-lt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144127</a:t>
                      </a:r>
                      <a:endParaRPr lang="en-SG" dirty="0">
                        <a:latin typeface="+mj-lt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64786</a:t>
                      </a:r>
                      <a:endParaRPr lang="en-SG" dirty="0">
                        <a:latin typeface="+mj-lt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144561</a:t>
                      </a:r>
                      <a:endParaRPr lang="en-SG" dirty="0">
                        <a:latin typeface="+mj-lt"/>
                      </a:endParaRPr>
                    </a:p>
                  </a:txBody>
                  <a:tcPr marL="95038" marR="95038" marT="0" marB="0" anchor="ctr"/>
                </a:tc>
              </a:tr>
              <a:tr h="3772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spc="50" baseline="0" dirty="0" smtClean="0">
                          <a:effectLst/>
                          <a:latin typeface="+mj-lt"/>
                          <a:ea typeface="+mn-ea"/>
                          <a:cs typeface="+mn-cs"/>
                        </a:rPr>
                        <a:t>8000</a:t>
                      </a:r>
                      <a:endParaRPr lang="en-US" sz="1500" spc="50" baseline="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103137</a:t>
                      </a:r>
                      <a:endParaRPr lang="en-SG" dirty="0">
                        <a:latin typeface="+mj-lt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1417685</a:t>
                      </a:r>
                      <a:endParaRPr lang="en-SG" dirty="0">
                        <a:latin typeface="+mj-lt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91917</a:t>
                      </a:r>
                      <a:endParaRPr lang="en-SG" dirty="0">
                        <a:latin typeface="+mj-lt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183970</a:t>
                      </a:r>
                      <a:endParaRPr lang="en-SG" dirty="0">
                        <a:latin typeface="+mj-lt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87928</a:t>
                      </a:r>
                      <a:endParaRPr lang="en-SG" dirty="0">
                        <a:latin typeface="+mj-lt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151235</a:t>
                      </a:r>
                      <a:endParaRPr lang="en-SG" dirty="0">
                        <a:latin typeface="+mj-lt"/>
                      </a:endParaRPr>
                    </a:p>
                  </a:txBody>
                  <a:tcPr marL="95038" marR="95038" marT="0" marB="0" anchor="ctr"/>
                </a:tc>
              </a:tr>
              <a:tr h="3772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spc="50" baseline="0" dirty="0" smtClean="0">
                          <a:effectLst/>
                          <a:latin typeface="+mj-lt"/>
                          <a:ea typeface="+mn-ea"/>
                          <a:cs typeface="+mn-cs"/>
                        </a:rPr>
                        <a:t>10000</a:t>
                      </a:r>
                      <a:endParaRPr lang="en-US" sz="1500" spc="50" baseline="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141142</a:t>
                      </a: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2243798</a:t>
                      </a:r>
                      <a:endParaRPr lang="en-SG" dirty="0">
                        <a:latin typeface="+mj-lt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119535</a:t>
                      </a:r>
                      <a:endParaRPr lang="en-SG" dirty="0">
                        <a:latin typeface="+mj-lt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237417</a:t>
                      </a:r>
                      <a:endParaRPr lang="en-SG" dirty="0">
                        <a:latin typeface="+mj-lt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114548</a:t>
                      </a: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167315</a:t>
                      </a:r>
                      <a:endParaRPr lang="en-SG" dirty="0">
                        <a:latin typeface="+mj-lt"/>
                      </a:endParaRPr>
                    </a:p>
                  </a:txBody>
                  <a:tcPr marL="95038" marR="95038" marT="0" marB="0" anchor="ctr"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34872" y="1802401"/>
            <a:ext cx="1375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100" dirty="0" smtClean="0">
                <a:latin typeface="+mj-lt"/>
              </a:rPr>
              <a:t>Quick Sort</a:t>
            </a:r>
            <a:endParaRPr lang="en-US" sz="2000" spc="1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8862" y="350203"/>
            <a:ext cx="28010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pc="150" dirty="0" smtClean="0"/>
              <a:t>STATISTICS</a:t>
            </a:r>
            <a:endParaRPr lang="en-US" sz="4400" spc="150" dirty="0"/>
          </a:p>
        </p:txBody>
      </p:sp>
    </p:spTree>
    <p:extLst>
      <p:ext uri="{BB962C8B-B14F-4D97-AF65-F5344CB8AC3E}">
        <p14:creationId xmlns:p14="http://schemas.microsoft.com/office/powerpoint/2010/main" val="345621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43809" y="6530353"/>
            <a:ext cx="4304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pc="100" dirty="0" smtClean="0">
                <a:latin typeface="+mj-lt"/>
              </a:rPr>
              <a:t>INTRODUCTION • IMPLEMENTATION • </a:t>
            </a:r>
            <a:r>
              <a:rPr lang="en-US" sz="1000" b="1" spc="100" dirty="0" smtClean="0">
                <a:latin typeface="+mj-lt"/>
              </a:rPr>
              <a:t>STATISTICS</a:t>
            </a:r>
            <a:r>
              <a:rPr lang="en-US" sz="1000" spc="100" dirty="0" smtClean="0">
                <a:latin typeface="+mj-lt"/>
              </a:rPr>
              <a:t> • CONCLUSION</a:t>
            </a:r>
            <a:endParaRPr lang="en-US" sz="1000" spc="100" dirty="0">
              <a:latin typeface="+mj-lt"/>
            </a:endParaRPr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380503"/>
              </p:ext>
            </p:extLst>
          </p:nvPr>
        </p:nvGraphicFramePr>
        <p:xfrm>
          <a:off x="634872" y="2202511"/>
          <a:ext cx="10640076" cy="30799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2776"/>
                <a:gridCol w="1534550"/>
                <a:gridCol w="1534550"/>
                <a:gridCol w="1534550"/>
                <a:gridCol w="1534550"/>
                <a:gridCol w="1534550"/>
                <a:gridCol w="1534550"/>
              </a:tblGrid>
              <a:tr h="37728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SG" sz="1500" b="1" spc="100" baseline="0" dirty="0" smtClean="0">
                          <a:effectLst/>
                          <a:latin typeface="+mj-lt"/>
                        </a:rPr>
                        <a:t>Data </a:t>
                      </a:r>
                      <a:r>
                        <a:rPr lang="en-SG" sz="1500" b="1" spc="100" baseline="0" dirty="0">
                          <a:effectLst/>
                          <a:latin typeface="+mj-lt"/>
                        </a:rPr>
                        <a:t>Size</a:t>
                      </a:r>
                      <a:endParaRPr lang="en-US" sz="1500" b="1" spc="100" baseline="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b="1" spc="100" baseline="0" dirty="0" smtClean="0">
                          <a:effectLst/>
                          <a:latin typeface="+mj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Random</a:t>
                      </a:r>
                      <a:endParaRPr lang="en-US" sz="1500" b="1" spc="100" baseline="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500" b="1" spc="100" baseline="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b="1" spc="100" baseline="0" dirty="0" smtClean="0">
                          <a:effectLst/>
                          <a:latin typeface="+mj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Ascending</a:t>
                      </a:r>
                      <a:endParaRPr lang="en-US" sz="1500" b="1" spc="100" baseline="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500" b="1" spc="100" baseline="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b="1" spc="100" baseline="0" dirty="0" smtClean="0">
                          <a:effectLst/>
                          <a:latin typeface="+mj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Descending</a:t>
                      </a:r>
                      <a:endParaRPr lang="en-US" sz="1500" b="1" spc="100" baseline="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500" b="1" spc="100" baseline="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7545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b="1" spc="100" baseline="0" dirty="0">
                          <a:effectLst/>
                          <a:latin typeface="+mj-lt"/>
                        </a:rPr>
                        <a:t>Number of </a:t>
                      </a:r>
                      <a:r>
                        <a:rPr lang="en-US" sz="1500" b="1" spc="100" baseline="0" dirty="0" smtClean="0">
                          <a:effectLst/>
                          <a:latin typeface="+mj-lt"/>
                        </a:rPr>
                        <a:t>Comparisons</a:t>
                      </a:r>
                      <a:endParaRPr lang="en-US" sz="1500" b="1" spc="100" baseline="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b="1" spc="100" baseline="0" dirty="0">
                          <a:effectLst/>
                          <a:latin typeface="+mj-lt"/>
                        </a:rPr>
                        <a:t>Average CPU time (nanoseconds)</a:t>
                      </a:r>
                      <a:endParaRPr lang="en-US" sz="1500" b="1" spc="100" baseline="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b="1" spc="100" baseline="0" dirty="0">
                          <a:effectLst/>
                          <a:latin typeface="+mj-lt"/>
                        </a:rPr>
                        <a:t>Number of </a:t>
                      </a:r>
                      <a:r>
                        <a:rPr lang="en-US" sz="1500" b="1" spc="100" baseline="0" dirty="0" smtClean="0">
                          <a:effectLst/>
                          <a:latin typeface="+mj-lt"/>
                        </a:rPr>
                        <a:t>Comparisons</a:t>
                      </a:r>
                      <a:endParaRPr lang="en-US" sz="1500" b="1" spc="100" baseline="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b="1" spc="100" baseline="0" dirty="0">
                          <a:effectLst/>
                          <a:latin typeface="+mj-lt"/>
                        </a:rPr>
                        <a:t>Average CPU time (nanoseconds)</a:t>
                      </a:r>
                      <a:endParaRPr lang="en-US" sz="1500" b="1" spc="100" baseline="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b="1" spc="100" baseline="0" dirty="0">
                          <a:effectLst/>
                          <a:latin typeface="+mj-lt"/>
                        </a:rPr>
                        <a:t>Number of </a:t>
                      </a:r>
                      <a:r>
                        <a:rPr lang="en-US" sz="1500" b="1" spc="100" baseline="0" dirty="0" smtClean="0">
                          <a:effectLst/>
                          <a:latin typeface="+mj-lt"/>
                        </a:rPr>
                        <a:t>Comparisons</a:t>
                      </a:r>
                      <a:endParaRPr lang="en-US" sz="1500" b="1" spc="100" baseline="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b="1" spc="100" baseline="0" dirty="0">
                          <a:effectLst/>
                          <a:latin typeface="+mj-lt"/>
                        </a:rPr>
                        <a:t>Average CPU time (nanoseconds)</a:t>
                      </a:r>
                      <a:endParaRPr lang="en-US" sz="1500" b="1" spc="100" baseline="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048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36220" algn="ctr"/>
                        </a:tabLst>
                      </a:pPr>
                      <a:r>
                        <a:rPr lang="en-US" sz="1500" spc="50" baseline="0" dirty="0" smtClean="0">
                          <a:effectLst/>
                          <a:latin typeface="+mj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2000</a:t>
                      </a:r>
                      <a:endParaRPr lang="en-US" sz="1500" spc="50" baseline="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latin typeface="+mj-lt"/>
                        </a:rPr>
                        <a:t>1673</a:t>
                      </a:r>
                      <a:endParaRPr lang="en-SG" baseline="0" dirty="0">
                        <a:latin typeface="+mj-lt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latin typeface="+mj-lt"/>
                        </a:rPr>
                        <a:t>7868894</a:t>
                      </a:r>
                      <a:endParaRPr lang="en-SG" baseline="0" dirty="0">
                        <a:latin typeface="+mj-lt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31972</a:t>
                      </a:r>
                      <a:endParaRPr lang="en-SG" baseline="0" dirty="0">
                        <a:latin typeface="+mj-lt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1000</a:t>
                      </a:r>
                      <a:endParaRPr lang="en-SG" baseline="0" dirty="0">
                        <a:latin typeface="+mj-lt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1478697</a:t>
                      </a:r>
                      <a:endParaRPr lang="en-SG" baseline="0" dirty="0">
                        <a:latin typeface="+mj-lt"/>
                      </a:endParaRPr>
                    </a:p>
                  </a:txBody>
                  <a:tcPr marL="95038" marR="95038" marT="0" marB="0" anchor="ctr"/>
                </a:tc>
              </a:tr>
              <a:tr h="3772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spc="50" baseline="0" dirty="0" smtClean="0">
                          <a:effectLst/>
                          <a:latin typeface="+mj-lt"/>
                          <a:ea typeface="+mn-ea"/>
                          <a:cs typeface="+mn-cs"/>
                        </a:rPr>
                        <a:t>4000</a:t>
                      </a:r>
                      <a:endParaRPr lang="en-US" sz="1500" spc="50" baseline="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latin typeface="+mj-lt"/>
                        </a:rPr>
                        <a:t>3342</a:t>
                      </a:r>
                      <a:endParaRPr lang="en-SG" baseline="0" dirty="0">
                        <a:latin typeface="+mj-lt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latin typeface="+mj-lt"/>
                        </a:rPr>
                        <a:t>14932111</a:t>
                      </a:r>
                      <a:endParaRPr lang="en-SG" baseline="0" dirty="0">
                        <a:latin typeface="+mj-lt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2000</a:t>
                      </a:r>
                      <a:endParaRPr lang="en-SG" baseline="0" dirty="0">
                        <a:latin typeface="+mj-lt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125412</a:t>
                      </a:r>
                      <a:endParaRPr lang="en-SG" baseline="0" dirty="0">
                        <a:latin typeface="+mj-lt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2000</a:t>
                      </a:r>
                      <a:endParaRPr lang="en-SG" baseline="0" dirty="0">
                        <a:latin typeface="+mj-lt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3121683</a:t>
                      </a:r>
                      <a:endParaRPr lang="en-SG" baseline="0" dirty="0">
                        <a:latin typeface="+mj-lt"/>
                      </a:endParaRPr>
                    </a:p>
                  </a:txBody>
                  <a:tcPr marL="95038" marR="95038" marT="0" marB="0" anchor="ctr"/>
                </a:tc>
              </a:tr>
              <a:tr h="3772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spc="50" baseline="0" dirty="0" smtClean="0">
                          <a:effectLst/>
                          <a:latin typeface="+mj-lt"/>
                          <a:ea typeface="+mn-ea"/>
                          <a:cs typeface="+mn-cs"/>
                        </a:rPr>
                        <a:t>6000</a:t>
                      </a:r>
                      <a:endParaRPr lang="en-US" sz="1500" spc="50" baseline="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latin typeface="+mj-lt"/>
                        </a:rPr>
                        <a:t>4999</a:t>
                      </a:r>
                      <a:endParaRPr lang="en-SG" baseline="0" dirty="0">
                        <a:latin typeface="+mj-lt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latin typeface="+mj-lt"/>
                        </a:rPr>
                        <a:t>16726038</a:t>
                      </a:r>
                      <a:endParaRPr lang="en-SG" baseline="0" dirty="0">
                        <a:latin typeface="+mj-lt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3000</a:t>
                      </a:r>
                      <a:endParaRPr lang="en-SG" baseline="0" dirty="0">
                        <a:latin typeface="+mj-lt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107380</a:t>
                      </a:r>
                      <a:endParaRPr lang="en-SG" baseline="0" dirty="0">
                        <a:latin typeface="+mj-lt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latin typeface="+mj-lt"/>
                        </a:rPr>
                        <a:t>3000</a:t>
                      </a:r>
                      <a:endParaRPr lang="en-SG" baseline="0" dirty="0">
                        <a:latin typeface="+mj-lt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8376899</a:t>
                      </a:r>
                      <a:endParaRPr lang="en-SG" baseline="0" dirty="0">
                        <a:latin typeface="+mj-lt"/>
                      </a:endParaRPr>
                    </a:p>
                  </a:txBody>
                  <a:tcPr marL="95038" marR="95038" marT="0" marB="0" anchor="ctr"/>
                </a:tc>
              </a:tr>
              <a:tr h="3772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spc="50" baseline="0" dirty="0" smtClean="0">
                          <a:effectLst/>
                          <a:latin typeface="+mj-lt"/>
                          <a:ea typeface="+mn-ea"/>
                          <a:cs typeface="+mn-cs"/>
                        </a:rPr>
                        <a:t>8000</a:t>
                      </a:r>
                      <a:endParaRPr lang="en-US" sz="1500" spc="50" baseline="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latin typeface="+mj-lt"/>
                        </a:rPr>
                        <a:t>6687</a:t>
                      </a:r>
                      <a:endParaRPr lang="en-SG" baseline="0" dirty="0">
                        <a:latin typeface="+mj-lt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latin typeface="+mj-lt"/>
                        </a:rPr>
                        <a:t>22300891</a:t>
                      </a:r>
                      <a:endParaRPr lang="en-SG" baseline="0" dirty="0">
                        <a:latin typeface="+mj-lt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4000</a:t>
                      </a:r>
                      <a:endParaRPr lang="en-SG" baseline="0" dirty="0">
                        <a:latin typeface="+mj-lt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233410</a:t>
                      </a:r>
                      <a:endParaRPr lang="en-SG" baseline="0" dirty="0">
                        <a:latin typeface="+mj-lt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latin typeface="+mj-lt"/>
                        </a:rPr>
                        <a:t>4000</a:t>
                      </a:r>
                      <a:endParaRPr lang="en-SG" baseline="0" dirty="0">
                        <a:latin typeface="+mj-lt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12138751</a:t>
                      </a:r>
                      <a:endParaRPr lang="en-SG" baseline="0" dirty="0">
                        <a:latin typeface="+mj-lt"/>
                      </a:endParaRPr>
                    </a:p>
                  </a:txBody>
                  <a:tcPr marL="95038" marR="95038" marT="0" marB="0" anchor="ctr"/>
                </a:tc>
              </a:tr>
              <a:tr h="3772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spc="50" baseline="0" dirty="0" smtClean="0">
                          <a:effectLst/>
                          <a:latin typeface="+mj-lt"/>
                          <a:ea typeface="+mn-ea"/>
                          <a:cs typeface="+mn-cs"/>
                        </a:rPr>
                        <a:t>10000</a:t>
                      </a:r>
                      <a:endParaRPr lang="en-US" sz="1500" spc="50" baseline="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latin typeface="+mj-lt"/>
                        </a:rPr>
                        <a:t>8384</a:t>
                      </a:r>
                      <a:endParaRPr lang="en-SG" baseline="0" dirty="0">
                        <a:latin typeface="+mj-lt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latin typeface="+mj-lt"/>
                        </a:rPr>
                        <a:t>12682896</a:t>
                      </a:r>
                      <a:endParaRPr lang="en-SG" baseline="0" dirty="0">
                        <a:latin typeface="+mj-lt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5000</a:t>
                      </a:r>
                      <a:endParaRPr lang="en-SG" baseline="0" dirty="0">
                        <a:latin typeface="+mj-lt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183092</a:t>
                      </a:r>
                      <a:endParaRPr lang="en-SG" baseline="0" dirty="0">
                        <a:latin typeface="+mj-lt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latin typeface="+mj-lt"/>
                        </a:rPr>
                        <a:t>5000</a:t>
                      </a:r>
                      <a:endParaRPr lang="en-SG" baseline="0" dirty="0">
                        <a:latin typeface="+mj-lt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18963273</a:t>
                      </a:r>
                      <a:endParaRPr lang="en-SG" baseline="0" dirty="0">
                        <a:latin typeface="+mj-lt"/>
                      </a:endParaRPr>
                    </a:p>
                  </a:txBody>
                  <a:tcPr marL="95038" marR="95038" marT="0" marB="0" anchor="ctr"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34872" y="1802401"/>
            <a:ext cx="14646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100" dirty="0" smtClean="0">
                <a:latin typeface="+mj-lt"/>
              </a:rPr>
              <a:t>Merge Sort</a:t>
            </a:r>
            <a:endParaRPr lang="en-US" sz="2000" spc="1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8862" y="350203"/>
            <a:ext cx="28010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pc="150" dirty="0" smtClean="0"/>
              <a:t>STATISTICS</a:t>
            </a:r>
            <a:endParaRPr lang="en-US" sz="4400" spc="150" dirty="0"/>
          </a:p>
        </p:txBody>
      </p:sp>
    </p:spTree>
    <p:extLst>
      <p:ext uri="{BB962C8B-B14F-4D97-AF65-F5344CB8AC3E}">
        <p14:creationId xmlns:p14="http://schemas.microsoft.com/office/powerpoint/2010/main" val="62084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862" y="350203"/>
            <a:ext cx="59000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pc="150" dirty="0" smtClean="0"/>
              <a:t>STATISTICS - </a:t>
            </a:r>
            <a:r>
              <a:rPr lang="en-US" sz="4400" spc="150" dirty="0" err="1" smtClean="0"/>
              <a:t>MergeSort</a:t>
            </a:r>
            <a:endParaRPr lang="en-US" sz="4400" spc="150" dirty="0"/>
          </a:p>
        </p:txBody>
      </p:sp>
      <p:sp>
        <p:nvSpPr>
          <p:cNvPr id="7" name="TextBox 6"/>
          <p:cNvSpPr txBox="1"/>
          <p:nvPr/>
        </p:nvSpPr>
        <p:spPr>
          <a:xfrm>
            <a:off x="3943809" y="6530353"/>
            <a:ext cx="4304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pc="100" dirty="0" smtClean="0">
                <a:latin typeface="+mj-lt"/>
              </a:rPr>
              <a:t>INTRODUCTION • IMPLEMENTATION • </a:t>
            </a:r>
            <a:r>
              <a:rPr lang="en-US" sz="1000" b="1" spc="100" dirty="0" smtClean="0">
                <a:latin typeface="+mj-lt"/>
              </a:rPr>
              <a:t>STATISTICS</a:t>
            </a:r>
            <a:r>
              <a:rPr lang="en-US" sz="1000" spc="100" dirty="0" smtClean="0">
                <a:latin typeface="+mj-lt"/>
              </a:rPr>
              <a:t> • CONCLUSION</a:t>
            </a:r>
            <a:endParaRPr lang="en-US" sz="1000" spc="100" dirty="0">
              <a:latin typeface="+mj-lt"/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91703836"/>
              </p:ext>
            </p:extLst>
          </p:nvPr>
        </p:nvGraphicFramePr>
        <p:xfrm>
          <a:off x="378862" y="1708408"/>
          <a:ext cx="5731510" cy="3821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173316754"/>
              </p:ext>
            </p:extLst>
          </p:nvPr>
        </p:nvGraphicFramePr>
        <p:xfrm>
          <a:off x="6181674" y="1780835"/>
          <a:ext cx="5731510" cy="3821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5425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862" y="350203"/>
            <a:ext cx="59000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pc="150" dirty="0"/>
              <a:t>STATISTICS - </a:t>
            </a:r>
            <a:r>
              <a:rPr lang="en-US" sz="4400" spc="150" dirty="0" err="1"/>
              <a:t>MergeSort</a:t>
            </a:r>
            <a:endParaRPr lang="en-US" sz="4400" spc="150" dirty="0"/>
          </a:p>
        </p:txBody>
      </p:sp>
      <p:sp>
        <p:nvSpPr>
          <p:cNvPr id="7" name="TextBox 6"/>
          <p:cNvSpPr txBox="1"/>
          <p:nvPr/>
        </p:nvSpPr>
        <p:spPr>
          <a:xfrm>
            <a:off x="3943809" y="6530353"/>
            <a:ext cx="4304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pc="100" dirty="0" smtClean="0">
                <a:latin typeface="+mj-lt"/>
              </a:rPr>
              <a:t>INTRODUCTION • IMPLEMENTATION • </a:t>
            </a:r>
            <a:r>
              <a:rPr lang="en-US" sz="1000" b="1" spc="100" dirty="0" smtClean="0">
                <a:latin typeface="+mj-lt"/>
              </a:rPr>
              <a:t>STATISTICS</a:t>
            </a:r>
            <a:r>
              <a:rPr lang="en-US" sz="1000" spc="100" dirty="0" smtClean="0">
                <a:latin typeface="+mj-lt"/>
              </a:rPr>
              <a:t> • CONCLUSION</a:t>
            </a:r>
            <a:endParaRPr lang="en-US" sz="1000" spc="100" dirty="0">
              <a:latin typeface="+mj-lt"/>
            </a:endParaRPr>
          </a:p>
        </p:txBody>
      </p:sp>
      <p:graphicFrame>
        <p:nvGraphicFramePr>
          <p:cNvPr id="5" name="Chart 4"/>
          <p:cNvGraphicFramePr/>
          <p:nvPr/>
        </p:nvGraphicFramePr>
        <p:xfrm>
          <a:off x="3230245" y="1518285"/>
          <a:ext cx="5731510" cy="3821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059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862" y="350203"/>
            <a:ext cx="57072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pc="150" dirty="0" smtClean="0"/>
              <a:t>STATISTICS - </a:t>
            </a:r>
            <a:r>
              <a:rPr lang="en-US" sz="4400" spc="150" dirty="0" err="1" smtClean="0"/>
              <a:t>QuickSort</a:t>
            </a:r>
            <a:endParaRPr lang="en-US" sz="4400" spc="150" dirty="0"/>
          </a:p>
        </p:txBody>
      </p:sp>
      <p:sp>
        <p:nvSpPr>
          <p:cNvPr id="7" name="TextBox 6"/>
          <p:cNvSpPr txBox="1"/>
          <p:nvPr/>
        </p:nvSpPr>
        <p:spPr>
          <a:xfrm>
            <a:off x="3943809" y="6530353"/>
            <a:ext cx="4304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pc="100" dirty="0" smtClean="0">
                <a:latin typeface="+mj-lt"/>
              </a:rPr>
              <a:t>INTRODUCTION • IMPLEMENTATION • </a:t>
            </a:r>
            <a:r>
              <a:rPr lang="en-US" sz="1000" b="1" spc="100" dirty="0" smtClean="0">
                <a:latin typeface="+mj-lt"/>
              </a:rPr>
              <a:t>STATISTICS</a:t>
            </a:r>
            <a:r>
              <a:rPr lang="en-US" sz="1000" spc="100" dirty="0" smtClean="0">
                <a:latin typeface="+mj-lt"/>
              </a:rPr>
              <a:t> • CONCLUSION</a:t>
            </a:r>
            <a:endParaRPr lang="en-US" sz="1000" spc="100" dirty="0">
              <a:latin typeface="+mj-lt"/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504733370"/>
              </p:ext>
            </p:extLst>
          </p:nvPr>
        </p:nvGraphicFramePr>
        <p:xfrm>
          <a:off x="170173" y="1780835"/>
          <a:ext cx="5731510" cy="3821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048733862"/>
              </p:ext>
            </p:extLst>
          </p:nvPr>
        </p:nvGraphicFramePr>
        <p:xfrm>
          <a:off x="6044363" y="1779326"/>
          <a:ext cx="5731510" cy="3821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46428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862" y="350203"/>
            <a:ext cx="57072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pc="150" dirty="0"/>
              <a:t>STATISTICS - </a:t>
            </a:r>
            <a:r>
              <a:rPr lang="en-US" sz="4400" spc="150" dirty="0" err="1"/>
              <a:t>QuickSort</a:t>
            </a:r>
            <a:endParaRPr lang="en-US" sz="4400" spc="150" dirty="0"/>
          </a:p>
        </p:txBody>
      </p:sp>
      <p:sp>
        <p:nvSpPr>
          <p:cNvPr id="7" name="TextBox 6"/>
          <p:cNvSpPr txBox="1"/>
          <p:nvPr/>
        </p:nvSpPr>
        <p:spPr>
          <a:xfrm>
            <a:off x="3943809" y="6530353"/>
            <a:ext cx="4304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pc="100" dirty="0" smtClean="0">
                <a:latin typeface="+mj-lt"/>
              </a:rPr>
              <a:t>INTRODUCTION • IMPLEMENTATION • </a:t>
            </a:r>
            <a:r>
              <a:rPr lang="en-US" sz="1000" b="1" spc="100" dirty="0" smtClean="0">
                <a:latin typeface="+mj-lt"/>
              </a:rPr>
              <a:t>STATISTICS</a:t>
            </a:r>
            <a:r>
              <a:rPr lang="en-US" sz="1000" spc="100" dirty="0" smtClean="0">
                <a:latin typeface="+mj-lt"/>
              </a:rPr>
              <a:t> • CONCLUSION</a:t>
            </a:r>
            <a:endParaRPr lang="en-US" sz="1000" spc="100" dirty="0">
              <a:latin typeface="+mj-lt"/>
            </a:endParaRPr>
          </a:p>
        </p:txBody>
      </p:sp>
      <p:graphicFrame>
        <p:nvGraphicFramePr>
          <p:cNvPr id="5" name="Chart 4"/>
          <p:cNvGraphicFramePr/>
          <p:nvPr/>
        </p:nvGraphicFramePr>
        <p:xfrm>
          <a:off x="3230245" y="1518285"/>
          <a:ext cx="5731510" cy="3821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9075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321870" y="3048159"/>
            <a:ext cx="9548261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spc="150" dirty="0" smtClean="0"/>
              <a:t>CONCLUSION</a:t>
            </a:r>
            <a:endParaRPr lang="en-US" sz="4400" spc="150" dirty="0"/>
          </a:p>
        </p:txBody>
      </p:sp>
    </p:spTree>
    <p:extLst>
      <p:ext uri="{BB962C8B-B14F-4D97-AF65-F5344CB8AC3E}">
        <p14:creationId xmlns:p14="http://schemas.microsoft.com/office/powerpoint/2010/main" val="9999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862" y="350203"/>
            <a:ext cx="34393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pc="150" dirty="0" smtClean="0"/>
              <a:t>CONCLUSION</a:t>
            </a:r>
            <a:endParaRPr lang="en-US" sz="4400" spc="150" dirty="0"/>
          </a:p>
        </p:txBody>
      </p:sp>
      <p:sp>
        <p:nvSpPr>
          <p:cNvPr id="7" name="TextBox 6"/>
          <p:cNvSpPr txBox="1"/>
          <p:nvPr/>
        </p:nvSpPr>
        <p:spPr>
          <a:xfrm>
            <a:off x="3943809" y="6530353"/>
            <a:ext cx="4304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pc="100" dirty="0" smtClean="0">
                <a:latin typeface="+mj-lt"/>
              </a:rPr>
              <a:t>INTRODUCTION • IMPLEMENTATION • STATISTICS • </a:t>
            </a:r>
            <a:r>
              <a:rPr lang="en-US" sz="1000" b="1" spc="100" dirty="0" smtClean="0">
                <a:latin typeface="+mj-lt"/>
              </a:rPr>
              <a:t>CONCLUSION</a:t>
            </a:r>
            <a:endParaRPr lang="en-US" sz="1000" b="1" spc="100" dirty="0">
              <a:latin typeface="+mj-lt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391508" y="484016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30035" y="1980399"/>
            <a:ext cx="9352229" cy="2472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ime </a:t>
            </a:r>
            <a:r>
              <a:rPr lang="en-US" sz="2000" dirty="0"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complexity for both Merge Sort and Quick Sort is O(n log(n)) on average case scenario.</a:t>
            </a: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umber </a:t>
            </a:r>
            <a:r>
              <a:rPr lang="en-US" sz="2000" dirty="0"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of key comparisons for quick sort is larger than merge sort. Despite that fact, the running time for quick sort is much smaller compared to merge sort. </a:t>
            </a: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Therefore, we can </a:t>
            </a:r>
            <a:r>
              <a:rPr lang="en-US" sz="2000" dirty="0"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conclude that quick sort is better than merge sort in terms of running time with large datasets.</a:t>
            </a:r>
            <a:endParaRPr lang="en-US" sz="2000" dirty="0">
              <a:effectLst/>
              <a:latin typeface="Calibri Light" panose="020F03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74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321870" y="3048159"/>
            <a:ext cx="9548261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spc="150" dirty="0" smtClean="0"/>
              <a:t>INTRODUCTION</a:t>
            </a:r>
            <a:endParaRPr lang="en-US" sz="4400" spc="150" dirty="0"/>
          </a:p>
        </p:txBody>
      </p:sp>
    </p:spTree>
    <p:extLst>
      <p:ext uri="{BB962C8B-B14F-4D97-AF65-F5344CB8AC3E}">
        <p14:creationId xmlns:p14="http://schemas.microsoft.com/office/powerpoint/2010/main" val="369340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862" y="350203"/>
            <a:ext cx="25307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pc="150" dirty="0" smtClean="0"/>
              <a:t>Objective</a:t>
            </a:r>
            <a:endParaRPr lang="en-US" sz="4400" spc="150" dirty="0"/>
          </a:p>
        </p:txBody>
      </p:sp>
      <p:sp>
        <p:nvSpPr>
          <p:cNvPr id="7" name="TextBox 6"/>
          <p:cNvSpPr txBox="1"/>
          <p:nvPr/>
        </p:nvSpPr>
        <p:spPr>
          <a:xfrm>
            <a:off x="3943809" y="6530353"/>
            <a:ext cx="4304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pc="100" dirty="0" smtClean="0">
                <a:latin typeface="+mj-lt"/>
              </a:rPr>
              <a:t>INTRODUCTION</a:t>
            </a:r>
            <a:r>
              <a:rPr lang="en-US" sz="1000" spc="100" dirty="0" smtClean="0">
                <a:latin typeface="+mj-lt"/>
              </a:rPr>
              <a:t> • IMPLEMENTATION • STATISTICS • CONCLUSION</a:t>
            </a:r>
            <a:endParaRPr lang="en-US" sz="1000" spc="1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8862" y="1566528"/>
            <a:ext cx="978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50" dirty="0" smtClean="0">
                <a:latin typeface="+mj-lt"/>
              </a:rPr>
              <a:t>To </a:t>
            </a:r>
            <a:r>
              <a:rPr lang="en-US" sz="2000" spc="50" dirty="0">
                <a:latin typeface="+mj-lt"/>
              </a:rPr>
              <a:t>perform empirical comparison of time efficiency between the two sorting algorithms: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17472" y="3463665"/>
            <a:ext cx="4086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50" dirty="0" smtClean="0">
                <a:latin typeface="+mj-lt"/>
              </a:rPr>
              <a:t>Quicksort </a:t>
            </a:r>
            <a:r>
              <a:rPr lang="en-US" sz="2800" spc="50" dirty="0">
                <a:latin typeface="+mj-lt"/>
              </a:rPr>
              <a:t>&amp; </a:t>
            </a:r>
            <a:r>
              <a:rPr lang="en-US" sz="2800" spc="50" dirty="0">
                <a:latin typeface="+mj-lt"/>
              </a:rPr>
              <a:t>Mergesort</a:t>
            </a:r>
          </a:p>
        </p:txBody>
      </p:sp>
    </p:spTree>
    <p:extLst>
      <p:ext uri="{BB962C8B-B14F-4D97-AF65-F5344CB8AC3E}">
        <p14:creationId xmlns:p14="http://schemas.microsoft.com/office/powerpoint/2010/main" val="264575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862" y="350203"/>
            <a:ext cx="46762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pc="150" dirty="0" smtClean="0"/>
              <a:t>IMPLEMENTATION</a:t>
            </a:r>
            <a:endParaRPr lang="en-US" sz="4400" spc="150" dirty="0"/>
          </a:p>
        </p:txBody>
      </p:sp>
      <p:sp>
        <p:nvSpPr>
          <p:cNvPr id="5" name="TextBox 4"/>
          <p:cNvSpPr txBox="1"/>
          <p:nvPr/>
        </p:nvSpPr>
        <p:spPr>
          <a:xfrm>
            <a:off x="4409311" y="3048159"/>
            <a:ext cx="3319776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defRPr sz="4400" spc="150">
                <a:latin typeface="+mj-lt"/>
              </a:defRPr>
            </a:lvl1pPr>
          </a:lstStyle>
          <a:p>
            <a:r>
              <a:rPr lang="en-US" dirty="0"/>
              <a:t>Quick Sort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43809" y="6530353"/>
            <a:ext cx="4304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pc="100" dirty="0" smtClean="0">
                <a:latin typeface="+mj-lt"/>
              </a:rPr>
              <a:t>INTRODUCTION • </a:t>
            </a:r>
            <a:r>
              <a:rPr lang="en-US" sz="1000" b="1" spc="100" dirty="0" smtClean="0">
                <a:latin typeface="+mj-lt"/>
              </a:rPr>
              <a:t>IMPLEMENTATION</a:t>
            </a:r>
            <a:r>
              <a:rPr lang="en-US" sz="1000" spc="100" dirty="0" smtClean="0">
                <a:latin typeface="+mj-lt"/>
              </a:rPr>
              <a:t> • STATISTICS • CONCLUSION</a:t>
            </a:r>
            <a:endParaRPr lang="en-US" sz="1000" spc="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763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862" y="350203"/>
            <a:ext cx="31944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pc="150" dirty="0" smtClean="0">
                <a:latin typeface="+mj-lt"/>
              </a:rPr>
              <a:t>QUICK SORT</a:t>
            </a:r>
            <a:endParaRPr lang="en-US" sz="4400" spc="15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43809" y="6530353"/>
            <a:ext cx="4304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pc="100" dirty="0" smtClean="0">
                <a:latin typeface="+mj-lt"/>
              </a:rPr>
              <a:t>INTRODUCTION • </a:t>
            </a:r>
            <a:r>
              <a:rPr lang="en-US" sz="1000" b="1" spc="100" dirty="0" smtClean="0">
                <a:latin typeface="+mj-lt"/>
              </a:rPr>
              <a:t>IMPLEMENTATION</a:t>
            </a:r>
            <a:r>
              <a:rPr lang="en-US" sz="1000" spc="100" dirty="0" smtClean="0">
                <a:latin typeface="+mj-lt"/>
              </a:rPr>
              <a:t> • STATISTICS • CONCLUSION</a:t>
            </a:r>
            <a:endParaRPr lang="en-US" sz="1000" spc="1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8862" y="1541723"/>
            <a:ext cx="8962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50" dirty="0" smtClean="0">
                <a:latin typeface="+mj-lt"/>
              </a:rPr>
              <a:t>Quick sort is the fastest general in-memory sorting algorithm in the average case</a:t>
            </a:r>
            <a:endParaRPr lang="en-US" sz="2000" spc="5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862" y="2267380"/>
            <a:ext cx="9963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spc="100" dirty="0" smtClean="0">
                <a:latin typeface="+mj-lt"/>
              </a:rPr>
              <a:t>how it is done:</a:t>
            </a:r>
            <a:r>
              <a:rPr lang="en-US" sz="1600" spc="50" dirty="0" smtClean="0">
                <a:latin typeface="+mj-lt"/>
              </a:rPr>
              <a:t> </a:t>
            </a:r>
          </a:p>
          <a:p>
            <a:r>
              <a:rPr lang="en-US" sz="1600" spc="50" dirty="0">
                <a:latin typeface="+mj-lt"/>
              </a:rPr>
              <a:t>It is done by </a:t>
            </a:r>
            <a:r>
              <a:rPr lang="en-US" sz="1600" spc="50" dirty="0" smtClean="0">
                <a:latin typeface="+mj-lt"/>
              </a:rPr>
              <a:t>using a pivot and partitioning list recursively 	</a:t>
            </a:r>
            <a:endParaRPr lang="en-US" sz="1600" spc="50" dirty="0">
              <a:latin typeface="+mj-lt"/>
            </a:endParaRPr>
          </a:p>
          <a:p>
            <a:endParaRPr lang="en-US" sz="1600" spc="50" dirty="0" smtClean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8862" y="3285847"/>
            <a:ext cx="1157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spc="100" dirty="0" smtClean="0">
                <a:latin typeface="+mj-lt"/>
              </a:rPr>
              <a:t>algorithm: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385" y="3624401"/>
            <a:ext cx="4285553" cy="270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1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321870" y="3048159"/>
            <a:ext cx="9548261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spc="150" dirty="0" smtClean="0">
                <a:latin typeface="+mj-lt"/>
              </a:rPr>
              <a:t>Merge Sort</a:t>
            </a:r>
            <a:endParaRPr lang="en-US" sz="4400" spc="1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643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862" y="350203"/>
            <a:ext cx="3405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pc="150" dirty="0" smtClean="0">
                <a:latin typeface="+mj-lt"/>
              </a:rPr>
              <a:t>MERGE SORT</a:t>
            </a:r>
            <a:endParaRPr lang="en-US" sz="4400" spc="15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43809" y="6530353"/>
            <a:ext cx="4304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pc="100" dirty="0" smtClean="0">
                <a:latin typeface="+mj-lt"/>
              </a:rPr>
              <a:t>INTRODUCTION • </a:t>
            </a:r>
            <a:r>
              <a:rPr lang="en-US" sz="1000" b="1" spc="100" dirty="0" smtClean="0">
                <a:latin typeface="+mj-lt"/>
              </a:rPr>
              <a:t>IMPLEMENTATION</a:t>
            </a:r>
            <a:r>
              <a:rPr lang="en-US" sz="1000" spc="100" dirty="0" smtClean="0">
                <a:latin typeface="+mj-lt"/>
              </a:rPr>
              <a:t> • STATISTICS • CONCLUSION</a:t>
            </a:r>
            <a:endParaRPr lang="en-US" sz="1000" spc="1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8862" y="1541723"/>
            <a:ext cx="7715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50" dirty="0" smtClean="0">
                <a:latin typeface="+mj-lt"/>
              </a:rPr>
              <a:t>Merge sort is the most consistent in the best, average and worst case</a:t>
            </a:r>
            <a:endParaRPr lang="en-US" sz="2000" spc="5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862" y="2267380"/>
            <a:ext cx="9963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spc="100" dirty="0" smtClean="0">
                <a:latin typeface="+mj-lt"/>
              </a:rPr>
              <a:t>how it is done:</a:t>
            </a:r>
            <a:r>
              <a:rPr lang="en-US" sz="1600" spc="50" dirty="0" smtClean="0">
                <a:latin typeface="+mj-lt"/>
              </a:rPr>
              <a:t> </a:t>
            </a:r>
          </a:p>
          <a:p>
            <a:r>
              <a:rPr lang="en-US" sz="1600" spc="50" dirty="0">
                <a:latin typeface="+mj-lt"/>
              </a:rPr>
              <a:t>It is done by </a:t>
            </a:r>
            <a:r>
              <a:rPr lang="en-US" sz="1600" spc="50" dirty="0" smtClean="0">
                <a:latin typeface="+mj-lt"/>
              </a:rPr>
              <a:t>swapping, shifting and merging of sub arrays	</a:t>
            </a:r>
            <a:endParaRPr lang="en-US" sz="1600" spc="50" dirty="0">
              <a:latin typeface="+mj-lt"/>
            </a:endParaRPr>
          </a:p>
          <a:p>
            <a:endParaRPr lang="en-US" sz="1600" spc="50" dirty="0" smtClean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8862" y="3285847"/>
            <a:ext cx="1157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spc="100" dirty="0" smtClean="0">
                <a:latin typeface="+mj-lt"/>
              </a:rPr>
              <a:t>algorithm: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40" y="3759610"/>
            <a:ext cx="4054968" cy="227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7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43809" y="6530353"/>
            <a:ext cx="4304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pc="100" dirty="0" smtClean="0">
                <a:latin typeface="+mj-lt"/>
              </a:rPr>
              <a:t>INTRODUCTION • </a:t>
            </a:r>
            <a:r>
              <a:rPr lang="en-US" sz="1000" b="1" spc="100" dirty="0" smtClean="0">
                <a:latin typeface="+mj-lt"/>
              </a:rPr>
              <a:t>IMPLEMENTATION</a:t>
            </a:r>
            <a:r>
              <a:rPr lang="en-US" sz="1000" spc="100" dirty="0" smtClean="0">
                <a:latin typeface="+mj-lt"/>
              </a:rPr>
              <a:t> • STATISTICS • CONCLUSION</a:t>
            </a:r>
            <a:endParaRPr lang="en-US" sz="1000" spc="1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89443" y="2644170"/>
            <a:ext cx="34131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i="1" spc="100" dirty="0" smtClean="0">
                <a:latin typeface="+mj-lt"/>
              </a:rPr>
              <a:t>DEMO</a:t>
            </a:r>
            <a:endParaRPr lang="en-US" sz="9600" i="1" spc="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01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321870" y="3048159"/>
            <a:ext cx="9548261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spc="150" dirty="0" smtClean="0"/>
              <a:t>STATISTICS</a:t>
            </a:r>
            <a:endParaRPr lang="en-US" sz="4400" spc="150" dirty="0"/>
          </a:p>
        </p:txBody>
      </p:sp>
    </p:spTree>
    <p:extLst>
      <p:ext uri="{BB962C8B-B14F-4D97-AF65-F5344CB8AC3E}">
        <p14:creationId xmlns:p14="http://schemas.microsoft.com/office/powerpoint/2010/main" val="23017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454</Words>
  <Application>Microsoft Office PowerPoint</Application>
  <PresentationFormat>Widescreen</PresentationFormat>
  <Paragraphs>148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SimSun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</dc:creator>
  <cp:lastModifiedBy>Aihui Kwek</cp:lastModifiedBy>
  <cp:revision>15</cp:revision>
  <dcterms:created xsi:type="dcterms:W3CDTF">2015-10-16T07:32:39Z</dcterms:created>
  <dcterms:modified xsi:type="dcterms:W3CDTF">2015-10-18T19:31:01Z</dcterms:modified>
</cp:coreProperties>
</file>