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58" r:id="rId3"/>
    <p:sldId id="274" r:id="rId4"/>
    <p:sldId id="281" r:id="rId5"/>
    <p:sldId id="259" r:id="rId6"/>
    <p:sldId id="275" r:id="rId7"/>
    <p:sldId id="276" r:id="rId8"/>
    <p:sldId id="277" r:id="rId9"/>
    <p:sldId id="278" r:id="rId10"/>
    <p:sldId id="282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 autoAdjust="0"/>
    <p:restoredTop sz="89983" autoAdjust="0"/>
  </p:normalViewPr>
  <p:slideViewPr>
    <p:cSldViewPr snapToGrid="0">
      <p:cViewPr varScale="1">
        <p:scale>
          <a:sx n="90" d="100"/>
          <a:sy n="90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1000.0</c:v>
                </c:pt>
                <c:pt idx="1">
                  <c:v>5000.0</c:v>
                </c:pt>
                <c:pt idx="2">
                  <c:v>10000.0</c:v>
                </c:pt>
                <c:pt idx="3">
                  <c:v>50000.0</c:v>
                </c:pt>
                <c:pt idx="4">
                  <c:v>100000.0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1.49113224E8</c:v>
                </c:pt>
                <c:pt idx="1">
                  <c:v>9.92811512E8</c:v>
                </c:pt>
                <c:pt idx="2">
                  <c:v>1.578954037E9</c:v>
                </c:pt>
                <c:pt idx="3">
                  <c:v>3.399709203E9</c:v>
                </c:pt>
                <c:pt idx="4">
                  <c:v>8.097287082E9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190400"/>
        <c:axId val="2144184176"/>
      </c:scatterChart>
      <c:valAx>
        <c:axId val="2144190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Edges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84176"/>
        <c:crosses val="autoZero"/>
        <c:crossBetween val="midCat"/>
      </c:valAx>
      <c:valAx>
        <c:axId val="214418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CPU Time (in nanoseconds)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90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Sheet1!$A$10:$A$14</c:f>
              <c:numCache>
                <c:formatCode>General</c:formatCode>
                <c:ptCount val="5"/>
                <c:pt idx="0">
                  <c:v>1000.0</c:v>
                </c:pt>
                <c:pt idx="1">
                  <c:v>5000.0</c:v>
                </c:pt>
                <c:pt idx="2">
                  <c:v>10000.0</c:v>
                </c:pt>
                <c:pt idx="3">
                  <c:v>50000.0</c:v>
                </c:pt>
                <c:pt idx="4">
                  <c:v>100000.0</c:v>
                </c:pt>
              </c:numCache>
            </c:numRef>
          </c:xVal>
          <c:yVal>
            <c:numRef>
              <c:f>Sheet1!$B$10:$B$14</c:f>
              <c:numCache>
                <c:formatCode>General</c:formatCode>
                <c:ptCount val="5"/>
                <c:pt idx="0">
                  <c:v>1.44516804E8</c:v>
                </c:pt>
                <c:pt idx="1">
                  <c:v>2.20176445E8</c:v>
                </c:pt>
                <c:pt idx="2">
                  <c:v>3.684219384E9</c:v>
                </c:pt>
                <c:pt idx="3">
                  <c:v>1.1461491827E10</c:v>
                </c:pt>
                <c:pt idx="4">
                  <c:v>2.3898366503E10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46869152"/>
        <c:axId val="-2109954448"/>
      </c:scatterChart>
      <c:valAx>
        <c:axId val="-2146869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Edges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9954448"/>
        <c:crosses val="autoZero"/>
        <c:crossBetween val="midCat"/>
      </c:valAx>
      <c:valAx>
        <c:axId val="-210995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CPU Time (in nanoseconds)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869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DDBA6B-5638-44F1-B7FA-1A79900C0092}" type="datetimeFigureOut">
              <a:rPr lang="en-SG" smtClean="0"/>
              <a:t>1/11/15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7DC1EB-AB3A-4724-8672-30DA26E7CAA6}" type="slidenum">
              <a:rPr lang="en-SG" smtClean="0"/>
              <a:t>‹#›</a:t>
            </a:fld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1610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BA6B-5638-44F1-B7FA-1A79900C0092}" type="datetimeFigureOut">
              <a:rPr lang="en-SG" smtClean="0"/>
              <a:t>1/11/15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1EB-AB3A-4724-8672-30DA26E7C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437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BA6B-5638-44F1-B7FA-1A79900C0092}" type="datetimeFigureOut">
              <a:rPr lang="en-SG" smtClean="0"/>
              <a:t>1/11/15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1EB-AB3A-4724-8672-30DA26E7C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977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BA6B-5638-44F1-B7FA-1A79900C0092}" type="datetimeFigureOut">
              <a:rPr lang="en-SG" smtClean="0"/>
              <a:t>1/11/15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1EB-AB3A-4724-8672-30DA26E7C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60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DDBA6B-5638-44F1-B7FA-1A79900C0092}" type="datetimeFigureOut">
              <a:rPr lang="en-SG" smtClean="0"/>
              <a:t>1/11/15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7DC1EB-AB3A-4724-8672-30DA26E7CAA6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60643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BA6B-5638-44F1-B7FA-1A79900C0092}" type="datetimeFigureOut">
              <a:rPr lang="en-SG" smtClean="0"/>
              <a:t>1/11/15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1EB-AB3A-4724-8672-30DA26E7C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5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BA6B-5638-44F1-B7FA-1A79900C0092}" type="datetimeFigureOut">
              <a:rPr lang="en-SG" smtClean="0"/>
              <a:t>1/11/15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1EB-AB3A-4724-8672-30DA26E7C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22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BA6B-5638-44F1-B7FA-1A79900C0092}" type="datetimeFigureOut">
              <a:rPr lang="en-SG" smtClean="0"/>
              <a:t>1/11/15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1EB-AB3A-4724-8672-30DA26E7C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0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BA6B-5638-44F1-B7FA-1A79900C0092}" type="datetimeFigureOut">
              <a:rPr lang="en-SG" smtClean="0"/>
              <a:t>1/11/15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C1EB-AB3A-4724-8672-30DA26E7C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57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DDBA6B-5638-44F1-B7FA-1A79900C0092}" type="datetimeFigureOut">
              <a:rPr lang="en-SG" smtClean="0"/>
              <a:t>1/11/15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7DC1EB-AB3A-4724-8672-30DA26E7CAA6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911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DDBA6B-5638-44F1-B7FA-1A79900C0092}" type="datetimeFigureOut">
              <a:rPr lang="en-SG" smtClean="0"/>
              <a:t>1/11/15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7DC1EB-AB3A-4724-8672-30DA26E7CAA6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58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0DDBA6B-5638-44F1-B7FA-1A79900C0092}" type="datetimeFigureOut">
              <a:rPr lang="en-SG" smtClean="0"/>
              <a:t>1/11/15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47DC1EB-AB3A-4724-8672-30DA26E7CAA6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936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946" y="2637682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/>
              <a:t>CZ2001 Algorithms</a:t>
            </a:r>
            <a:br>
              <a:rPr lang="en-SG" dirty="0" smtClean="0"/>
            </a:br>
            <a:r>
              <a:rPr lang="en-SG" dirty="0" smtClean="0"/>
              <a:t>Example Class 4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946" y="4697246"/>
            <a:ext cx="7766936" cy="2375725"/>
          </a:xfrm>
        </p:spPr>
        <p:txBody>
          <a:bodyPr>
            <a:normAutofit/>
          </a:bodyPr>
          <a:lstStyle/>
          <a:p>
            <a:pPr algn="ctr"/>
            <a:r>
              <a:rPr lang="en-SG" b="1" dirty="0" smtClean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10694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10000 Vertices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18081"/>
              </p:ext>
            </p:extLst>
          </p:nvPr>
        </p:nvGraphicFramePr>
        <p:xfrm>
          <a:off x="1097280" y="1750851"/>
          <a:ext cx="10058400" cy="447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02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 of Results &amp;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The theoretical time complexity for BFS matches with our results showing that the time complexity of a BFS is indeed directly related to number of edges and number of vertices.</a:t>
            </a:r>
          </a:p>
          <a:p>
            <a:r>
              <a:rPr lang="en-IN" sz="2800" dirty="0" smtClean="0"/>
              <a:t>Hence, the time complexity is </a:t>
            </a:r>
            <a:r>
              <a:rPr lang="el-GR" sz="2800" dirty="0"/>
              <a:t>θ</a:t>
            </a:r>
            <a:r>
              <a:rPr lang="en-IN" sz="2800" dirty="0"/>
              <a:t> </a:t>
            </a:r>
            <a:r>
              <a:rPr lang="en-IN" sz="2800" dirty="0" smtClean="0"/>
              <a:t>(|</a:t>
            </a:r>
            <a:r>
              <a:rPr lang="en-IN" sz="2800" dirty="0"/>
              <a:t>V| + |E</a:t>
            </a:r>
            <a:r>
              <a:rPr lang="en-IN" sz="2800" dirty="0" smtClean="0"/>
              <a:t>|) </a:t>
            </a:r>
            <a:r>
              <a:rPr lang="en-IN" sz="2800" dirty="0"/>
              <a:t>for adjacency </a:t>
            </a:r>
            <a:r>
              <a:rPr lang="en-IN" sz="2800" dirty="0" smtClean="0"/>
              <a:t>lists.</a:t>
            </a:r>
          </a:p>
          <a:p>
            <a:r>
              <a:rPr lang="en-IN" sz="2800" dirty="0" smtClean="0"/>
              <a:t>The results prove the correctness of the implementation of our algorithm.</a:t>
            </a:r>
          </a:p>
        </p:txBody>
      </p:sp>
    </p:spTree>
    <p:extLst>
      <p:ext uri="{BB962C8B-B14F-4D97-AF65-F5344CB8AC3E}">
        <p14:creationId xmlns:p14="http://schemas.microsoft.com/office/powerpoint/2010/main" val="41194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4075"/>
            <a:ext cx="9601200" cy="3581400"/>
          </a:xfrm>
        </p:spPr>
        <p:txBody>
          <a:bodyPr>
            <a:normAutofit/>
          </a:bodyPr>
          <a:lstStyle/>
          <a:p>
            <a:r>
              <a:rPr lang="en-SG" sz="2800" dirty="0" smtClean="0"/>
              <a:t>We explore BFS in this example class</a:t>
            </a:r>
            <a:r>
              <a:rPr lang="en-SG" sz="2800" dirty="0"/>
              <a:t> </a:t>
            </a:r>
            <a:r>
              <a:rPr lang="en-SG" sz="2800" dirty="0" smtClean="0"/>
              <a:t>along with finding the shortest path between two nodes in a graph.</a:t>
            </a:r>
          </a:p>
          <a:p>
            <a:r>
              <a:rPr lang="en-SG" sz="2800" dirty="0" smtClean="0"/>
              <a:t>BFS first explores edges</a:t>
            </a:r>
            <a:br>
              <a:rPr lang="en-SG" sz="2800" dirty="0" smtClean="0"/>
            </a:br>
            <a:r>
              <a:rPr lang="en-SG" sz="2800" dirty="0" smtClean="0"/>
              <a:t>directly connected to</a:t>
            </a:r>
            <a:br>
              <a:rPr lang="en-SG" sz="2800" dirty="0" smtClean="0"/>
            </a:br>
            <a:r>
              <a:rPr lang="en-SG" sz="2800" dirty="0" smtClean="0"/>
              <a:t>a vertex X before moving </a:t>
            </a:r>
            <a:br>
              <a:rPr lang="en-SG" sz="2800" dirty="0" smtClean="0"/>
            </a:br>
            <a:r>
              <a:rPr lang="en-SG" sz="2800" dirty="0" smtClean="0"/>
              <a:t>to further vertices.</a:t>
            </a:r>
            <a:endParaRPr lang="en-SG" sz="2800" dirty="0"/>
          </a:p>
          <a:p>
            <a:endParaRPr lang="en-SG" sz="2800" dirty="0" smtClean="0"/>
          </a:p>
          <a:p>
            <a:endParaRPr lang="en-SG" sz="2800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102" y="2722228"/>
            <a:ext cx="5731510" cy="2929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1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BFS Algorithm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92906" y="685800"/>
            <a:ext cx="5806189" cy="5486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Monotype Sorts" pitchFamily="2" charset="2"/>
              <a:buNone/>
              <a:tabLst>
                <a:tab pos="1143000" algn="l"/>
              </a:tabLst>
              <a:defRPr/>
            </a:pP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void BFS(graph</a:t>
            </a:r>
            <a:r>
              <a:rPr lang="en-US" sz="20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dirty="0" smtClean="0">
                <a:solidFill>
                  <a:srgbClr val="2A6C2A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2000" b="1" dirty="0" smtClean="0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queue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L</a:t>
            </a:r>
            <a:r>
              <a:rPr lang="en-US" sz="2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 {</a:t>
            </a:r>
          </a:p>
          <a:p>
            <a:pPr lvl="1">
              <a:buFont typeface="Monotype Sorts" pitchFamily="2" charset="2"/>
              <a:buNone/>
              <a:tabLst>
                <a:tab pos="1143000" algn="l"/>
              </a:tabLst>
              <a:defRPr/>
            </a:pPr>
            <a:r>
              <a:rPr lang="en-US" sz="2000" b="1" dirty="0" smtClean="0">
                <a:solidFill>
                  <a:srgbClr val="009900"/>
                </a:solidFill>
                <a:latin typeface="Arial" charset="0"/>
              </a:rPr>
              <a:t>   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mark vertex </a:t>
            </a:r>
            <a:r>
              <a:rPr lang="en-US" sz="2000" b="1" dirty="0" smtClean="0">
                <a:solidFill>
                  <a:srgbClr val="CC0099"/>
                </a:solidFill>
                <a:latin typeface="Arial" charset="0"/>
              </a:rPr>
              <a:t>s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; </a:t>
            </a:r>
            <a:r>
              <a:rPr lang="en-US" sz="2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/* starting vertex */</a:t>
            </a:r>
          </a:p>
          <a:p>
            <a:pPr lvl="1">
              <a:buFont typeface="Monotype Sorts" pitchFamily="2" charset="2"/>
              <a:buNone/>
              <a:tabLst>
                <a:tab pos="1143000" algn="l"/>
              </a:tabLst>
              <a:defRPr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  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put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CC0099"/>
                </a:solidFill>
                <a:latin typeface="Arial" charset="0"/>
              </a:rPr>
              <a:t>s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into the empty queue 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L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;</a:t>
            </a:r>
          </a:p>
          <a:p>
            <a:pPr lvl="1">
              <a:buFont typeface="Monotype Sorts" pitchFamily="2" charset="2"/>
              <a:buNone/>
              <a:tabLst>
                <a:tab pos="1143000" algn="l"/>
              </a:tabLst>
              <a:defRPr/>
            </a:pPr>
            <a:r>
              <a:rPr lang="en-US" sz="2000" b="1" dirty="0" smtClean="0">
                <a:solidFill>
                  <a:srgbClr val="009900"/>
                </a:solidFill>
                <a:latin typeface="Arial" charset="0"/>
              </a:rPr>
              <a:t>   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tree</a:t>
            </a:r>
            <a:r>
              <a:rPr lang="en-US" sz="2000" b="1" dirty="0" smtClean="0">
                <a:solidFill>
                  <a:srgbClr val="009900"/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T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=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CC0099"/>
                </a:solidFill>
                <a:latin typeface="Arial" charset="0"/>
              </a:rPr>
              <a:t>s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;</a:t>
            </a:r>
          </a:p>
          <a:p>
            <a:pPr lvl="1">
              <a:buFont typeface="Monotype Sorts" pitchFamily="2" charset="2"/>
              <a:buNone/>
              <a:tabLst>
                <a:tab pos="1143000" algn="l"/>
              </a:tabLst>
              <a:defRPr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   </a:t>
            </a:r>
            <a:r>
              <a:rPr lang="en-US" sz="2000" b="1" dirty="0" smtClean="0">
                <a:solidFill>
                  <a:srgbClr val="7030A0"/>
                </a:solidFill>
                <a:latin typeface="Arial" charset="0"/>
              </a:rPr>
              <a:t>while</a:t>
            </a:r>
            <a:r>
              <a:rPr lang="en-US" sz="2000" b="1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(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L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is not empty) {</a:t>
            </a:r>
          </a:p>
          <a:p>
            <a:pPr lvl="1">
              <a:buFont typeface="Monotype Sorts" pitchFamily="2" charset="2"/>
              <a:buNone/>
              <a:tabLst>
                <a:tab pos="1143000" algn="l"/>
              </a:tabLst>
              <a:defRPr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       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remove a vertex </a:t>
            </a:r>
            <a:r>
              <a:rPr lang="en-US" sz="2000" b="1" dirty="0" smtClean="0">
                <a:solidFill>
                  <a:srgbClr val="CC0099"/>
                </a:solidFill>
                <a:latin typeface="Arial" charset="0"/>
              </a:rPr>
              <a:t>v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from front of queue 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L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;</a:t>
            </a:r>
          </a:p>
          <a:p>
            <a:pPr lvl="1">
              <a:buFont typeface="Monotype Sorts" pitchFamily="2" charset="2"/>
              <a:buNone/>
              <a:tabLst>
                <a:tab pos="1143000" algn="l"/>
              </a:tabLst>
              <a:defRPr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       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visit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CC0099"/>
                </a:solidFill>
                <a:latin typeface="Arial" charset="0"/>
              </a:rPr>
              <a:t>v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;</a:t>
            </a:r>
          </a:p>
          <a:p>
            <a:pPr lvl="1">
              <a:buFont typeface="Monotype Sorts" pitchFamily="2" charset="2"/>
              <a:buNone/>
              <a:tabLst>
                <a:tab pos="1143000" algn="l"/>
              </a:tabLst>
              <a:defRPr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        </a:t>
            </a:r>
            <a:r>
              <a:rPr lang="en-US" sz="2000" b="1" dirty="0" smtClean="0">
                <a:solidFill>
                  <a:srgbClr val="7030A0"/>
                </a:solidFill>
                <a:latin typeface="Arial" charset="0"/>
              </a:rPr>
              <a:t>for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(each </a:t>
            </a:r>
            <a:r>
              <a:rPr lang="en-US" sz="2000" b="1" dirty="0" err="1" smtClean="0">
                <a:solidFill>
                  <a:srgbClr val="002060"/>
                </a:solidFill>
                <a:latin typeface="Arial" charset="0"/>
              </a:rPr>
              <a:t>neighbour</a:t>
            </a:r>
            <a:r>
              <a:rPr lang="en-US" sz="2000" b="1" dirty="0" smtClean="0">
                <a:solidFill>
                  <a:srgbClr val="009900"/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CC0099"/>
                </a:solidFill>
                <a:latin typeface="Arial" charset="0"/>
              </a:rPr>
              <a:t>w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of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CC0099"/>
                </a:solidFill>
                <a:latin typeface="Arial" charset="0"/>
              </a:rPr>
              <a:t>v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in graph </a:t>
            </a:r>
            <a:r>
              <a:rPr lang="en-US" sz="2000" b="1" dirty="0" smtClean="0">
                <a:solidFill>
                  <a:srgbClr val="C00000"/>
                </a:solidFill>
                <a:latin typeface="Arial" charset="0"/>
              </a:rPr>
              <a:t>G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)</a:t>
            </a:r>
          </a:p>
          <a:p>
            <a:pPr lvl="1">
              <a:buFont typeface="Monotype Sorts" pitchFamily="2" charset="2"/>
              <a:buNone/>
              <a:tabLst>
                <a:tab pos="1143000" algn="l"/>
              </a:tabLst>
              <a:defRPr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		      </a:t>
            </a:r>
            <a:r>
              <a:rPr lang="en-US" sz="2000" b="1" dirty="0" smtClean="0">
                <a:solidFill>
                  <a:srgbClr val="7030A0"/>
                </a:solidFill>
                <a:latin typeface="Arial" charset="0"/>
              </a:rPr>
              <a:t>if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(</a:t>
            </a:r>
            <a:r>
              <a:rPr lang="en-US" sz="2000" b="1" dirty="0" smtClean="0">
                <a:solidFill>
                  <a:srgbClr val="CC0099"/>
                </a:solidFill>
                <a:latin typeface="Arial" charset="0"/>
              </a:rPr>
              <a:t>w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is unmarked) {</a:t>
            </a:r>
          </a:p>
          <a:p>
            <a:pPr lvl="1">
              <a:buFont typeface="Monotype Sorts" pitchFamily="2" charset="2"/>
              <a:buNone/>
              <a:tabLst>
                <a:tab pos="1143000" algn="l"/>
              </a:tabLst>
              <a:defRPr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                   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mark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CC0099"/>
                </a:solidFill>
                <a:latin typeface="Arial" charset="0"/>
              </a:rPr>
              <a:t>w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;</a:t>
            </a:r>
          </a:p>
          <a:p>
            <a:pPr lvl="1">
              <a:buFont typeface="Monotype Sorts" pitchFamily="2" charset="2"/>
              <a:buNone/>
              <a:tabLst>
                <a:tab pos="1143000" algn="l"/>
              </a:tabLst>
              <a:defRPr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                   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add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CC0099"/>
                </a:solidFill>
                <a:latin typeface="Arial" charset="0"/>
              </a:rPr>
              <a:t>w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to end of queue</a:t>
            </a:r>
            <a:r>
              <a:rPr lang="en-US" sz="2000" b="1" dirty="0" smtClean="0">
                <a:solidFill>
                  <a:srgbClr val="009900"/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L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;</a:t>
            </a:r>
          </a:p>
          <a:p>
            <a:pPr lvl="1">
              <a:buFont typeface="Monotype Sorts" pitchFamily="2" charset="2"/>
              <a:buNone/>
              <a:tabLst>
                <a:tab pos="1143000" algn="l"/>
              </a:tabLst>
              <a:defRPr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			 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add edge </a:t>
            </a:r>
            <a:r>
              <a:rPr lang="en-US" sz="2000" b="1" dirty="0" err="1" smtClean="0">
                <a:solidFill>
                  <a:srgbClr val="CC0099"/>
                </a:solidFill>
                <a:latin typeface="Arial" charset="0"/>
              </a:rPr>
              <a:t>vw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to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25000"/>
                  </a:schemeClr>
                </a:solidFill>
                <a:latin typeface="Arial" charset="0"/>
              </a:rPr>
              <a:t>T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;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	</a:t>
            </a:r>
          </a:p>
          <a:p>
            <a:pPr lvl="1">
              <a:buFont typeface="Monotype Sorts" pitchFamily="2" charset="2"/>
              <a:buNone/>
              <a:tabLst>
                <a:tab pos="1143000" algn="l"/>
              </a:tabLst>
              <a:defRPr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      }	</a:t>
            </a:r>
          </a:p>
          <a:p>
            <a:pPr lvl="1">
              <a:buFont typeface="Monotype Sorts" pitchFamily="2" charset="2"/>
              <a:buNone/>
              <a:tabLst>
                <a:tab pos="1143000" algn="l"/>
              </a:tabLst>
              <a:defRPr/>
            </a:pP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	}</a:t>
            </a:r>
          </a:p>
          <a:p>
            <a:pPr lvl="1">
              <a:buFont typeface="Monotype Sorts" pitchFamily="2" charset="2"/>
              <a:buNone/>
              <a:tabLst>
                <a:tab pos="1143000" algn="l"/>
              </a:tabLst>
              <a:defRPr/>
            </a:pP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}</a:t>
            </a:r>
            <a:endParaRPr lang="en-US" sz="20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Tasks for this Example Class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endParaRPr lang="en-SG" dirty="0"/>
          </a:p>
          <a:p>
            <a:pPr marL="544068" lvl="1" indent="-342900">
              <a:buFont typeface="+mj-lt"/>
              <a:buAutoNum type="arabicPeriod"/>
            </a:pPr>
            <a:r>
              <a:rPr lang="en-SG" sz="3200" dirty="0" smtClean="0"/>
              <a:t> Generate </a:t>
            </a:r>
            <a:r>
              <a:rPr lang="en-SG" sz="3200" dirty="0" smtClean="0"/>
              <a:t>Random Graphs</a:t>
            </a:r>
          </a:p>
          <a:p>
            <a:pPr marL="1092708" lvl="4" indent="-342900">
              <a:buFont typeface="+mj-lt"/>
              <a:buAutoNum type="arabicPeriod"/>
            </a:pPr>
            <a:r>
              <a:rPr lang="en-SG" sz="2400" dirty="0" smtClean="0"/>
              <a:t>2 Sets of 5 Graphs</a:t>
            </a:r>
          </a:p>
          <a:p>
            <a:pPr marL="1092708" lvl="4" indent="-342900">
              <a:buFont typeface="+mj-lt"/>
              <a:buAutoNum type="arabicPeriod"/>
            </a:pPr>
            <a:r>
              <a:rPr lang="en-SG" sz="2400" dirty="0" smtClean="0"/>
              <a:t>Graphs of 5000 &amp; 1000 Vertices with 1000, 5000, 10000, 50000 &amp; 100000 edges each.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SG" sz="3200" dirty="0" smtClean="0"/>
              <a:t> Implement </a:t>
            </a:r>
            <a:r>
              <a:rPr lang="en-SG" sz="3200" dirty="0" smtClean="0"/>
              <a:t>BFS Algorithm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SG" sz="3200" dirty="0" smtClean="0"/>
              <a:t> Use </a:t>
            </a:r>
            <a:r>
              <a:rPr lang="en-SG" sz="3200" dirty="0" smtClean="0"/>
              <a:t>BFS on each and every vertex to determine </a:t>
            </a:r>
            <a:r>
              <a:rPr lang="en-SG" sz="3200" dirty="0" smtClean="0"/>
              <a:t>  </a:t>
            </a:r>
          </a:p>
          <a:p>
            <a:pPr marL="201168" lvl="1" indent="0">
              <a:buNone/>
            </a:pPr>
            <a:r>
              <a:rPr lang="en-SG" sz="3200" dirty="0"/>
              <a:t> </a:t>
            </a:r>
            <a:r>
              <a:rPr lang="en-SG" sz="3200" dirty="0" smtClean="0"/>
              <a:t>   </a:t>
            </a:r>
            <a:r>
              <a:rPr lang="en-SG" sz="3200" dirty="0" smtClean="0"/>
              <a:t>complexities</a:t>
            </a:r>
            <a:endParaRPr lang="en-SG" sz="3200" dirty="0" smtClean="0"/>
          </a:p>
          <a:p>
            <a:pPr marL="544068" lvl="1" indent="-342900">
              <a:buFont typeface="+mj-lt"/>
              <a:buAutoNum type="arabicPeriod"/>
            </a:pPr>
            <a:endParaRPr lang="en-SG" sz="2000" dirty="0" smtClean="0"/>
          </a:p>
        </p:txBody>
      </p:sp>
    </p:spTree>
    <p:extLst>
      <p:ext uri="{BB962C8B-B14F-4D97-AF65-F5344CB8AC3E}">
        <p14:creationId xmlns:p14="http://schemas.microsoft.com/office/powerpoint/2010/main" val="20674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 Key Points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sz="2400" dirty="0" smtClean="0"/>
              <a:t>Randomly </a:t>
            </a:r>
            <a:r>
              <a:rPr lang="en-IN" sz="2400" dirty="0" smtClean="0"/>
              <a:t>generated graphs are in adjacency list representation.</a:t>
            </a:r>
          </a:p>
          <a:p>
            <a:pPr>
              <a:buFont typeface="Arial" charset="0"/>
              <a:buChar char="•"/>
            </a:pPr>
            <a:r>
              <a:rPr lang="en-IN" sz="2400" dirty="0" smtClean="0"/>
              <a:t>Marked </a:t>
            </a:r>
            <a:r>
              <a:rPr lang="en-IN" sz="2400" dirty="0" smtClean="0"/>
              <a:t>was an array.</a:t>
            </a:r>
          </a:p>
          <a:p>
            <a:pPr>
              <a:buFont typeface="Arial" charset="0"/>
              <a:buChar char="•"/>
            </a:pPr>
            <a:r>
              <a:rPr lang="en-IN" sz="2400" dirty="0" smtClean="0"/>
              <a:t>Shortest </a:t>
            </a:r>
            <a:r>
              <a:rPr lang="en-IN" sz="2400" dirty="0" smtClean="0"/>
              <a:t>path was computed using a stack to store previous edges from the destination edge.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38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Theoretical Time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The theoretical time complexity of </a:t>
            </a:r>
            <a:r>
              <a:rPr lang="el-GR" sz="3200" dirty="0" smtClean="0"/>
              <a:t>θ</a:t>
            </a:r>
            <a:r>
              <a:rPr lang="en-IN" sz="3200" dirty="0" smtClean="0"/>
              <a:t> </a:t>
            </a:r>
            <a:r>
              <a:rPr lang="en-IN" sz="3200" dirty="0" smtClean="0"/>
              <a:t>(|</a:t>
            </a:r>
            <a:r>
              <a:rPr lang="en-IN" sz="3200" dirty="0" smtClean="0"/>
              <a:t>V| + |E</a:t>
            </a:r>
            <a:r>
              <a:rPr lang="en-IN" sz="3200" dirty="0" smtClean="0"/>
              <a:t>|) </a:t>
            </a:r>
            <a:r>
              <a:rPr lang="en-IN" sz="3200" dirty="0" smtClean="0"/>
              <a:t>for adjacency </a:t>
            </a:r>
            <a:r>
              <a:rPr lang="en-IN" sz="3200" dirty="0" smtClean="0"/>
              <a:t>lists.</a:t>
            </a:r>
            <a:endParaRPr lang="en-IN" sz="3200" dirty="0" smtClean="0"/>
          </a:p>
          <a:p>
            <a:r>
              <a:rPr lang="en-IN" sz="3200" dirty="0" smtClean="0"/>
              <a:t>In this analysis, we consider the analysis for all vertices, hence it is </a:t>
            </a:r>
            <a:r>
              <a:rPr lang="el-GR" sz="3200" dirty="0"/>
              <a:t>θ</a:t>
            </a:r>
            <a:r>
              <a:rPr lang="en-IN" sz="3200" dirty="0"/>
              <a:t> </a:t>
            </a:r>
            <a:r>
              <a:rPr lang="en-IN" sz="3200" dirty="0" smtClean="0"/>
              <a:t>(|</a:t>
            </a:r>
            <a:r>
              <a:rPr lang="en-IN" sz="3200" dirty="0" smtClean="0"/>
              <a:t>V|</a:t>
            </a:r>
            <a:r>
              <a:rPr lang="en-IN" sz="3200" baseline="30000" dirty="0" smtClean="0"/>
              <a:t>2</a:t>
            </a:r>
            <a:r>
              <a:rPr lang="en-IN" sz="3200" dirty="0" smtClean="0"/>
              <a:t> </a:t>
            </a:r>
            <a:r>
              <a:rPr lang="en-IN" sz="3200" dirty="0"/>
              <a:t>+ |E</a:t>
            </a:r>
            <a:r>
              <a:rPr lang="en-IN" sz="3200" dirty="0" smtClean="0"/>
              <a:t>|*|V</a:t>
            </a:r>
            <a:r>
              <a:rPr lang="en-IN" sz="3200" dirty="0" smtClean="0"/>
              <a:t>|).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7358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Demonstration &amp; Results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84" y="2020964"/>
            <a:ext cx="5466423" cy="367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5000 Vertices</a:t>
            </a:r>
            <a:endParaRPr lang="en-IN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70834"/>
              </p:ext>
            </p:extLst>
          </p:nvPr>
        </p:nvGraphicFramePr>
        <p:xfrm>
          <a:off x="1097280" y="1737360"/>
          <a:ext cx="10058400" cy="4468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03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807</TotalTime>
  <Words>322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Franklin Gothic Book</vt:lpstr>
      <vt:lpstr>Monotype Sorts</vt:lpstr>
      <vt:lpstr>Arial</vt:lpstr>
      <vt:lpstr>Crop</vt:lpstr>
      <vt:lpstr>CZ2001 Algorithms Example Class 4</vt:lpstr>
      <vt:lpstr>Introduction</vt:lpstr>
      <vt:lpstr>The BFS Algorithm</vt:lpstr>
      <vt:lpstr>PowerPoint Presentation</vt:lpstr>
      <vt:lpstr>Tasks for this Example Class</vt:lpstr>
      <vt:lpstr>Implementation Key Points</vt:lpstr>
      <vt:lpstr>Theoretical Time Complexity</vt:lpstr>
      <vt:lpstr>Demonstration &amp; Results</vt:lpstr>
      <vt:lpstr>5000 Vertices</vt:lpstr>
      <vt:lpstr>10000 Vertices</vt:lpstr>
      <vt:lpstr>Analysis of Results &amp;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CE2001 Algorithm</dc:title>
  <dc:creator>MdArif</dc:creator>
  <cp:lastModifiedBy>Suyash Lakhotia</cp:lastModifiedBy>
  <cp:revision>92</cp:revision>
  <dcterms:created xsi:type="dcterms:W3CDTF">2015-09-20T02:21:13Z</dcterms:created>
  <dcterms:modified xsi:type="dcterms:W3CDTF">2015-11-01T13:46:33Z</dcterms:modified>
</cp:coreProperties>
</file>