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82" r:id="rId19"/>
    <p:sldId id="272" r:id="rId20"/>
    <p:sldId id="274" r:id="rId21"/>
    <p:sldId id="275" r:id="rId22"/>
    <p:sldId id="276" r:id="rId23"/>
    <p:sldId id="277" r:id="rId24"/>
    <p:sldId id="278" r:id="rId25"/>
    <p:sldId id="279" r:id="rId26"/>
    <p:sldId id="280"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1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1FAB-A229-4A14-90D1-9EBFF9C91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40847-7F20-406A-9D29-F5A6231B3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137523-4F96-43BD-AE00-E4A0A398D109}"/>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5" name="Footer Placeholder 4">
            <a:extLst>
              <a:ext uri="{FF2B5EF4-FFF2-40B4-BE49-F238E27FC236}">
                <a16:creationId xmlns:a16="http://schemas.microsoft.com/office/drawing/2014/main" id="{4E2238EA-FC66-437D-B10E-C4D0AB3CF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AA76A-62F5-44FB-95F0-2FA16216DFD0}"/>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28486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1C14-8228-43C8-9148-82F1FB3E85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D2126B-2999-4EF9-B9B3-6346D53389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D5843-B3BE-419F-A7AE-232B04F98657}"/>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5" name="Footer Placeholder 4">
            <a:extLst>
              <a:ext uri="{FF2B5EF4-FFF2-40B4-BE49-F238E27FC236}">
                <a16:creationId xmlns:a16="http://schemas.microsoft.com/office/drawing/2014/main" id="{B538D84B-E365-4EB8-B139-4E7D43733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5C179-65F8-4E9A-986B-8EBB68809B44}"/>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248429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0815C-5E6B-4985-BEE7-9370CAC824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462EC7-5DF0-4579-8051-15C02F892B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6CFF1-6AA1-44DC-BE11-943A64967FE3}"/>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5" name="Footer Placeholder 4">
            <a:extLst>
              <a:ext uri="{FF2B5EF4-FFF2-40B4-BE49-F238E27FC236}">
                <a16:creationId xmlns:a16="http://schemas.microsoft.com/office/drawing/2014/main" id="{832B79F2-FC5C-4BCF-8198-BBAD1E92A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F5A85-1C0C-448F-8C09-11BE9135331B}"/>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361480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1276-B52E-424C-AE15-B1340CF3E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2387B-6881-4A47-9375-B6114381DC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C3097-B92B-42D5-9813-2A6AD3EE9347}"/>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5" name="Footer Placeholder 4">
            <a:extLst>
              <a:ext uri="{FF2B5EF4-FFF2-40B4-BE49-F238E27FC236}">
                <a16:creationId xmlns:a16="http://schemas.microsoft.com/office/drawing/2014/main" id="{0DAED414-379D-436C-95B7-C14623519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34435-359F-40EF-81EA-9FFE3A691853}"/>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374689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7395-B0D5-47FF-8CFB-A48AE4D01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D8DC9E-F21F-4F82-82D0-0C2A0DC0B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B3ACA-2AC7-427A-97D6-80B516314CA1}"/>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5" name="Footer Placeholder 4">
            <a:extLst>
              <a:ext uri="{FF2B5EF4-FFF2-40B4-BE49-F238E27FC236}">
                <a16:creationId xmlns:a16="http://schemas.microsoft.com/office/drawing/2014/main" id="{B5AD34C5-E76B-45F2-81E9-6633A9432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20388-9C03-4ABB-9B7C-5C7C35E2C151}"/>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108552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638E-C18F-4A09-BA7C-19BCA4415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DBAF5C-0072-427A-9032-37E22A6290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0A2662-26F1-4CAD-B5AC-1579050752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622EEB-43BE-458D-A20D-291365AD0FD5}"/>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6" name="Footer Placeholder 5">
            <a:extLst>
              <a:ext uri="{FF2B5EF4-FFF2-40B4-BE49-F238E27FC236}">
                <a16:creationId xmlns:a16="http://schemas.microsoft.com/office/drawing/2014/main" id="{4B33A587-46F3-4BFE-BB78-316A94231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4DA96-2FEE-46F9-BBBD-9FA0244A5663}"/>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48238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56C7-5E84-41D6-A27F-EAB688D2A9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003E83-3E85-4754-A297-A9783742F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19362D-3494-4CA2-AD5C-70B713597D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F1E8E-2E08-4997-B02C-327CE8EF4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C352EE-0A14-46F8-9251-FBEF146936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D98EAA-1D42-4955-A887-F1D2960135DC}"/>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8" name="Footer Placeholder 7">
            <a:extLst>
              <a:ext uri="{FF2B5EF4-FFF2-40B4-BE49-F238E27FC236}">
                <a16:creationId xmlns:a16="http://schemas.microsoft.com/office/drawing/2014/main" id="{EC81F4AF-0B05-432E-86A6-45CEC52696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1B0A49-246B-4D99-8B3E-A0FE1BE08EBD}"/>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241483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4120-41C3-464A-A6CD-62E0917D4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07F2C-D1A6-4FCF-B634-2C1E5A16DFAD}"/>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4" name="Footer Placeholder 3">
            <a:extLst>
              <a:ext uri="{FF2B5EF4-FFF2-40B4-BE49-F238E27FC236}">
                <a16:creationId xmlns:a16="http://schemas.microsoft.com/office/drawing/2014/main" id="{2B8BD3DA-D7F2-4D1B-8B0C-281B0B905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B87CD-7C26-48A7-9BF3-C60F8100FE61}"/>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90946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6E2280-C941-4A6D-8B56-428A13846C30}"/>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3" name="Footer Placeholder 2">
            <a:extLst>
              <a:ext uri="{FF2B5EF4-FFF2-40B4-BE49-F238E27FC236}">
                <a16:creationId xmlns:a16="http://schemas.microsoft.com/office/drawing/2014/main" id="{859E2696-B479-4020-938F-95C4CC97B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A50216-8929-49B7-99E7-37329E8F1E20}"/>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358775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43BA-6E6D-41FC-8D94-BAE89EFF2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5A7FC2-6C77-4A5C-B748-1BBC68277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B2389-6F19-4178-9BBF-AB24AD650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42564D-DF36-46D5-A660-6B4E54B5FDA2}"/>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6" name="Footer Placeholder 5">
            <a:extLst>
              <a:ext uri="{FF2B5EF4-FFF2-40B4-BE49-F238E27FC236}">
                <a16:creationId xmlns:a16="http://schemas.microsoft.com/office/drawing/2014/main" id="{B4BF13B7-C583-4FE9-B8A4-D4FB0D1AB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A10DC-2387-47D9-9A07-F256849DD71D}"/>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69449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485F-C987-455E-844B-312034676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B0B3F-CD95-426F-ADCB-1360134FF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921828-72E6-47CD-8B55-C5E562A81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F112B1-2F59-4010-9E2C-44475A92A270}"/>
              </a:ext>
            </a:extLst>
          </p:cNvPr>
          <p:cNvSpPr>
            <a:spLocks noGrp="1"/>
          </p:cNvSpPr>
          <p:nvPr>
            <p:ph type="dt" sz="half" idx="10"/>
          </p:nvPr>
        </p:nvSpPr>
        <p:spPr/>
        <p:txBody>
          <a:bodyPr/>
          <a:lstStyle/>
          <a:p>
            <a:fld id="{5879A62F-1670-4175-B338-80A4D5D8EEDB}" type="datetimeFigureOut">
              <a:rPr lang="en-US" smtClean="0"/>
              <a:t>4/13/2018</a:t>
            </a:fld>
            <a:endParaRPr lang="en-US"/>
          </a:p>
        </p:txBody>
      </p:sp>
      <p:sp>
        <p:nvSpPr>
          <p:cNvPr id="6" name="Footer Placeholder 5">
            <a:extLst>
              <a:ext uri="{FF2B5EF4-FFF2-40B4-BE49-F238E27FC236}">
                <a16:creationId xmlns:a16="http://schemas.microsoft.com/office/drawing/2014/main" id="{95F4F7D6-3979-489C-9536-F6DB18989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500B3-74BD-4265-BB31-2E99814F18EB}"/>
              </a:ext>
            </a:extLst>
          </p:cNvPr>
          <p:cNvSpPr>
            <a:spLocks noGrp="1"/>
          </p:cNvSpPr>
          <p:nvPr>
            <p:ph type="sldNum" sz="quarter" idx="12"/>
          </p:nvPr>
        </p:nvSpPr>
        <p:spPr/>
        <p:txBody>
          <a:bodyPr/>
          <a:lstStyle/>
          <a:p>
            <a:fld id="{00E7B03E-4899-4982-B0D9-B81F7840AAC8}" type="slidenum">
              <a:rPr lang="en-US" smtClean="0"/>
              <a:t>‹#›</a:t>
            </a:fld>
            <a:endParaRPr lang="en-US"/>
          </a:p>
        </p:txBody>
      </p:sp>
    </p:spTree>
    <p:extLst>
      <p:ext uri="{BB962C8B-B14F-4D97-AF65-F5344CB8AC3E}">
        <p14:creationId xmlns:p14="http://schemas.microsoft.com/office/powerpoint/2010/main" val="183249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D9828-E5C8-493E-A0CF-5C3C6295E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146AB-884A-46DB-A083-8EE4FDE2A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8C682-250C-4725-B8A6-0C2F602922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9A62F-1670-4175-B338-80A4D5D8EEDB}" type="datetimeFigureOut">
              <a:rPr lang="en-US" smtClean="0"/>
              <a:t>4/13/2018</a:t>
            </a:fld>
            <a:endParaRPr lang="en-US"/>
          </a:p>
        </p:txBody>
      </p:sp>
      <p:sp>
        <p:nvSpPr>
          <p:cNvPr id="5" name="Footer Placeholder 4">
            <a:extLst>
              <a:ext uri="{FF2B5EF4-FFF2-40B4-BE49-F238E27FC236}">
                <a16:creationId xmlns:a16="http://schemas.microsoft.com/office/drawing/2014/main" id="{C6DC8D26-A1B1-4CF4-BFBD-03ECCED07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2D7773-1AE6-4875-A0B8-DA424B557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7B03E-4899-4982-B0D9-B81F7840AAC8}" type="slidenum">
              <a:rPr lang="en-US" smtClean="0"/>
              <a:t>‹#›</a:t>
            </a:fld>
            <a:endParaRPr lang="en-US"/>
          </a:p>
        </p:txBody>
      </p:sp>
    </p:spTree>
    <p:extLst>
      <p:ext uri="{BB962C8B-B14F-4D97-AF65-F5344CB8AC3E}">
        <p14:creationId xmlns:p14="http://schemas.microsoft.com/office/powerpoint/2010/main" val="37836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reditcards.com/credit-card-news/credit-card-security-id-theft-fraud-statistics-1276.ph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reditcards.com/credit-card-news/credit-card-security-id-theft-fraud-statistics-1276.php"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cs.waikato.ac.nz/ml/wek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idss.cs.put.poznan.pl/site/ros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D5B6-DEF3-4CDC-A06C-B6EC57056389}"/>
              </a:ext>
            </a:extLst>
          </p:cNvPr>
          <p:cNvSpPr>
            <a:spLocks noGrp="1"/>
          </p:cNvSpPr>
          <p:nvPr>
            <p:ph type="ctrTitle"/>
          </p:nvPr>
        </p:nvSpPr>
        <p:spPr/>
        <p:txBody>
          <a:bodyPr/>
          <a:lstStyle/>
          <a:p>
            <a:r>
              <a:rPr lang="en-US" dirty="0"/>
              <a:t>PTD</a:t>
            </a:r>
          </a:p>
        </p:txBody>
      </p:sp>
      <p:sp>
        <p:nvSpPr>
          <p:cNvPr id="3" name="Subtitle 2">
            <a:extLst>
              <a:ext uri="{FF2B5EF4-FFF2-40B4-BE49-F238E27FC236}">
                <a16:creationId xmlns:a16="http://schemas.microsoft.com/office/drawing/2014/main" id="{859784B4-42AF-4F0D-BC18-68CD87066D41}"/>
              </a:ext>
            </a:extLst>
          </p:cNvPr>
          <p:cNvSpPr>
            <a:spLocks noGrp="1"/>
          </p:cNvSpPr>
          <p:nvPr>
            <p:ph type="subTitle" idx="1"/>
          </p:nvPr>
        </p:nvSpPr>
        <p:spPr/>
        <p:txBody>
          <a:bodyPr/>
          <a:lstStyle/>
          <a:p>
            <a:r>
              <a:rPr lang="en-US" dirty="0"/>
              <a:t>Jordan Moreno-Lacalle</a:t>
            </a:r>
          </a:p>
        </p:txBody>
      </p:sp>
    </p:spTree>
    <p:extLst>
      <p:ext uri="{BB962C8B-B14F-4D97-AF65-F5344CB8AC3E}">
        <p14:creationId xmlns:p14="http://schemas.microsoft.com/office/powerpoint/2010/main" val="382858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92A7-C424-4EA5-AAD8-7BDBE77ADC47}"/>
              </a:ext>
            </a:extLst>
          </p:cNvPr>
          <p:cNvSpPr>
            <a:spLocks noGrp="1"/>
          </p:cNvSpPr>
          <p:nvPr>
            <p:ph type="title"/>
          </p:nvPr>
        </p:nvSpPr>
        <p:spPr>
          <a:xfrm>
            <a:off x="838200" y="365125"/>
            <a:ext cx="10515600" cy="1977022"/>
          </a:xfrm>
        </p:spPr>
        <p:txBody>
          <a:bodyPr>
            <a:normAutofit fontScale="90000"/>
          </a:bodyPr>
          <a:lstStyle/>
          <a:p>
            <a:r>
              <a:rPr lang="en-US" dirty="0"/>
              <a:t>Nielsen, Michael A. "Chapter 1: Using Neural Nets to Recognize Handwritten Digits." </a:t>
            </a:r>
            <a:r>
              <a:rPr lang="en-US" i="1" dirty="0"/>
              <a:t>Neural Networks and Deep Learning</a:t>
            </a:r>
            <a:r>
              <a:rPr lang="en-US" dirty="0"/>
              <a:t>. Determination Press, 02 Dec. 2017. </a:t>
            </a:r>
            <a:br>
              <a:rPr lang="en-US" dirty="0">
                <a:effectLst/>
              </a:rPr>
            </a:br>
            <a:endParaRPr lang="en-US" dirty="0"/>
          </a:p>
        </p:txBody>
      </p:sp>
      <p:sp>
        <p:nvSpPr>
          <p:cNvPr id="3" name="Content Placeholder 2">
            <a:extLst>
              <a:ext uri="{FF2B5EF4-FFF2-40B4-BE49-F238E27FC236}">
                <a16:creationId xmlns:a16="http://schemas.microsoft.com/office/drawing/2014/main" id="{76942C99-CCC0-4009-91A5-F8105C87E167}"/>
              </a:ext>
            </a:extLst>
          </p:cNvPr>
          <p:cNvSpPr>
            <a:spLocks noGrp="1"/>
          </p:cNvSpPr>
          <p:nvPr>
            <p:ph idx="1"/>
          </p:nvPr>
        </p:nvSpPr>
        <p:spPr>
          <a:xfrm>
            <a:off x="838200" y="2342147"/>
            <a:ext cx="10515600" cy="3834816"/>
          </a:xfrm>
        </p:spPr>
        <p:txBody>
          <a:bodyPr/>
          <a:lstStyle/>
          <a:p>
            <a:r>
              <a:rPr lang="en-US" b="1" dirty="0"/>
              <a:t>        </a:t>
            </a:r>
            <a:r>
              <a:rPr lang="en-US" dirty="0"/>
              <a:t>While this source does not directly relate to credit card fraud detection, its explanation of the basic concepts behind neural networks is very helpful. The concept is explained through the analysis of handwritten digit recognition. Concise yet descriptive explanations of </a:t>
            </a:r>
            <a:r>
              <a:rPr lang="en-US" dirty="0" err="1"/>
              <a:t>perceptrons</a:t>
            </a:r>
            <a:r>
              <a:rPr lang="en-US" dirty="0"/>
              <a:t>, sigmoid neurons, and the general architecture of neural networks provides a solid basis for generally understanding the subject. An example implementation of a neural network for handwritten digit recognition ties the concepts together in a practical application.</a:t>
            </a:r>
            <a:endParaRPr lang="en-US" dirty="0">
              <a:effectLst/>
            </a:endParaRPr>
          </a:p>
          <a:p>
            <a:endParaRPr lang="en-US" dirty="0"/>
          </a:p>
        </p:txBody>
      </p:sp>
    </p:spTree>
    <p:extLst>
      <p:ext uri="{BB962C8B-B14F-4D97-AF65-F5344CB8AC3E}">
        <p14:creationId xmlns:p14="http://schemas.microsoft.com/office/powerpoint/2010/main" val="428359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0C3C-8F7E-41B6-BC59-466BEDAAB011}"/>
              </a:ext>
            </a:extLst>
          </p:cNvPr>
          <p:cNvSpPr>
            <a:spLocks noGrp="1"/>
          </p:cNvSpPr>
          <p:nvPr>
            <p:ph type="title"/>
          </p:nvPr>
        </p:nvSpPr>
        <p:spPr/>
        <p:txBody>
          <a:bodyPr>
            <a:normAutofit fontScale="90000"/>
          </a:bodyPr>
          <a:lstStyle/>
          <a:p>
            <a:r>
              <a:rPr lang="en-US" dirty="0"/>
              <a:t>"EDA to Prediction (</a:t>
            </a:r>
            <a:r>
              <a:rPr lang="en-US" dirty="0" err="1"/>
              <a:t>DieTanic</a:t>
            </a:r>
            <a:r>
              <a:rPr lang="en-US" dirty="0"/>
              <a:t>)." </a:t>
            </a:r>
            <a:r>
              <a:rPr lang="en-US" i="1" dirty="0"/>
              <a:t>Kaggle</a:t>
            </a:r>
            <a:r>
              <a:rPr lang="en-US" dirty="0"/>
              <a:t>. </a:t>
            </a:r>
            <a:r>
              <a:rPr lang="en-US" dirty="0" err="1"/>
              <a:t>N.p</a:t>
            </a:r>
            <a:r>
              <a:rPr lang="en-US" dirty="0"/>
              <a:t>., Jan. 2017. </a:t>
            </a:r>
            <a:br>
              <a:rPr lang="en-US" dirty="0">
                <a:effectLst/>
              </a:rPr>
            </a:br>
            <a:endParaRPr lang="en-US" dirty="0"/>
          </a:p>
        </p:txBody>
      </p:sp>
      <p:sp>
        <p:nvSpPr>
          <p:cNvPr id="3" name="Content Placeholder 2">
            <a:extLst>
              <a:ext uri="{FF2B5EF4-FFF2-40B4-BE49-F238E27FC236}">
                <a16:creationId xmlns:a16="http://schemas.microsoft.com/office/drawing/2014/main" id="{2B4A9E8B-3BAC-4550-B5F4-86F87E176B25}"/>
              </a:ext>
            </a:extLst>
          </p:cNvPr>
          <p:cNvSpPr>
            <a:spLocks noGrp="1"/>
          </p:cNvSpPr>
          <p:nvPr>
            <p:ph idx="1"/>
          </p:nvPr>
        </p:nvSpPr>
        <p:spPr/>
        <p:txBody>
          <a:bodyPr/>
          <a:lstStyle/>
          <a:p>
            <a:r>
              <a:rPr lang="en-US" dirty="0"/>
              <a:t>    In this Kaggle ‘Kernel’, the author performs an exploratory data analysis (EDA) on a dataset of Titanic victims and survivors. After observing the relationships between the attributes of a passenger and their class (survived or died), the importance of these attributes is examined in the implementation of four classifying (prediction) algorithms. Some different types of dataset features are defined by the author (categorical features, ordinal features, and continuous features).</a:t>
            </a:r>
          </a:p>
        </p:txBody>
      </p:sp>
    </p:spTree>
    <p:extLst>
      <p:ext uri="{BB962C8B-B14F-4D97-AF65-F5344CB8AC3E}">
        <p14:creationId xmlns:p14="http://schemas.microsoft.com/office/powerpoint/2010/main" val="122911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AEFA-0E9F-4352-B631-7D281521C36B}"/>
              </a:ext>
            </a:extLst>
          </p:cNvPr>
          <p:cNvSpPr>
            <a:spLocks noGrp="1"/>
          </p:cNvSpPr>
          <p:nvPr>
            <p:ph type="title"/>
          </p:nvPr>
        </p:nvSpPr>
        <p:spPr>
          <a:xfrm>
            <a:off x="838200" y="365125"/>
            <a:ext cx="10515600" cy="1325563"/>
          </a:xfrm>
        </p:spPr>
        <p:txBody>
          <a:bodyPr>
            <a:normAutofit/>
          </a:bodyPr>
          <a:lstStyle/>
          <a:p>
            <a:r>
              <a:rPr lang="en-US" dirty="0"/>
              <a:t>Neural Networks Background - Perceptron</a:t>
            </a:r>
          </a:p>
        </p:txBody>
      </p:sp>
      <p:sp>
        <p:nvSpPr>
          <p:cNvPr id="2055" name="Content Placeholder 2054">
            <a:extLst>
              <a:ext uri="{FF2B5EF4-FFF2-40B4-BE49-F238E27FC236}">
                <a16:creationId xmlns:a16="http://schemas.microsoft.com/office/drawing/2014/main" id="{50F70A92-48EB-457A-B9B3-5C2AA2FE1DB2}"/>
              </a:ext>
            </a:extLst>
          </p:cNvPr>
          <p:cNvSpPr>
            <a:spLocks noGrp="1"/>
          </p:cNvSpPr>
          <p:nvPr>
            <p:ph idx="1"/>
          </p:nvPr>
        </p:nvSpPr>
        <p:spPr>
          <a:xfrm>
            <a:off x="838200" y="1825625"/>
            <a:ext cx="3797807" cy="4351338"/>
          </a:xfrm>
        </p:spPr>
        <p:txBody>
          <a:bodyPr>
            <a:normAutofit fontScale="92500" lnSpcReduction="10000"/>
          </a:bodyPr>
          <a:lstStyle/>
          <a:p>
            <a:r>
              <a:rPr lang="en-US" dirty="0" err="1"/>
              <a:t>Perceptrons</a:t>
            </a:r>
            <a:r>
              <a:rPr lang="en-US" dirty="0"/>
              <a:t> take some number of inputs </a:t>
            </a:r>
            <a:r>
              <a:rPr lang="en-US" i="1" dirty="0"/>
              <a:t>n</a:t>
            </a:r>
            <a:r>
              <a:rPr lang="en-US" dirty="0"/>
              <a:t>, where each input X</a:t>
            </a:r>
            <a:r>
              <a:rPr lang="en-US" baseline="-25000" dirty="0"/>
              <a:t>i</a:t>
            </a:r>
            <a:r>
              <a:rPr lang="en-US" dirty="0"/>
              <a:t> has an associated weight W</a:t>
            </a:r>
            <a:r>
              <a:rPr lang="en-US" baseline="-25000" dirty="0"/>
              <a:t>i</a:t>
            </a:r>
            <a:r>
              <a:rPr lang="en-US" dirty="0"/>
              <a:t>. Each perceptron also has some specified threshold value. When the sum of the inputs multiplied by their weights (the weighted sum) is greater than this threshold, the perceptron is ‘activated’. (Nielsen)</a:t>
            </a:r>
            <a:endParaRPr lang="en-US" sz="2000" dirty="0"/>
          </a:p>
        </p:txBody>
      </p:sp>
      <p:pic>
        <p:nvPicPr>
          <p:cNvPr id="4" name="Picture 4" descr="https://lh5.googleusercontent.com/aF6YoYt7f_Bqf_3YDpRtBm26r4SKTY7if8FhETi6WrvOZj06kkYY3SPOGopsfgAgQSCTufQoNsck2I5yPB8ssLSKJaCi9nygjbjpoEMpRUEp0K0m8lw3PnzZX48vysUKmhPKTOnh">
            <a:extLst>
              <a:ext uri="{FF2B5EF4-FFF2-40B4-BE49-F238E27FC236}">
                <a16:creationId xmlns:a16="http://schemas.microsoft.com/office/drawing/2014/main" id="{545F7408-AFEA-4C6B-8BA2-FD778FAE2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170" y="2429670"/>
            <a:ext cx="7087929" cy="35925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73821A-B38F-40C7-8787-3E7247465368}"/>
              </a:ext>
            </a:extLst>
          </p:cNvPr>
          <p:cNvSpPr txBox="1"/>
          <p:nvPr/>
        </p:nvSpPr>
        <p:spPr>
          <a:xfrm>
            <a:off x="7347284" y="5743074"/>
            <a:ext cx="3673642" cy="369332"/>
          </a:xfrm>
          <a:prstGeom prst="rect">
            <a:avLst/>
          </a:prstGeom>
          <a:noFill/>
        </p:spPr>
        <p:txBody>
          <a:bodyPr wrap="square" rtlCol="0">
            <a:spAutoFit/>
          </a:bodyPr>
          <a:lstStyle/>
          <a:p>
            <a:r>
              <a:rPr lang="en-US" dirty="0"/>
              <a:t>(Nielsen)</a:t>
            </a:r>
          </a:p>
        </p:txBody>
      </p:sp>
    </p:spTree>
    <p:extLst>
      <p:ext uri="{BB962C8B-B14F-4D97-AF65-F5344CB8AC3E}">
        <p14:creationId xmlns:p14="http://schemas.microsoft.com/office/powerpoint/2010/main" val="378437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AAC5-D2CF-4388-B019-921E24D9F4EA}"/>
              </a:ext>
            </a:extLst>
          </p:cNvPr>
          <p:cNvSpPr>
            <a:spLocks noGrp="1"/>
          </p:cNvSpPr>
          <p:nvPr>
            <p:ph type="title"/>
          </p:nvPr>
        </p:nvSpPr>
        <p:spPr>
          <a:xfrm>
            <a:off x="838200" y="365125"/>
            <a:ext cx="10515600" cy="1325563"/>
          </a:xfrm>
        </p:spPr>
        <p:txBody>
          <a:bodyPr/>
          <a:lstStyle/>
          <a:p>
            <a:r>
              <a:rPr lang="en-US"/>
              <a:t>Neural Networks Background - Perceptron</a:t>
            </a:r>
            <a:endParaRPr lang="en-US" dirty="0"/>
          </a:p>
        </p:txBody>
      </p:sp>
      <p:pic>
        <p:nvPicPr>
          <p:cNvPr id="3074" name="Picture 2" descr="https://lh6.googleusercontent.com/KBQfAGCuMIcu5YBchlnKqfJkZJOVcUn3W-gDZLgUtRjqhoiSDwpIaeNP6JgnJTNYQkwi6o3Pn38vRPyPFygAx2NPav405PbvbrdLLo5yrR7uMS1HvbQJiET1223iCPAVIW7C__3l">
            <a:extLst>
              <a:ext uri="{FF2B5EF4-FFF2-40B4-BE49-F238E27FC236}">
                <a16:creationId xmlns:a16="http://schemas.microsoft.com/office/drawing/2014/main" id="{A1729717-7768-4FC3-B110-636FD1771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49" y="1690688"/>
            <a:ext cx="5978025" cy="13255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60QQGIQlrC7xWsErp9Bj9Dt9jtCk-wWoz-MbaKtXVPWYSASQJy1kmdJ45NIvHI_nfgv6KiR-HhFrtcDpPClsD4aGnxNkqr1EYieP8d7mmqlS1c22Pl1yX1sc5JXJICMF43eFFr6w">
            <a:extLst>
              <a:ext uri="{FF2B5EF4-FFF2-40B4-BE49-F238E27FC236}">
                <a16:creationId xmlns:a16="http://schemas.microsoft.com/office/drawing/2014/main" id="{3FECD034-7FE7-47B3-BD00-E236DDDEF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 y="4285666"/>
            <a:ext cx="6466975" cy="2069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D10BC6-91D9-4018-974D-C2AF42AE524D}"/>
              </a:ext>
            </a:extLst>
          </p:cNvPr>
          <p:cNvSpPr txBox="1"/>
          <p:nvPr/>
        </p:nvSpPr>
        <p:spPr>
          <a:xfrm>
            <a:off x="6930189" y="1844842"/>
            <a:ext cx="4588043" cy="646331"/>
          </a:xfrm>
          <a:prstGeom prst="rect">
            <a:avLst/>
          </a:prstGeom>
          <a:noFill/>
        </p:spPr>
        <p:txBody>
          <a:bodyPr wrap="square" rtlCol="0">
            <a:spAutoFit/>
          </a:bodyPr>
          <a:lstStyle/>
          <a:p>
            <a:r>
              <a:rPr lang="en-US" dirty="0"/>
              <a:t>Perceptron output as simply modeled by Nielsen. </a:t>
            </a:r>
          </a:p>
        </p:txBody>
      </p:sp>
      <p:sp>
        <p:nvSpPr>
          <p:cNvPr id="5" name="TextBox 4">
            <a:extLst>
              <a:ext uri="{FF2B5EF4-FFF2-40B4-BE49-F238E27FC236}">
                <a16:creationId xmlns:a16="http://schemas.microsoft.com/office/drawing/2014/main" id="{FF838732-8941-467F-84F5-E1394E756E11}"/>
              </a:ext>
            </a:extLst>
          </p:cNvPr>
          <p:cNvSpPr txBox="1"/>
          <p:nvPr/>
        </p:nvSpPr>
        <p:spPr>
          <a:xfrm>
            <a:off x="6930189" y="4812632"/>
            <a:ext cx="4796590" cy="923330"/>
          </a:xfrm>
          <a:prstGeom prst="rect">
            <a:avLst/>
          </a:prstGeom>
          <a:noFill/>
        </p:spPr>
        <p:txBody>
          <a:bodyPr wrap="square" rtlCol="0">
            <a:spAutoFit/>
          </a:bodyPr>
          <a:lstStyle/>
          <a:p>
            <a:r>
              <a:rPr lang="en-US" dirty="0"/>
              <a:t>Perceptron output as modeled by Bishop on page 98. g() is the sigmoid function which limits the output to real numbers in the range [0, 1]</a:t>
            </a:r>
          </a:p>
        </p:txBody>
      </p:sp>
    </p:spTree>
    <p:extLst>
      <p:ext uri="{BB962C8B-B14F-4D97-AF65-F5344CB8AC3E}">
        <p14:creationId xmlns:p14="http://schemas.microsoft.com/office/powerpoint/2010/main" val="19778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6485-6522-4A7F-839C-5D2482689064}"/>
              </a:ext>
            </a:extLst>
          </p:cNvPr>
          <p:cNvSpPr>
            <a:spLocks noGrp="1"/>
          </p:cNvSpPr>
          <p:nvPr>
            <p:ph type="title"/>
          </p:nvPr>
        </p:nvSpPr>
        <p:spPr/>
        <p:txBody>
          <a:bodyPr/>
          <a:lstStyle/>
          <a:p>
            <a:r>
              <a:rPr lang="en-US" dirty="0"/>
              <a:t>Neural Networks Background - Perceptron</a:t>
            </a:r>
          </a:p>
        </p:txBody>
      </p:sp>
      <p:pic>
        <p:nvPicPr>
          <p:cNvPr id="4098" name="Picture 2" descr="https://lh4.googleusercontent.com/pAtj8ifn6odDS8x4ZZ9eXJ4KC6PFSxwuM4_ZXbR35NZ8nDr89DRykYr6jQHfFCAJh3cjXWR4FU0-8cxGhIxyoi3RodGcaGzPb2wNyHQbdskowDl1Gkqp_MPjbISd_rW1rdGfJ1DE">
            <a:extLst>
              <a:ext uri="{FF2B5EF4-FFF2-40B4-BE49-F238E27FC236}">
                <a16:creationId xmlns:a16="http://schemas.microsoft.com/office/drawing/2014/main" id="{6A5D4048-18BA-472E-9194-6D207F0B27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99302"/>
            <a:ext cx="6590047" cy="4548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B99D4E-AB43-407D-8BB1-20AAA5DEEF6F}"/>
              </a:ext>
            </a:extLst>
          </p:cNvPr>
          <p:cNvSpPr txBox="1"/>
          <p:nvPr/>
        </p:nvSpPr>
        <p:spPr>
          <a:xfrm>
            <a:off x="6769768" y="3144253"/>
            <a:ext cx="4876800" cy="923330"/>
          </a:xfrm>
          <a:prstGeom prst="rect">
            <a:avLst/>
          </a:prstGeom>
          <a:noFill/>
        </p:spPr>
        <p:txBody>
          <a:bodyPr wrap="square" rtlCol="0">
            <a:spAutoFit/>
          </a:bodyPr>
          <a:lstStyle/>
          <a:p>
            <a:r>
              <a:rPr lang="en-US" dirty="0"/>
              <a:t>Graph of the sigmoid function, provided by Gupta et. al., that is typically used to restrict perceptron output. </a:t>
            </a:r>
          </a:p>
        </p:txBody>
      </p:sp>
    </p:spTree>
    <p:extLst>
      <p:ext uri="{BB962C8B-B14F-4D97-AF65-F5344CB8AC3E}">
        <p14:creationId xmlns:p14="http://schemas.microsoft.com/office/powerpoint/2010/main" val="301938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CFCB-2857-4CC7-8FCF-DCFC8D2B4A7D}"/>
              </a:ext>
            </a:extLst>
          </p:cNvPr>
          <p:cNvSpPr>
            <a:spLocks noGrp="1"/>
          </p:cNvSpPr>
          <p:nvPr>
            <p:ph type="title"/>
          </p:nvPr>
        </p:nvSpPr>
        <p:spPr/>
        <p:txBody>
          <a:bodyPr/>
          <a:lstStyle/>
          <a:p>
            <a:r>
              <a:rPr lang="en-US" dirty="0"/>
              <a:t>Single Layer Networks</a:t>
            </a:r>
          </a:p>
        </p:txBody>
      </p:sp>
      <p:sp>
        <p:nvSpPr>
          <p:cNvPr id="3" name="Content Placeholder 2">
            <a:extLst>
              <a:ext uri="{FF2B5EF4-FFF2-40B4-BE49-F238E27FC236}">
                <a16:creationId xmlns:a16="http://schemas.microsoft.com/office/drawing/2014/main" id="{C140FF92-9789-4EFB-A23E-844CCFBC31E1}"/>
              </a:ext>
            </a:extLst>
          </p:cNvPr>
          <p:cNvSpPr>
            <a:spLocks noGrp="1"/>
          </p:cNvSpPr>
          <p:nvPr>
            <p:ph idx="1"/>
          </p:nvPr>
        </p:nvSpPr>
        <p:spPr/>
        <p:txBody>
          <a:bodyPr/>
          <a:lstStyle/>
          <a:p>
            <a:r>
              <a:rPr lang="en-US" dirty="0"/>
              <a:t>“...single-layer networks are based on a linear combination of the input variables which is transformed by a non-linear activation function” Bishop 117</a:t>
            </a:r>
          </a:p>
          <a:p>
            <a:pPr lvl="1"/>
            <a:r>
              <a:rPr lang="en-US" dirty="0"/>
              <a:t>Non-linear activation function refers to the output function modeled on previous slides</a:t>
            </a:r>
          </a:p>
          <a:p>
            <a:r>
              <a:rPr lang="en-US" dirty="0"/>
              <a:t>Single-layer networks have a limited scope of application as they are not easily generalized to a wide-range of problems. Bishop 116</a:t>
            </a:r>
          </a:p>
        </p:txBody>
      </p:sp>
    </p:spTree>
    <p:extLst>
      <p:ext uri="{BB962C8B-B14F-4D97-AF65-F5344CB8AC3E}">
        <p14:creationId xmlns:p14="http://schemas.microsoft.com/office/powerpoint/2010/main" val="221361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5754-C1FD-41E6-A22D-6702FD418174}"/>
              </a:ext>
            </a:extLst>
          </p:cNvPr>
          <p:cNvSpPr>
            <a:spLocks noGrp="1"/>
          </p:cNvSpPr>
          <p:nvPr>
            <p:ph type="title"/>
          </p:nvPr>
        </p:nvSpPr>
        <p:spPr/>
        <p:txBody>
          <a:bodyPr/>
          <a:lstStyle/>
          <a:p>
            <a:pPr algn="ctr"/>
            <a:r>
              <a:rPr lang="en-US" dirty="0"/>
              <a:t>Multilayer Networks</a:t>
            </a:r>
          </a:p>
        </p:txBody>
      </p:sp>
      <p:pic>
        <p:nvPicPr>
          <p:cNvPr id="5122" name="Picture 2" descr="https://lh4.googleusercontent.com/6WicqsJQKWlkYburZgBzEJo-PB3Dl-AI3UzfhppOIXqsX0CDRk03CvBcWEjNT4VNK_Xi6WDmQIagih_43GPOWwmfKdQ2Y6gOzSf-YNmi2hsYIxk5XOvJprQ6mvkNnbcOKXKcbnce">
            <a:extLst>
              <a:ext uri="{FF2B5EF4-FFF2-40B4-BE49-F238E27FC236}">
                <a16:creationId xmlns:a16="http://schemas.microsoft.com/office/drawing/2014/main" id="{581E481E-7AE5-47D8-8857-A8937D8C16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566" y="1973179"/>
            <a:ext cx="6521461" cy="357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18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984-702C-49A1-94B6-EA6CE3E558F8}"/>
              </a:ext>
            </a:extLst>
          </p:cNvPr>
          <p:cNvSpPr>
            <a:spLocks noGrp="1"/>
          </p:cNvSpPr>
          <p:nvPr>
            <p:ph type="title"/>
          </p:nvPr>
        </p:nvSpPr>
        <p:spPr/>
        <p:txBody>
          <a:bodyPr/>
          <a:lstStyle/>
          <a:p>
            <a:r>
              <a:rPr lang="en-US" dirty="0"/>
              <a:t>NEED TO COVER BACKPROPOGATION</a:t>
            </a:r>
          </a:p>
        </p:txBody>
      </p:sp>
      <p:sp>
        <p:nvSpPr>
          <p:cNvPr id="3" name="Content Placeholder 2">
            <a:extLst>
              <a:ext uri="{FF2B5EF4-FFF2-40B4-BE49-F238E27FC236}">
                <a16:creationId xmlns:a16="http://schemas.microsoft.com/office/drawing/2014/main" id="{033B60BA-0DD4-4F8B-A952-C1BC37C918B3}"/>
              </a:ext>
            </a:extLst>
          </p:cNvPr>
          <p:cNvSpPr>
            <a:spLocks noGrp="1"/>
          </p:cNvSpPr>
          <p:nvPr>
            <p:ph idx="1"/>
          </p:nvPr>
        </p:nvSpPr>
        <p:spPr/>
        <p:txBody>
          <a:bodyPr/>
          <a:lstStyle/>
          <a:p>
            <a:r>
              <a:rPr lang="en-US" dirty="0"/>
              <a:t>Backpropagation is an important step in the training process, should be covered</a:t>
            </a:r>
          </a:p>
        </p:txBody>
      </p:sp>
    </p:spTree>
    <p:extLst>
      <p:ext uri="{BB962C8B-B14F-4D97-AF65-F5344CB8AC3E}">
        <p14:creationId xmlns:p14="http://schemas.microsoft.com/office/powerpoint/2010/main" val="220482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9B4C-B146-4401-B005-14CD19EB3588}"/>
              </a:ext>
            </a:extLst>
          </p:cNvPr>
          <p:cNvSpPr>
            <a:spLocks noGrp="1"/>
          </p:cNvSpPr>
          <p:nvPr>
            <p:ph type="title"/>
          </p:nvPr>
        </p:nvSpPr>
        <p:spPr/>
        <p:txBody>
          <a:bodyPr/>
          <a:lstStyle/>
          <a:p>
            <a:r>
              <a:rPr lang="en-US" dirty="0"/>
              <a:t>NEED TO COVER FEED FORWARD</a:t>
            </a:r>
          </a:p>
        </p:txBody>
      </p:sp>
      <p:sp>
        <p:nvSpPr>
          <p:cNvPr id="3" name="Content Placeholder 2">
            <a:extLst>
              <a:ext uri="{FF2B5EF4-FFF2-40B4-BE49-F238E27FC236}">
                <a16:creationId xmlns:a16="http://schemas.microsoft.com/office/drawing/2014/main" id="{E21BED84-A4AC-484E-9AAF-33A73E263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176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6974-DCCB-4B55-923A-136F342A5B51}"/>
              </a:ext>
            </a:extLst>
          </p:cNvPr>
          <p:cNvSpPr>
            <a:spLocks noGrp="1"/>
          </p:cNvSpPr>
          <p:nvPr>
            <p:ph type="title"/>
          </p:nvPr>
        </p:nvSpPr>
        <p:spPr/>
        <p:txBody>
          <a:bodyPr/>
          <a:lstStyle/>
          <a:p>
            <a:r>
              <a:rPr lang="en-US" dirty="0"/>
              <a:t>Complications / Considerations for Using Neural Networks to Detect Credit Card Fraud</a:t>
            </a:r>
          </a:p>
        </p:txBody>
      </p:sp>
      <p:sp>
        <p:nvSpPr>
          <p:cNvPr id="3" name="Content Placeholder 2">
            <a:extLst>
              <a:ext uri="{FF2B5EF4-FFF2-40B4-BE49-F238E27FC236}">
                <a16:creationId xmlns:a16="http://schemas.microsoft.com/office/drawing/2014/main" id="{3A35C0A8-67F7-4EF0-85BE-A27E49624CCD}"/>
              </a:ext>
            </a:extLst>
          </p:cNvPr>
          <p:cNvSpPr>
            <a:spLocks noGrp="1"/>
          </p:cNvSpPr>
          <p:nvPr>
            <p:ph idx="1"/>
          </p:nvPr>
        </p:nvSpPr>
        <p:spPr/>
        <p:txBody>
          <a:bodyPr>
            <a:normAutofit lnSpcReduction="10000"/>
          </a:bodyPr>
          <a:lstStyle/>
          <a:p>
            <a:r>
              <a:rPr lang="en-US" dirty="0"/>
              <a:t>As described / listed by </a:t>
            </a:r>
            <a:r>
              <a:rPr lang="en-US" dirty="0" err="1"/>
              <a:t>Maes</a:t>
            </a:r>
            <a:r>
              <a:rPr lang="en-US" dirty="0"/>
              <a:t> et. al.</a:t>
            </a:r>
          </a:p>
          <a:p>
            <a:pPr lvl="1"/>
            <a:r>
              <a:rPr lang="en-US" dirty="0"/>
              <a:t>Legitimate transactions and fraudulent transactions may appear to be very similar</a:t>
            </a:r>
          </a:p>
          <a:p>
            <a:pPr lvl="1"/>
            <a:r>
              <a:rPr lang="en-US" dirty="0"/>
              <a:t>There is typically a very low percentage of fraudulent transactions in a dataset</a:t>
            </a:r>
          </a:p>
          <a:p>
            <a:pPr lvl="1"/>
            <a:r>
              <a:rPr lang="en-US" dirty="0"/>
              <a:t>“In practice it is found that the great difficulty in applying neural networks resides in the choice of a good set of pre-processing operations and a good trade-off between the different parameters that have to be chosen”</a:t>
            </a:r>
          </a:p>
          <a:p>
            <a:pPr lvl="1"/>
            <a:r>
              <a:rPr lang="en-US" dirty="0"/>
              <a:t>Evaluation of the networks performance with a suitable metric</a:t>
            </a:r>
          </a:p>
          <a:p>
            <a:pPr lvl="2"/>
            <a:r>
              <a:rPr lang="en-US" dirty="0"/>
              <a:t>May be addressed by </a:t>
            </a:r>
            <a:r>
              <a:rPr lang="en-US" dirty="0" err="1"/>
              <a:t>Bahnsen</a:t>
            </a:r>
            <a:r>
              <a:rPr lang="en-US" dirty="0"/>
              <a:t> et. al. (evaluation by cost of predictions, Bayes minimum risk)</a:t>
            </a:r>
          </a:p>
          <a:p>
            <a:r>
              <a:rPr lang="en-US" dirty="0"/>
              <a:t>Speed </a:t>
            </a:r>
            <a:r>
              <a:rPr lang="en-US" dirty="0">
                <a:sym typeface="Wingdings" panose="05000000000000000000" pitchFamily="2" charset="2"/>
              </a:rPr>
              <a:t> this is my own assumed consideration. If fraud is being detected in real-time, this is likely very important.</a:t>
            </a:r>
            <a:endParaRPr lang="en-US" dirty="0"/>
          </a:p>
        </p:txBody>
      </p:sp>
    </p:spTree>
    <p:extLst>
      <p:ext uri="{BB962C8B-B14F-4D97-AF65-F5344CB8AC3E}">
        <p14:creationId xmlns:p14="http://schemas.microsoft.com/office/powerpoint/2010/main" val="100324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B70B-C315-4055-B131-555A3B200B05}"/>
              </a:ext>
            </a:extLst>
          </p:cNvPr>
          <p:cNvSpPr>
            <a:spLocks noGrp="1"/>
          </p:cNvSpPr>
          <p:nvPr>
            <p:ph type="title"/>
          </p:nvPr>
        </p:nvSpPr>
        <p:spPr/>
        <p:txBody>
          <a:bodyPr/>
          <a:lstStyle/>
          <a:p>
            <a:r>
              <a:rPr lang="en-US" dirty="0"/>
              <a:t>Topic Choice: “Big Data” And Neural Networks</a:t>
            </a:r>
          </a:p>
        </p:txBody>
      </p:sp>
      <p:sp>
        <p:nvSpPr>
          <p:cNvPr id="3" name="Content Placeholder 2">
            <a:extLst>
              <a:ext uri="{FF2B5EF4-FFF2-40B4-BE49-F238E27FC236}">
                <a16:creationId xmlns:a16="http://schemas.microsoft.com/office/drawing/2014/main" id="{BF8620C3-633B-4BE7-8069-9A2C94D572E4}"/>
              </a:ext>
            </a:extLst>
          </p:cNvPr>
          <p:cNvSpPr>
            <a:spLocks noGrp="1"/>
          </p:cNvSpPr>
          <p:nvPr>
            <p:ph idx="1"/>
          </p:nvPr>
        </p:nvSpPr>
        <p:spPr/>
        <p:txBody>
          <a:bodyPr>
            <a:normAutofit lnSpcReduction="10000"/>
          </a:bodyPr>
          <a:lstStyle/>
          <a:p>
            <a:r>
              <a:rPr lang="en-US" dirty="0"/>
              <a:t>Description: The idea of “big data” is one that encompasses modern life every day. In general, big data consists of the analysis of large collections of data with the goal of drawing meaningful conclusions about the system represented by a data set. Such conclusions might include the separation of significant data or which algorithm implements the best, most quantifiably meaningful way to analyze the data set for the particular system in question. As more complex understandings of big data sets have become desirable, more complex or targeted algorithms (including the use of machine learning) for analyzing such vast amounts of seemingly fruitless data have become a necessity. </a:t>
            </a:r>
          </a:p>
          <a:p>
            <a:r>
              <a:rPr lang="en-US" dirty="0"/>
              <a:t>UPDATE: Will be looking at credit card fraud specifically.</a:t>
            </a:r>
          </a:p>
        </p:txBody>
      </p:sp>
    </p:spTree>
    <p:extLst>
      <p:ext uri="{BB962C8B-B14F-4D97-AF65-F5344CB8AC3E}">
        <p14:creationId xmlns:p14="http://schemas.microsoft.com/office/powerpoint/2010/main" val="321085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7028-6DEB-41A6-8BEE-543B1E54D9C2}"/>
              </a:ext>
            </a:extLst>
          </p:cNvPr>
          <p:cNvSpPr>
            <a:spLocks noGrp="1"/>
          </p:cNvSpPr>
          <p:nvPr>
            <p:ph type="title"/>
          </p:nvPr>
        </p:nvSpPr>
        <p:spPr/>
        <p:txBody>
          <a:bodyPr/>
          <a:lstStyle/>
          <a:p>
            <a:pPr algn="ctr"/>
            <a:r>
              <a:rPr lang="en-US" dirty="0"/>
              <a:t>The WEKA toolset</a:t>
            </a:r>
          </a:p>
        </p:txBody>
      </p:sp>
      <p:sp>
        <p:nvSpPr>
          <p:cNvPr id="3" name="Content Placeholder 2">
            <a:extLst>
              <a:ext uri="{FF2B5EF4-FFF2-40B4-BE49-F238E27FC236}">
                <a16:creationId xmlns:a16="http://schemas.microsoft.com/office/drawing/2014/main" id="{EE5DB34F-BF81-475A-9A42-B293EB09F579}"/>
              </a:ext>
            </a:extLst>
          </p:cNvPr>
          <p:cNvSpPr>
            <a:spLocks noGrp="1"/>
          </p:cNvSpPr>
          <p:nvPr>
            <p:ph idx="1"/>
          </p:nvPr>
        </p:nvSpPr>
        <p:spPr/>
        <p:txBody>
          <a:bodyPr/>
          <a:lstStyle/>
          <a:p>
            <a:r>
              <a:rPr lang="en-US" dirty="0"/>
              <a:t>History and features described in “Weka 3: Data Mining Software in Java.” </a:t>
            </a:r>
            <a:r>
              <a:rPr lang="en-US" i="1" dirty="0"/>
              <a:t>The University of Waikato</a:t>
            </a:r>
            <a:r>
              <a:rPr lang="en-US" dirty="0"/>
              <a:t>, Machine Learning Group at the University of Waikato, </a:t>
            </a:r>
            <a:r>
              <a:rPr lang="en-US" dirty="0">
                <a:hlinkClick r:id="rId2"/>
              </a:rPr>
              <a:t>www.cs.waikato.ac.nz/ml/weka/</a:t>
            </a:r>
            <a:r>
              <a:rPr lang="en-US" dirty="0"/>
              <a:t>.</a:t>
            </a:r>
          </a:p>
          <a:p>
            <a:r>
              <a:rPr lang="en-US" dirty="0"/>
              <a:t>Should be very useful. Will relieve me of having to program a neural network from scratch. Can be used through GUI or I can use the WEKA API in my own Java code.</a:t>
            </a:r>
          </a:p>
        </p:txBody>
      </p:sp>
    </p:spTree>
    <p:extLst>
      <p:ext uri="{BB962C8B-B14F-4D97-AF65-F5344CB8AC3E}">
        <p14:creationId xmlns:p14="http://schemas.microsoft.com/office/powerpoint/2010/main" val="124426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959-2D0E-4ABC-A483-D20FE6AD79FD}"/>
              </a:ext>
            </a:extLst>
          </p:cNvPr>
          <p:cNvSpPr>
            <a:spLocks noGrp="1"/>
          </p:cNvSpPr>
          <p:nvPr>
            <p:ph type="title"/>
          </p:nvPr>
        </p:nvSpPr>
        <p:spPr/>
        <p:txBody>
          <a:bodyPr/>
          <a:lstStyle/>
          <a:p>
            <a:pPr algn="ctr"/>
            <a:r>
              <a:rPr lang="en-US" dirty="0"/>
              <a:t>Potential Sources of Fraud Data</a:t>
            </a:r>
          </a:p>
        </p:txBody>
      </p:sp>
      <p:sp>
        <p:nvSpPr>
          <p:cNvPr id="3" name="Content Placeholder 2">
            <a:extLst>
              <a:ext uri="{FF2B5EF4-FFF2-40B4-BE49-F238E27FC236}">
                <a16:creationId xmlns:a16="http://schemas.microsoft.com/office/drawing/2014/main" id="{19022190-CFC2-43BA-ADB3-1327E21F9C2B}"/>
              </a:ext>
            </a:extLst>
          </p:cNvPr>
          <p:cNvSpPr>
            <a:spLocks noGrp="1"/>
          </p:cNvSpPr>
          <p:nvPr>
            <p:ph idx="1"/>
          </p:nvPr>
        </p:nvSpPr>
        <p:spPr/>
        <p:txBody>
          <a:bodyPr/>
          <a:lstStyle/>
          <a:p>
            <a:r>
              <a:rPr lang="en-US" dirty="0"/>
              <a:t>Hard to find since real-world datasets would contain information that is private to the cardholders</a:t>
            </a:r>
          </a:p>
          <a:p>
            <a:r>
              <a:rPr lang="en-US" dirty="0"/>
              <a:t>Could use dataset from Kaggle “Credit Card Fraud Detection” challenge as it is easily accessible and public. </a:t>
            </a:r>
          </a:p>
          <a:p>
            <a:pPr lvl="1"/>
            <a:r>
              <a:rPr lang="en-US" dirty="0"/>
              <a:t>But, again for privacy reasons, all but two of the original features have been anonymized by a “transformation”. </a:t>
            </a:r>
          </a:p>
          <a:p>
            <a:pPr lvl="2"/>
            <a:r>
              <a:rPr lang="en-US" dirty="0"/>
              <a:t>This shouldn’t matter?</a:t>
            </a:r>
          </a:p>
          <a:p>
            <a:r>
              <a:rPr lang="en-US" dirty="0"/>
              <a:t>WEKA has a German credit fraud dataset, but this appears to be a different kind of fraud than what I am interested in.</a:t>
            </a:r>
          </a:p>
        </p:txBody>
      </p:sp>
    </p:spTree>
    <p:extLst>
      <p:ext uri="{BB962C8B-B14F-4D97-AF65-F5344CB8AC3E}">
        <p14:creationId xmlns:p14="http://schemas.microsoft.com/office/powerpoint/2010/main" val="139303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AE93-CADE-4615-80CD-1D30AEC0FA35}"/>
              </a:ext>
            </a:extLst>
          </p:cNvPr>
          <p:cNvSpPr>
            <a:spLocks noGrp="1"/>
          </p:cNvSpPr>
          <p:nvPr>
            <p:ph type="title"/>
          </p:nvPr>
        </p:nvSpPr>
        <p:spPr/>
        <p:txBody>
          <a:bodyPr/>
          <a:lstStyle/>
          <a:p>
            <a:r>
              <a:rPr lang="en-US" dirty="0"/>
              <a:t>Credit Card Fraud</a:t>
            </a:r>
          </a:p>
        </p:txBody>
      </p:sp>
      <p:sp>
        <p:nvSpPr>
          <p:cNvPr id="3" name="Content Placeholder 2">
            <a:extLst>
              <a:ext uri="{FF2B5EF4-FFF2-40B4-BE49-F238E27FC236}">
                <a16:creationId xmlns:a16="http://schemas.microsoft.com/office/drawing/2014/main" id="{FD5323F0-6FD6-4CDE-9ADB-DCF01710A580}"/>
              </a:ext>
            </a:extLst>
          </p:cNvPr>
          <p:cNvSpPr>
            <a:spLocks noGrp="1"/>
          </p:cNvSpPr>
          <p:nvPr>
            <p:ph idx="1"/>
          </p:nvPr>
        </p:nvSpPr>
        <p:spPr/>
        <p:txBody>
          <a:bodyPr/>
          <a:lstStyle/>
          <a:p>
            <a:r>
              <a:rPr lang="en-US" dirty="0"/>
              <a:t>Some background: Davidson, Dan, and Stacey Turmel. “Chipping in for Consumer Protection or Chipping Away at Small Business?” </a:t>
            </a:r>
            <a:r>
              <a:rPr lang="en-US" i="1" dirty="0"/>
              <a:t>The Southern Law Journal</a:t>
            </a:r>
            <a:r>
              <a:rPr lang="en-US" dirty="0"/>
              <a:t> 27.1 (2017): 51 - 63.</a:t>
            </a:r>
          </a:p>
          <a:p>
            <a:pPr lvl="1"/>
            <a:r>
              <a:rPr lang="en-US" dirty="0"/>
              <a:t>According to a 2015 survey conducted by Wells Fargo, twenty-one percent of business owners accepting card payments did not plan on upgrading their systems to be EMV compliant.</a:t>
            </a:r>
          </a:p>
          <a:p>
            <a:pPr lvl="1"/>
            <a:r>
              <a:rPr lang="en-US" dirty="0"/>
              <a:t>Increased rates of cyberattacks and reliance on old technology appear to be correlated to higher rates of credit card fraud.</a:t>
            </a:r>
          </a:p>
        </p:txBody>
      </p:sp>
    </p:spTree>
    <p:extLst>
      <p:ext uri="{BB962C8B-B14F-4D97-AF65-F5344CB8AC3E}">
        <p14:creationId xmlns:p14="http://schemas.microsoft.com/office/powerpoint/2010/main" val="8069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E5D9-5199-44B6-89AE-46E4634E2DE9}"/>
              </a:ext>
            </a:extLst>
          </p:cNvPr>
          <p:cNvSpPr>
            <a:spLocks noGrp="1"/>
          </p:cNvSpPr>
          <p:nvPr>
            <p:ph type="title"/>
          </p:nvPr>
        </p:nvSpPr>
        <p:spPr/>
        <p:txBody>
          <a:bodyPr/>
          <a:lstStyle/>
          <a:p>
            <a:pPr algn="ctr"/>
            <a:r>
              <a:rPr lang="en-US" dirty="0"/>
              <a:t>Credit Card Fraud</a:t>
            </a:r>
          </a:p>
        </p:txBody>
      </p:sp>
      <p:pic>
        <p:nvPicPr>
          <p:cNvPr id="6146" name="Picture 2" descr="https://lh4.googleusercontent.com/8pDJpAw3DLVfhukXy_N_6uw-eYK08LNsL9kcs_DMWgQC8c-2socMgj5FylY0lRp4t3EY2Oiocehre4viZ1Cs_7vye5sYEzLbAg8thPGZPOvIc6RLHHA1Fo2GJToc901oP9BYkljr">
            <a:extLst>
              <a:ext uri="{FF2B5EF4-FFF2-40B4-BE49-F238E27FC236}">
                <a16:creationId xmlns:a16="http://schemas.microsoft.com/office/drawing/2014/main" id="{6BD68CCB-A79D-4BCD-84F6-D076B72EC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274" y="1427864"/>
            <a:ext cx="7026442" cy="31039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7CFB66-9704-4BCA-BE28-B30ECFCE2D90}"/>
              </a:ext>
            </a:extLst>
          </p:cNvPr>
          <p:cNvSpPr txBox="1"/>
          <p:nvPr/>
        </p:nvSpPr>
        <p:spPr>
          <a:xfrm>
            <a:off x="385011" y="5277853"/>
            <a:ext cx="11133221" cy="923330"/>
          </a:xfrm>
          <a:prstGeom prst="rect">
            <a:avLst/>
          </a:prstGeom>
          <a:noFill/>
        </p:spPr>
        <p:txBody>
          <a:bodyPr wrap="square" rtlCol="0">
            <a:spAutoFit/>
          </a:bodyPr>
          <a:lstStyle/>
          <a:p>
            <a:r>
              <a:rPr lang="en-US" dirty="0"/>
              <a:t>Davidson suggests that credit card fraud rates increase in conjunction with cyberattacks. This graph from creditcards.com may be useful to accompany this point. </a:t>
            </a:r>
            <a:r>
              <a:rPr lang="en-US" dirty="0">
                <a:hlinkClick r:id="rId3"/>
              </a:rPr>
              <a:t>https://www.creditcards.com/credit-card-news/credit-card-security-id-theft-fraud-statistics-1276.php</a:t>
            </a:r>
            <a:endParaRPr lang="en-US" dirty="0"/>
          </a:p>
        </p:txBody>
      </p:sp>
    </p:spTree>
    <p:extLst>
      <p:ext uri="{BB962C8B-B14F-4D97-AF65-F5344CB8AC3E}">
        <p14:creationId xmlns:p14="http://schemas.microsoft.com/office/powerpoint/2010/main" val="2486070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773E-AE0D-4154-AC1D-527DA870B780}"/>
              </a:ext>
            </a:extLst>
          </p:cNvPr>
          <p:cNvSpPr>
            <a:spLocks noGrp="1"/>
          </p:cNvSpPr>
          <p:nvPr>
            <p:ph type="title"/>
          </p:nvPr>
        </p:nvSpPr>
        <p:spPr>
          <a:xfrm>
            <a:off x="838200" y="365125"/>
            <a:ext cx="10515600" cy="1325563"/>
          </a:xfrm>
        </p:spPr>
        <p:txBody>
          <a:bodyPr/>
          <a:lstStyle/>
          <a:p>
            <a:pPr algn="ctr"/>
            <a:r>
              <a:rPr lang="en-US"/>
              <a:t>Credit Card Fraud</a:t>
            </a:r>
            <a:endParaRPr lang="en-US" dirty="0"/>
          </a:p>
        </p:txBody>
      </p:sp>
      <p:pic>
        <p:nvPicPr>
          <p:cNvPr id="5" name="Content Placeholder 4">
            <a:extLst>
              <a:ext uri="{FF2B5EF4-FFF2-40B4-BE49-F238E27FC236}">
                <a16:creationId xmlns:a16="http://schemas.microsoft.com/office/drawing/2014/main" id="{7A53481A-9A57-41E7-935F-7B2F49588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414" y="1568951"/>
            <a:ext cx="7757171" cy="3409638"/>
          </a:xfrm>
        </p:spPr>
      </p:pic>
      <p:sp>
        <p:nvSpPr>
          <p:cNvPr id="6" name="TextBox 5">
            <a:extLst>
              <a:ext uri="{FF2B5EF4-FFF2-40B4-BE49-F238E27FC236}">
                <a16:creationId xmlns:a16="http://schemas.microsoft.com/office/drawing/2014/main" id="{0622D6C3-0A9D-40B0-8ED3-971897D1D2AA}"/>
              </a:ext>
            </a:extLst>
          </p:cNvPr>
          <p:cNvSpPr txBox="1"/>
          <p:nvPr/>
        </p:nvSpPr>
        <p:spPr>
          <a:xfrm>
            <a:off x="4217272" y="5780182"/>
            <a:ext cx="7873070" cy="923330"/>
          </a:xfrm>
          <a:prstGeom prst="rect">
            <a:avLst/>
          </a:prstGeom>
          <a:noFill/>
        </p:spPr>
        <p:txBody>
          <a:bodyPr wrap="square" rtlCol="0">
            <a:spAutoFit/>
          </a:bodyPr>
          <a:lstStyle/>
          <a:p>
            <a:r>
              <a:rPr lang="en-US" dirty="0"/>
              <a:t>Transition to EMV cards appears to decreases “card present” fraud and increase “card not present” fraud. </a:t>
            </a:r>
            <a:r>
              <a:rPr lang="en-US" dirty="0">
                <a:hlinkClick r:id="rId3"/>
              </a:rPr>
              <a:t>https://www.creditcards.com/credit-card-news/credit-card-security-id-theft-fraud-statistics-1276.php</a:t>
            </a:r>
            <a:endParaRPr lang="en-US" dirty="0"/>
          </a:p>
        </p:txBody>
      </p:sp>
      <p:sp>
        <p:nvSpPr>
          <p:cNvPr id="7" name="TextBox 6">
            <a:extLst>
              <a:ext uri="{FF2B5EF4-FFF2-40B4-BE49-F238E27FC236}">
                <a16:creationId xmlns:a16="http://schemas.microsoft.com/office/drawing/2014/main" id="{0D6330A9-C3B1-40F0-AAE6-1DD907E11289}"/>
              </a:ext>
            </a:extLst>
          </p:cNvPr>
          <p:cNvSpPr txBox="1"/>
          <p:nvPr/>
        </p:nvSpPr>
        <p:spPr>
          <a:xfrm>
            <a:off x="101658" y="4978589"/>
            <a:ext cx="8434544" cy="923330"/>
          </a:xfrm>
          <a:prstGeom prst="rect">
            <a:avLst/>
          </a:prstGeom>
          <a:noFill/>
        </p:spPr>
        <p:txBody>
          <a:bodyPr wrap="square" rtlCol="0">
            <a:spAutoFit/>
          </a:bodyPr>
          <a:lstStyle/>
          <a:p>
            <a:r>
              <a:rPr lang="en-US" dirty="0"/>
              <a:t>“The United States is especially vulnerable to CNP fraud, as it leads the world with the highest percentage of e-commerce sales, with 77 percent of U.S. merchants selling online”</a:t>
            </a:r>
          </a:p>
        </p:txBody>
      </p:sp>
    </p:spTree>
    <p:extLst>
      <p:ext uri="{BB962C8B-B14F-4D97-AF65-F5344CB8AC3E}">
        <p14:creationId xmlns:p14="http://schemas.microsoft.com/office/powerpoint/2010/main" val="2912291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C8B0-F3DB-47A0-922E-763D85805814}"/>
              </a:ext>
            </a:extLst>
          </p:cNvPr>
          <p:cNvSpPr>
            <a:spLocks noGrp="1"/>
          </p:cNvSpPr>
          <p:nvPr>
            <p:ph type="title"/>
          </p:nvPr>
        </p:nvSpPr>
        <p:spPr/>
        <p:txBody>
          <a:bodyPr/>
          <a:lstStyle/>
          <a:p>
            <a:r>
              <a:rPr lang="en-US" dirty="0"/>
              <a:t>Potentially Useful Tools</a:t>
            </a:r>
          </a:p>
        </p:txBody>
      </p:sp>
      <p:sp>
        <p:nvSpPr>
          <p:cNvPr id="3" name="Content Placeholder 2">
            <a:extLst>
              <a:ext uri="{FF2B5EF4-FFF2-40B4-BE49-F238E27FC236}">
                <a16:creationId xmlns:a16="http://schemas.microsoft.com/office/drawing/2014/main" id="{EAF38910-8584-4A4B-A5A5-F4390E42F3EE}"/>
              </a:ext>
            </a:extLst>
          </p:cNvPr>
          <p:cNvSpPr>
            <a:spLocks noGrp="1"/>
          </p:cNvSpPr>
          <p:nvPr>
            <p:ph idx="1"/>
          </p:nvPr>
        </p:nvSpPr>
        <p:spPr/>
        <p:txBody>
          <a:bodyPr/>
          <a:lstStyle/>
          <a:p>
            <a:r>
              <a:rPr lang="en-US" dirty="0"/>
              <a:t>WEKA </a:t>
            </a:r>
            <a:r>
              <a:rPr lang="en-US" dirty="0">
                <a:hlinkClick r:id="rId2"/>
              </a:rPr>
              <a:t>https://www.cs.waikato.ac.nz/ml/weka/</a:t>
            </a:r>
            <a:r>
              <a:rPr lang="en-US" dirty="0"/>
              <a:t> </a:t>
            </a:r>
          </a:p>
          <a:p>
            <a:pPr lvl="1"/>
            <a:r>
              <a:rPr lang="en-US" dirty="0"/>
              <a:t>WEKA (Waikato Environment for Data Analysis) is an open-source dataset analysis toolkit that was first conceived in 1992 and publicly released in 1996 (Hall).</a:t>
            </a:r>
          </a:p>
          <a:p>
            <a:pPr lvl="1"/>
            <a:r>
              <a:rPr lang="en-US" dirty="0"/>
              <a:t>“The WEKA project aims to provide a comprehensive collection of machine learning algorithms and data preprocessing tools to researchers and practitioners alike” (Hall).</a:t>
            </a:r>
          </a:p>
          <a:p>
            <a:pPr lvl="2"/>
            <a:r>
              <a:rPr lang="en-US" dirty="0"/>
              <a:t>Try to provide this description of WEKA without directly quoting (still cite)</a:t>
            </a:r>
          </a:p>
          <a:p>
            <a:pPr lvl="1"/>
            <a:r>
              <a:rPr lang="en-US" dirty="0"/>
              <a:t>WEKA’s graphical user interface provide access to all of the tools and features provided for data mining and preprocessing in a user-friendly manner that facilitates experimentation and design (Hall). </a:t>
            </a:r>
          </a:p>
        </p:txBody>
      </p:sp>
    </p:spTree>
    <p:extLst>
      <p:ext uri="{BB962C8B-B14F-4D97-AF65-F5344CB8AC3E}">
        <p14:creationId xmlns:p14="http://schemas.microsoft.com/office/powerpoint/2010/main" val="193189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6B5C-B68C-4BE5-BBA3-40CCA20C0D2C}"/>
              </a:ext>
            </a:extLst>
          </p:cNvPr>
          <p:cNvSpPr>
            <a:spLocks noGrp="1"/>
          </p:cNvSpPr>
          <p:nvPr>
            <p:ph type="title"/>
          </p:nvPr>
        </p:nvSpPr>
        <p:spPr/>
        <p:txBody>
          <a:bodyPr/>
          <a:lstStyle/>
          <a:p>
            <a:r>
              <a:rPr lang="en-US" dirty="0"/>
              <a:t>Potentially Useful Tools</a:t>
            </a:r>
          </a:p>
        </p:txBody>
      </p:sp>
      <p:sp>
        <p:nvSpPr>
          <p:cNvPr id="3" name="Content Placeholder 2">
            <a:extLst>
              <a:ext uri="{FF2B5EF4-FFF2-40B4-BE49-F238E27FC236}">
                <a16:creationId xmlns:a16="http://schemas.microsoft.com/office/drawing/2014/main" id="{DA4846C3-0052-487D-AAC4-D71630035CE4}"/>
              </a:ext>
            </a:extLst>
          </p:cNvPr>
          <p:cNvSpPr>
            <a:spLocks noGrp="1"/>
          </p:cNvSpPr>
          <p:nvPr>
            <p:ph idx="1"/>
          </p:nvPr>
        </p:nvSpPr>
        <p:spPr/>
        <p:txBody>
          <a:bodyPr/>
          <a:lstStyle/>
          <a:p>
            <a:r>
              <a:rPr lang="en-US" dirty="0"/>
              <a:t>ROSE 2</a:t>
            </a:r>
          </a:p>
          <a:p>
            <a:pPr lvl="1"/>
            <a:r>
              <a:rPr lang="en-US" dirty="0"/>
              <a:t>ROSE 2 (</a:t>
            </a:r>
            <a:r>
              <a:rPr lang="en-US" dirty="0" err="1"/>
              <a:t>ROugh</a:t>
            </a:r>
            <a:r>
              <a:rPr lang="en-US" dirty="0"/>
              <a:t> Sets data Explorer)</a:t>
            </a:r>
          </a:p>
          <a:p>
            <a:pPr lvl="1"/>
            <a:r>
              <a:rPr lang="en-US" dirty="0"/>
              <a:t>“… software implementing basic elements of the rough set theory and rule discovery techniques.” </a:t>
            </a:r>
            <a:r>
              <a:rPr lang="en-US" dirty="0">
                <a:hlinkClick r:id="rId2"/>
              </a:rPr>
              <a:t>http://idss.cs.put.poznan.pl/site/rose.html</a:t>
            </a:r>
            <a:endParaRPr lang="en-US" dirty="0"/>
          </a:p>
          <a:p>
            <a:pPr lvl="1"/>
            <a:r>
              <a:rPr lang="en-US" dirty="0"/>
              <a:t>Should be useful for preprocessing during the experimental trial of my project.</a:t>
            </a:r>
          </a:p>
          <a:p>
            <a:pPr lvl="2"/>
            <a:r>
              <a:rPr lang="en-US" dirty="0"/>
              <a:t>However, the program appears to use its OWN file format</a:t>
            </a:r>
          </a:p>
          <a:p>
            <a:pPr lvl="3"/>
            <a:r>
              <a:rPr lang="en-US" dirty="0"/>
              <a:t>So I would have to convert my dataset .CSV file myself most likely. . .  Which is a rather large 143 MB</a:t>
            </a:r>
          </a:p>
          <a:p>
            <a:pPr lvl="3"/>
            <a:r>
              <a:rPr lang="en-US" dirty="0"/>
              <a:t>If necessary, may be able to more easily preprocess data using rough set theory implementation in R programming language, but I would like to avoid this if possible. Furthermore, ROSE 2 is what Gupta et. Al. planned to use, so despite not doing confirmation research, I think this would be best. </a:t>
            </a:r>
          </a:p>
        </p:txBody>
      </p:sp>
    </p:spTree>
    <p:extLst>
      <p:ext uri="{BB962C8B-B14F-4D97-AF65-F5344CB8AC3E}">
        <p14:creationId xmlns:p14="http://schemas.microsoft.com/office/powerpoint/2010/main" val="1048044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2104-0198-4E42-B56D-2FDAA5C39983}"/>
              </a:ext>
            </a:extLst>
          </p:cNvPr>
          <p:cNvSpPr>
            <a:spLocks noGrp="1"/>
          </p:cNvSpPr>
          <p:nvPr>
            <p:ph type="title"/>
          </p:nvPr>
        </p:nvSpPr>
        <p:spPr/>
        <p:txBody>
          <a:bodyPr/>
          <a:lstStyle/>
          <a:p>
            <a:r>
              <a:rPr lang="en-US" dirty="0"/>
              <a:t>Rough Sets</a:t>
            </a:r>
          </a:p>
        </p:txBody>
      </p:sp>
      <p:sp>
        <p:nvSpPr>
          <p:cNvPr id="3" name="Content Placeholder 2">
            <a:extLst>
              <a:ext uri="{FF2B5EF4-FFF2-40B4-BE49-F238E27FC236}">
                <a16:creationId xmlns:a16="http://schemas.microsoft.com/office/drawing/2014/main" id="{2BB7F01D-6808-4972-9939-811DC6DD60BA}"/>
              </a:ext>
            </a:extLst>
          </p:cNvPr>
          <p:cNvSpPr>
            <a:spLocks noGrp="1"/>
          </p:cNvSpPr>
          <p:nvPr>
            <p:ph idx="1"/>
          </p:nvPr>
        </p:nvSpPr>
        <p:spPr/>
        <p:txBody>
          <a:bodyPr/>
          <a:lstStyle/>
          <a:p>
            <a:r>
              <a:rPr lang="en-US" dirty="0"/>
              <a:t>“is a formal approximation of a crisp set (i.e., conventional set [X]p) in terms of a pair of sets which give the lower and the upper approximation of the original set of attributes P” (Gupta)</a:t>
            </a:r>
          </a:p>
          <a:p>
            <a:r>
              <a:rPr lang="en-US" dirty="0"/>
              <a:t>Only the elements which surely belong to a set are in the lower approximation of the rough set.</a:t>
            </a:r>
          </a:p>
          <a:p>
            <a:r>
              <a:rPr lang="en-US" dirty="0"/>
              <a:t>The elements which may belong to the set, but are not certain to, will be in the upper approximation of the rough set.</a:t>
            </a:r>
          </a:p>
        </p:txBody>
      </p:sp>
    </p:spTree>
    <p:extLst>
      <p:ext uri="{BB962C8B-B14F-4D97-AF65-F5344CB8AC3E}">
        <p14:creationId xmlns:p14="http://schemas.microsoft.com/office/powerpoint/2010/main" val="395582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DB09-B381-405E-9971-07CB612136CD}"/>
              </a:ext>
            </a:extLst>
          </p:cNvPr>
          <p:cNvSpPr>
            <a:spLocks noGrp="1"/>
          </p:cNvSpPr>
          <p:nvPr>
            <p:ph type="title"/>
          </p:nvPr>
        </p:nvSpPr>
        <p:spPr/>
        <p:txBody>
          <a:bodyPr/>
          <a:lstStyle/>
          <a:p>
            <a:r>
              <a:rPr lang="en-US" dirty="0"/>
              <a:t>Rough Sets</a:t>
            </a:r>
          </a:p>
        </p:txBody>
      </p:sp>
      <p:sp>
        <p:nvSpPr>
          <p:cNvPr id="3" name="Content Placeholder 2">
            <a:extLst>
              <a:ext uri="{FF2B5EF4-FFF2-40B4-BE49-F238E27FC236}">
                <a16:creationId xmlns:a16="http://schemas.microsoft.com/office/drawing/2014/main" id="{C561DFE0-36A2-424A-9121-6DA132AB5751}"/>
              </a:ext>
            </a:extLst>
          </p:cNvPr>
          <p:cNvSpPr>
            <a:spLocks noGrp="1"/>
          </p:cNvSpPr>
          <p:nvPr>
            <p:ph idx="1"/>
          </p:nvPr>
        </p:nvSpPr>
        <p:spPr/>
        <p:txBody>
          <a:bodyPr/>
          <a:lstStyle/>
          <a:p>
            <a:r>
              <a:rPr lang="en-US" dirty="0"/>
              <a:t>Indiscernibility</a:t>
            </a:r>
          </a:p>
          <a:p>
            <a:pPr lvl="1"/>
            <a:r>
              <a:rPr lang="en-US" dirty="0"/>
              <a:t>http://eecs.ceas.uc.edu/~mazlack/dbm.w2011/Komorowski.RoughSets.tutor.pdf</a:t>
            </a:r>
          </a:p>
        </p:txBody>
      </p:sp>
      <p:pic>
        <p:nvPicPr>
          <p:cNvPr id="4" name="Picture 3">
            <a:extLst>
              <a:ext uri="{FF2B5EF4-FFF2-40B4-BE49-F238E27FC236}">
                <a16:creationId xmlns:a16="http://schemas.microsoft.com/office/drawing/2014/main" id="{6966E8ED-6947-48B6-9874-6344AB1F9C82}"/>
              </a:ext>
            </a:extLst>
          </p:cNvPr>
          <p:cNvPicPr>
            <a:picLocks noChangeAspect="1"/>
          </p:cNvPicPr>
          <p:nvPr/>
        </p:nvPicPr>
        <p:blipFill>
          <a:blip r:embed="rId2"/>
          <a:stretch>
            <a:fillRect/>
          </a:stretch>
        </p:blipFill>
        <p:spPr>
          <a:xfrm>
            <a:off x="492483" y="3012615"/>
            <a:ext cx="11207033" cy="1325563"/>
          </a:xfrm>
          <a:prstGeom prst="rect">
            <a:avLst/>
          </a:prstGeom>
        </p:spPr>
      </p:pic>
    </p:spTree>
    <p:extLst>
      <p:ext uri="{BB962C8B-B14F-4D97-AF65-F5344CB8AC3E}">
        <p14:creationId xmlns:p14="http://schemas.microsoft.com/office/powerpoint/2010/main" val="2613846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C23A-A6E6-4945-A117-2C529F2D6F40}"/>
              </a:ext>
            </a:extLst>
          </p:cNvPr>
          <p:cNvSpPr>
            <a:spLocks noGrp="1"/>
          </p:cNvSpPr>
          <p:nvPr>
            <p:ph type="title"/>
          </p:nvPr>
        </p:nvSpPr>
        <p:spPr/>
        <p:txBody>
          <a:bodyPr/>
          <a:lstStyle/>
          <a:p>
            <a:r>
              <a:rPr lang="en-US" dirty="0"/>
              <a:t>Rough Sets	</a:t>
            </a:r>
          </a:p>
        </p:txBody>
      </p:sp>
      <p:sp>
        <p:nvSpPr>
          <p:cNvPr id="3" name="Content Placeholder 2">
            <a:extLst>
              <a:ext uri="{FF2B5EF4-FFF2-40B4-BE49-F238E27FC236}">
                <a16:creationId xmlns:a16="http://schemas.microsoft.com/office/drawing/2014/main" id="{E5B6A1DF-3FC5-48DA-B5C8-DB3392D7AEAF}"/>
              </a:ext>
            </a:extLst>
          </p:cNvPr>
          <p:cNvSpPr>
            <a:spLocks noGrp="1"/>
          </p:cNvSpPr>
          <p:nvPr>
            <p:ph idx="1"/>
          </p:nvPr>
        </p:nvSpPr>
        <p:spPr/>
        <p:txBody>
          <a:bodyPr/>
          <a:lstStyle/>
          <a:p>
            <a:r>
              <a:rPr lang="en-US" dirty="0"/>
              <a:t>Example of </a:t>
            </a:r>
            <a:r>
              <a:rPr lang="en-US" dirty="0" err="1"/>
              <a:t>indiscernable</a:t>
            </a:r>
            <a:r>
              <a:rPr lang="en-US" dirty="0"/>
              <a:t> attributes</a:t>
            </a:r>
          </a:p>
          <a:p>
            <a:pPr lvl="1"/>
            <a:r>
              <a:rPr lang="en-US" dirty="0"/>
              <a:t>http://eecs.ceas.uc.edu/~mazlack/dbm.w2011/Komorowski.RoughSets.tutor.pdf</a:t>
            </a:r>
          </a:p>
          <a:p>
            <a:endParaRPr lang="en-US" dirty="0"/>
          </a:p>
        </p:txBody>
      </p:sp>
      <p:pic>
        <p:nvPicPr>
          <p:cNvPr id="4" name="Picture 3">
            <a:extLst>
              <a:ext uri="{FF2B5EF4-FFF2-40B4-BE49-F238E27FC236}">
                <a16:creationId xmlns:a16="http://schemas.microsoft.com/office/drawing/2014/main" id="{E2C70EAC-729E-48E0-9769-6F41DB050541}"/>
              </a:ext>
            </a:extLst>
          </p:cNvPr>
          <p:cNvPicPr>
            <a:picLocks noChangeAspect="1"/>
          </p:cNvPicPr>
          <p:nvPr/>
        </p:nvPicPr>
        <p:blipFill>
          <a:blip r:embed="rId2"/>
          <a:stretch>
            <a:fillRect/>
          </a:stretch>
        </p:blipFill>
        <p:spPr>
          <a:xfrm>
            <a:off x="4629150" y="2604691"/>
            <a:ext cx="2933700" cy="2152650"/>
          </a:xfrm>
          <a:prstGeom prst="rect">
            <a:avLst/>
          </a:prstGeom>
        </p:spPr>
      </p:pic>
      <p:pic>
        <p:nvPicPr>
          <p:cNvPr id="5" name="Picture 4">
            <a:extLst>
              <a:ext uri="{FF2B5EF4-FFF2-40B4-BE49-F238E27FC236}">
                <a16:creationId xmlns:a16="http://schemas.microsoft.com/office/drawing/2014/main" id="{1AE695DB-0449-466D-96AC-C21B5D26D600}"/>
              </a:ext>
            </a:extLst>
          </p:cNvPr>
          <p:cNvPicPr>
            <a:picLocks noChangeAspect="1"/>
          </p:cNvPicPr>
          <p:nvPr/>
        </p:nvPicPr>
        <p:blipFill>
          <a:blip r:embed="rId3"/>
          <a:stretch>
            <a:fillRect/>
          </a:stretch>
        </p:blipFill>
        <p:spPr>
          <a:xfrm>
            <a:off x="3905250" y="5087144"/>
            <a:ext cx="4381500" cy="323850"/>
          </a:xfrm>
          <a:prstGeom prst="rect">
            <a:avLst/>
          </a:prstGeom>
        </p:spPr>
      </p:pic>
      <p:pic>
        <p:nvPicPr>
          <p:cNvPr id="6" name="Picture 5">
            <a:extLst>
              <a:ext uri="{FF2B5EF4-FFF2-40B4-BE49-F238E27FC236}">
                <a16:creationId xmlns:a16="http://schemas.microsoft.com/office/drawing/2014/main" id="{9F0405A0-190B-432D-8999-B2F20F3E17A3}"/>
              </a:ext>
            </a:extLst>
          </p:cNvPr>
          <p:cNvPicPr>
            <a:picLocks noChangeAspect="1"/>
          </p:cNvPicPr>
          <p:nvPr/>
        </p:nvPicPr>
        <p:blipFill>
          <a:blip r:embed="rId4"/>
          <a:stretch>
            <a:fillRect/>
          </a:stretch>
        </p:blipFill>
        <p:spPr>
          <a:xfrm>
            <a:off x="3314700" y="5384006"/>
            <a:ext cx="5562600" cy="828675"/>
          </a:xfrm>
          <a:prstGeom prst="rect">
            <a:avLst/>
          </a:prstGeom>
        </p:spPr>
      </p:pic>
    </p:spTree>
    <p:extLst>
      <p:ext uri="{BB962C8B-B14F-4D97-AF65-F5344CB8AC3E}">
        <p14:creationId xmlns:p14="http://schemas.microsoft.com/office/powerpoint/2010/main" val="258530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A99E-2985-48F9-96C1-A191D2BAAAE1}"/>
              </a:ext>
            </a:extLst>
          </p:cNvPr>
          <p:cNvSpPr>
            <a:spLocks noGrp="1"/>
          </p:cNvSpPr>
          <p:nvPr>
            <p:ph type="title"/>
          </p:nvPr>
        </p:nvSpPr>
        <p:spPr/>
        <p:txBody>
          <a:bodyPr>
            <a:normAutofit fontScale="90000"/>
          </a:bodyPr>
          <a:lstStyle/>
          <a:p>
            <a:r>
              <a:rPr lang="en-US" dirty="0" err="1"/>
              <a:t>Bahnsen</a:t>
            </a:r>
            <a:r>
              <a:rPr lang="en-US" dirty="0"/>
              <a:t>, Alejandro Correa et al. “Cost Sensitive Credit Card Fraud Detection Using Bayes Minimum Risk.”</a:t>
            </a:r>
          </a:p>
        </p:txBody>
      </p:sp>
      <p:sp>
        <p:nvSpPr>
          <p:cNvPr id="3" name="Content Placeholder 2">
            <a:extLst>
              <a:ext uri="{FF2B5EF4-FFF2-40B4-BE49-F238E27FC236}">
                <a16:creationId xmlns:a16="http://schemas.microsoft.com/office/drawing/2014/main" id="{F638A8E6-3419-4AFA-98C6-C05C80FADFAA}"/>
              </a:ext>
            </a:extLst>
          </p:cNvPr>
          <p:cNvSpPr>
            <a:spLocks noGrp="1"/>
          </p:cNvSpPr>
          <p:nvPr>
            <p:ph idx="1"/>
          </p:nvPr>
        </p:nvSpPr>
        <p:spPr/>
        <p:txBody>
          <a:bodyPr/>
          <a:lstStyle/>
          <a:p>
            <a:pPr marL="0" indent="0">
              <a:buNone/>
            </a:pPr>
            <a:r>
              <a:rPr lang="en-US" dirty="0"/>
              <a:t>In this paper, </a:t>
            </a:r>
            <a:r>
              <a:rPr lang="en-US" dirty="0" err="1"/>
              <a:t>Bahnsen</a:t>
            </a:r>
            <a:r>
              <a:rPr lang="en-US" dirty="0"/>
              <a:t> et al. implement an algorithm based on Bayes minimum risk to compare credit card fraud detection algorithms. The goal of this paper is to demonstrate that, when comparing fraud detection algorithms, it is important to consider the monetary consequences that may be incurred rather than relying on efficiency and accuracy alone. Logistic regression, C4.5,  and random forest algorithms are run on a large dataset of transactions and  five </a:t>
            </a:r>
            <a:r>
              <a:rPr lang="en-US" dirty="0" err="1"/>
              <a:t>undersampled</a:t>
            </a:r>
            <a:r>
              <a:rPr lang="en-US" dirty="0"/>
              <a:t> subsets of that dataset. The monetary costs of the false-positives of incurred by each algorithm are then compared to determine which is more cost-effective.</a:t>
            </a:r>
          </a:p>
        </p:txBody>
      </p:sp>
    </p:spTree>
    <p:extLst>
      <p:ext uri="{BB962C8B-B14F-4D97-AF65-F5344CB8AC3E}">
        <p14:creationId xmlns:p14="http://schemas.microsoft.com/office/powerpoint/2010/main" val="2882388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9421-266C-4484-90CC-C0D71070238A}"/>
              </a:ext>
            </a:extLst>
          </p:cNvPr>
          <p:cNvSpPr>
            <a:spLocks noGrp="1"/>
          </p:cNvSpPr>
          <p:nvPr>
            <p:ph type="title"/>
          </p:nvPr>
        </p:nvSpPr>
        <p:spPr/>
        <p:txBody>
          <a:bodyPr/>
          <a:lstStyle/>
          <a:p>
            <a:r>
              <a:rPr lang="en-US" dirty="0"/>
              <a:t>Rough Sets</a:t>
            </a:r>
          </a:p>
        </p:txBody>
      </p:sp>
      <p:sp>
        <p:nvSpPr>
          <p:cNvPr id="3" name="Content Placeholder 2">
            <a:extLst>
              <a:ext uri="{FF2B5EF4-FFF2-40B4-BE49-F238E27FC236}">
                <a16:creationId xmlns:a16="http://schemas.microsoft.com/office/drawing/2014/main" id="{F46BB730-1F4E-4146-8307-2366EF44547A}"/>
              </a:ext>
            </a:extLst>
          </p:cNvPr>
          <p:cNvSpPr>
            <a:spLocks noGrp="1"/>
          </p:cNvSpPr>
          <p:nvPr>
            <p:ph idx="1"/>
          </p:nvPr>
        </p:nvSpPr>
        <p:spPr/>
        <p:txBody>
          <a:bodyPr/>
          <a:lstStyle/>
          <a:p>
            <a:r>
              <a:rPr lang="en-US" dirty="0"/>
              <a:t>Approximation</a:t>
            </a:r>
          </a:p>
        </p:txBody>
      </p:sp>
    </p:spTree>
    <p:extLst>
      <p:ext uri="{BB962C8B-B14F-4D97-AF65-F5344CB8AC3E}">
        <p14:creationId xmlns:p14="http://schemas.microsoft.com/office/powerpoint/2010/main" val="1444620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ACB9-17F1-4983-8C7E-BFD02F52A2C4}"/>
              </a:ext>
            </a:extLst>
          </p:cNvPr>
          <p:cNvSpPr>
            <a:spLocks noGrp="1"/>
          </p:cNvSpPr>
          <p:nvPr>
            <p:ph type="title"/>
          </p:nvPr>
        </p:nvSpPr>
        <p:spPr/>
        <p:txBody>
          <a:bodyPr/>
          <a:lstStyle/>
          <a:p>
            <a:r>
              <a:rPr lang="en-US" dirty="0"/>
              <a:t>Rough Sets</a:t>
            </a:r>
          </a:p>
        </p:txBody>
      </p:sp>
      <p:sp>
        <p:nvSpPr>
          <p:cNvPr id="3" name="Content Placeholder 2">
            <a:extLst>
              <a:ext uri="{FF2B5EF4-FFF2-40B4-BE49-F238E27FC236}">
                <a16:creationId xmlns:a16="http://schemas.microsoft.com/office/drawing/2014/main" id="{52030827-5FC9-449C-AF3A-EFE236DE5280}"/>
              </a:ext>
            </a:extLst>
          </p:cNvPr>
          <p:cNvSpPr>
            <a:spLocks noGrp="1"/>
          </p:cNvSpPr>
          <p:nvPr>
            <p:ph idx="1"/>
          </p:nvPr>
        </p:nvSpPr>
        <p:spPr/>
        <p:txBody>
          <a:bodyPr/>
          <a:lstStyle/>
          <a:p>
            <a:r>
              <a:rPr lang="en-US" dirty="0" err="1"/>
              <a:t>Reduct</a:t>
            </a:r>
            <a:endParaRPr lang="en-US" dirty="0"/>
          </a:p>
          <a:p>
            <a:r>
              <a:rPr lang="en-US" dirty="0"/>
              <a:t>http://eecs.ceas.uc.edu/~mazlack/dbm.w2011/Komorowski.RoughSets.tutor.pdf</a:t>
            </a:r>
          </a:p>
          <a:p>
            <a:pPr lvl="1"/>
            <a:r>
              <a:rPr lang="en-US" dirty="0"/>
              <a:t>A minimal set of attributes necessary to preserve indiscernibility </a:t>
            </a:r>
          </a:p>
          <a:p>
            <a:pPr lvl="1"/>
            <a:r>
              <a:rPr lang="en-US" dirty="0"/>
              <a:t>Number of </a:t>
            </a:r>
            <a:r>
              <a:rPr lang="en-US" dirty="0" err="1"/>
              <a:t>reducts</a:t>
            </a:r>
            <a:r>
              <a:rPr lang="en-US" dirty="0"/>
              <a:t> in a system with </a:t>
            </a:r>
            <a:r>
              <a:rPr lang="en-US" i="1" dirty="0"/>
              <a:t>m</a:t>
            </a:r>
            <a:r>
              <a:rPr lang="en-US" dirty="0"/>
              <a:t> attributes may be </a:t>
            </a:r>
          </a:p>
        </p:txBody>
      </p:sp>
      <p:pic>
        <p:nvPicPr>
          <p:cNvPr id="4" name="Picture 3">
            <a:extLst>
              <a:ext uri="{FF2B5EF4-FFF2-40B4-BE49-F238E27FC236}">
                <a16:creationId xmlns:a16="http://schemas.microsoft.com/office/drawing/2014/main" id="{7C08D7E8-C3F3-42DD-B6A2-65777D390F7B}"/>
              </a:ext>
            </a:extLst>
          </p:cNvPr>
          <p:cNvPicPr>
            <a:picLocks noChangeAspect="1"/>
          </p:cNvPicPr>
          <p:nvPr/>
        </p:nvPicPr>
        <p:blipFill>
          <a:blip r:embed="rId2"/>
          <a:stretch>
            <a:fillRect/>
          </a:stretch>
        </p:blipFill>
        <p:spPr>
          <a:xfrm>
            <a:off x="8444162" y="3901030"/>
            <a:ext cx="2097939" cy="1328695"/>
          </a:xfrm>
          <a:prstGeom prst="rect">
            <a:avLst/>
          </a:prstGeom>
        </p:spPr>
      </p:pic>
    </p:spTree>
    <p:extLst>
      <p:ext uri="{BB962C8B-B14F-4D97-AF65-F5344CB8AC3E}">
        <p14:creationId xmlns:p14="http://schemas.microsoft.com/office/powerpoint/2010/main" val="82478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A4D5-D652-41AC-B602-F2B26F2D3BE4}"/>
              </a:ext>
            </a:extLst>
          </p:cNvPr>
          <p:cNvSpPr>
            <a:spLocks noGrp="1"/>
          </p:cNvSpPr>
          <p:nvPr>
            <p:ph type="title"/>
          </p:nvPr>
        </p:nvSpPr>
        <p:spPr/>
        <p:txBody>
          <a:bodyPr/>
          <a:lstStyle/>
          <a:p>
            <a:r>
              <a:rPr lang="en-US" dirty="0"/>
              <a:t>“Cost Sensitive Credit Card Fraud Detection Using Bayes Minimum Risk.”</a:t>
            </a:r>
          </a:p>
        </p:txBody>
      </p:sp>
      <p:sp>
        <p:nvSpPr>
          <p:cNvPr id="3" name="Content Placeholder 2">
            <a:extLst>
              <a:ext uri="{FF2B5EF4-FFF2-40B4-BE49-F238E27FC236}">
                <a16:creationId xmlns:a16="http://schemas.microsoft.com/office/drawing/2014/main" id="{46B68D54-A6AB-4B60-8247-F9B68DFD51F9}"/>
              </a:ext>
            </a:extLst>
          </p:cNvPr>
          <p:cNvSpPr>
            <a:spLocks noGrp="1"/>
          </p:cNvSpPr>
          <p:nvPr>
            <p:ph idx="1"/>
          </p:nvPr>
        </p:nvSpPr>
        <p:spPr>
          <a:xfrm>
            <a:off x="838200" y="1825625"/>
            <a:ext cx="10515600" cy="4351338"/>
          </a:xfrm>
        </p:spPr>
        <p:txBody>
          <a:bodyPr/>
          <a:lstStyle/>
          <a:p>
            <a:r>
              <a:rPr lang="en-US" dirty="0"/>
              <a:t>“The risk associated with predicting a transaction as fraud is defined as                                                                    and when the transaction is predicted as legitimate it is                                                                        , where </a:t>
            </a:r>
            <a:r>
              <a:rPr lang="en-US" dirty="0" err="1"/>
              <a:t>y</a:t>
            </a:r>
            <a:r>
              <a:rPr lang="en-US" baseline="-25000" dirty="0" err="1"/>
              <a:t>f</a:t>
            </a:r>
            <a:r>
              <a:rPr lang="en-US" dirty="0"/>
              <a:t> and </a:t>
            </a:r>
            <a:r>
              <a:rPr lang="en-US" dirty="0" err="1"/>
              <a:t>y</a:t>
            </a:r>
            <a:r>
              <a:rPr lang="en-US" baseline="-25000" dirty="0" err="1"/>
              <a:t>l</a:t>
            </a:r>
            <a:r>
              <a:rPr lang="en-US" dirty="0"/>
              <a:t> are the real labels for fraudulent and legitimate transactions respectively”</a:t>
            </a:r>
          </a:p>
          <a:p>
            <a:r>
              <a:rPr lang="en-US" dirty="0"/>
              <a:t>“The total database contains 80,000,000 individual transactions, each one with 27 attributes”</a:t>
            </a:r>
          </a:p>
          <a:p>
            <a:r>
              <a:rPr lang="en-US" dirty="0"/>
              <a:t>“In the database only 20,000 transactions were labelled as fraud, leading to a fraud ratio of 0.025%”</a:t>
            </a:r>
          </a:p>
        </p:txBody>
      </p:sp>
      <p:pic>
        <p:nvPicPr>
          <p:cNvPr id="1029" name="Picture 5" descr="https://lh4.googleusercontent.com/0SKQBtC32DX_1j_-W4s6KN6cHZnbO3uVu7LbOJgwMjzfHaEHXVYU1treyExHFxJv6tiLd6fsBH5tdWxljmbDTnhdPTdRIf-8mgcfNC-hiF6eXovHtGcQKaLcpi13TBYdRcpI-TUF">
            <a:extLst>
              <a:ext uri="{FF2B5EF4-FFF2-40B4-BE49-F238E27FC236}">
                <a16:creationId xmlns:a16="http://schemas.microsoft.com/office/drawing/2014/main" id="{C1238ACA-4EDE-4DF9-BCA7-3B55F6D0F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943" y="2229853"/>
            <a:ext cx="5376108" cy="4480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nPzO4U_O_JZhHEe1swFNhuNop_jJC_aVmJB--kgoeo1WO6DF69jQHXznDimkkKvwdRijhpPcilEd4cYRVo6O7sDaMTWNu6v6UAsnEPxR8Q4xMVRCJJmuAxDrviW-XvaT294DrA9T">
            <a:extLst>
              <a:ext uri="{FF2B5EF4-FFF2-40B4-BE49-F238E27FC236}">
                <a16:creationId xmlns:a16="http://schemas.microsoft.com/office/drawing/2014/main" id="{5F55DA54-E016-47E1-9626-7166CAA09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233" y="2588795"/>
            <a:ext cx="5416824" cy="44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1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C7C7-5FF5-498F-9C31-21782CBE8D5A}"/>
              </a:ext>
            </a:extLst>
          </p:cNvPr>
          <p:cNvSpPr>
            <a:spLocks noGrp="1"/>
          </p:cNvSpPr>
          <p:nvPr>
            <p:ph type="title"/>
          </p:nvPr>
        </p:nvSpPr>
        <p:spPr/>
        <p:txBody>
          <a:bodyPr>
            <a:normAutofit fontScale="90000"/>
          </a:bodyPr>
          <a:lstStyle/>
          <a:p>
            <a:r>
              <a:rPr lang="en-US" dirty="0"/>
              <a:t>Bishop, Christopher M. </a:t>
            </a:r>
            <a:r>
              <a:rPr lang="en-US" i="1" dirty="0"/>
              <a:t>Neural Networks for Pattern Recognition</a:t>
            </a:r>
            <a:r>
              <a:rPr lang="en-US" dirty="0"/>
              <a:t>. New York, NY, USA: Oxford University Press, Inc., 1995. Print.</a:t>
            </a:r>
          </a:p>
        </p:txBody>
      </p:sp>
      <p:sp>
        <p:nvSpPr>
          <p:cNvPr id="3" name="Content Placeholder 2">
            <a:extLst>
              <a:ext uri="{FF2B5EF4-FFF2-40B4-BE49-F238E27FC236}">
                <a16:creationId xmlns:a16="http://schemas.microsoft.com/office/drawing/2014/main" id="{3470A3AD-9F48-4E59-A628-0B2A03B11319}"/>
              </a:ext>
            </a:extLst>
          </p:cNvPr>
          <p:cNvSpPr>
            <a:spLocks noGrp="1"/>
          </p:cNvSpPr>
          <p:nvPr>
            <p:ph idx="1"/>
          </p:nvPr>
        </p:nvSpPr>
        <p:spPr/>
        <p:txBody>
          <a:bodyPr/>
          <a:lstStyle/>
          <a:p>
            <a:r>
              <a:rPr lang="en-US" i="1" dirty="0"/>
              <a:t>Neural Networks for Pattern Recognition </a:t>
            </a:r>
            <a:r>
              <a:rPr lang="en-US" dirty="0"/>
              <a:t>is an in-depth analysis and description of the concepts and methods behind the pattern recognition aspects of neural networks. The text’s descriptions of the theorems, functions, and procedures which compose neural networks are written with researchers and graduate-level students in mind.</a:t>
            </a:r>
            <a:endParaRPr lang="en-US" dirty="0">
              <a:effectLst/>
            </a:endParaRPr>
          </a:p>
          <a:p>
            <a:pPr marL="0" indent="0">
              <a:buNone/>
            </a:pPr>
            <a:endParaRPr lang="en-US" dirty="0"/>
          </a:p>
        </p:txBody>
      </p:sp>
    </p:spTree>
    <p:extLst>
      <p:ext uri="{BB962C8B-B14F-4D97-AF65-F5344CB8AC3E}">
        <p14:creationId xmlns:p14="http://schemas.microsoft.com/office/powerpoint/2010/main" val="386808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DCF9-4DBD-493F-BDB8-F0D7AD3A9DC3}"/>
              </a:ext>
            </a:extLst>
          </p:cNvPr>
          <p:cNvSpPr>
            <a:spLocks noGrp="1"/>
          </p:cNvSpPr>
          <p:nvPr>
            <p:ph type="title"/>
          </p:nvPr>
        </p:nvSpPr>
        <p:spPr>
          <a:xfrm>
            <a:off x="838200" y="365125"/>
            <a:ext cx="10515600" cy="2153486"/>
          </a:xfrm>
        </p:spPr>
        <p:txBody>
          <a:bodyPr>
            <a:normAutofit fontScale="90000"/>
          </a:bodyPr>
          <a:lstStyle/>
          <a:p>
            <a:r>
              <a:rPr lang="en-US" dirty="0"/>
              <a:t>Chaudhary, </a:t>
            </a:r>
            <a:r>
              <a:rPr lang="en-US" dirty="0" err="1"/>
              <a:t>Khyati</a:t>
            </a:r>
            <a:r>
              <a:rPr lang="en-US" dirty="0"/>
              <a:t>, Jyoti Yadav, and Bhawna Mallick. “A Review of Fraud Detection Techniques: Credit Card.” </a:t>
            </a:r>
            <a:r>
              <a:rPr lang="en-US" i="1" dirty="0"/>
              <a:t>International Journal of Computer Applications</a:t>
            </a:r>
            <a:r>
              <a:rPr lang="en-US" dirty="0"/>
              <a:t> 45.1 (2012): 975–8887. Web. 18 Feb. 2018.</a:t>
            </a:r>
            <a:endParaRPr lang="en-US" i="1" dirty="0"/>
          </a:p>
        </p:txBody>
      </p:sp>
      <p:sp>
        <p:nvSpPr>
          <p:cNvPr id="3" name="Content Placeholder 2">
            <a:extLst>
              <a:ext uri="{FF2B5EF4-FFF2-40B4-BE49-F238E27FC236}">
                <a16:creationId xmlns:a16="http://schemas.microsoft.com/office/drawing/2014/main" id="{AEC1C105-6BA7-45C1-85ED-01958B56EC1F}"/>
              </a:ext>
            </a:extLst>
          </p:cNvPr>
          <p:cNvSpPr>
            <a:spLocks noGrp="1"/>
          </p:cNvSpPr>
          <p:nvPr>
            <p:ph idx="1"/>
          </p:nvPr>
        </p:nvSpPr>
        <p:spPr>
          <a:xfrm>
            <a:off x="838200" y="2903621"/>
            <a:ext cx="10515600" cy="3273342"/>
          </a:xfrm>
        </p:spPr>
        <p:txBody>
          <a:bodyPr/>
          <a:lstStyle/>
          <a:p>
            <a:r>
              <a:rPr lang="en-US" dirty="0"/>
              <a:t>In this article, Chaudhary et. al review the different types of credit card fraud and credit card fraud detection techniques. The challenges of credit card fraud detection is briefly discussed prior to coverage of the techniques. For each technique, an overview of its advantages and disadvantages is provided as well as a general description of the algorithm. In closing, the article provides an overview of some of the work that has been done to advance the field and, in general, which models perform with the greatest accuracy.</a:t>
            </a:r>
          </a:p>
        </p:txBody>
      </p:sp>
    </p:spTree>
    <p:extLst>
      <p:ext uri="{BB962C8B-B14F-4D97-AF65-F5344CB8AC3E}">
        <p14:creationId xmlns:p14="http://schemas.microsoft.com/office/powerpoint/2010/main" val="128499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CF5D-300A-4875-8CED-E09298AE5B77}"/>
              </a:ext>
            </a:extLst>
          </p:cNvPr>
          <p:cNvSpPr>
            <a:spLocks noGrp="1"/>
          </p:cNvSpPr>
          <p:nvPr>
            <p:ph type="title"/>
          </p:nvPr>
        </p:nvSpPr>
        <p:spPr/>
        <p:txBody>
          <a:bodyPr>
            <a:normAutofit fontScale="90000"/>
          </a:bodyPr>
          <a:lstStyle/>
          <a:p>
            <a:r>
              <a:rPr lang="en-US" dirty="0"/>
              <a:t>Currie, David. "Predicting Fraud With </a:t>
            </a:r>
            <a:r>
              <a:rPr lang="en-US" dirty="0" err="1"/>
              <a:t>Tensorflow</a:t>
            </a:r>
            <a:r>
              <a:rPr lang="en-US" dirty="0"/>
              <a:t>." </a:t>
            </a:r>
            <a:r>
              <a:rPr lang="en-US" i="1" dirty="0"/>
              <a:t>Kaggle</a:t>
            </a:r>
            <a:r>
              <a:rPr lang="en-US" dirty="0"/>
              <a:t>. </a:t>
            </a:r>
            <a:r>
              <a:rPr lang="en-US" dirty="0" err="1"/>
              <a:t>N.p</a:t>
            </a:r>
            <a:r>
              <a:rPr lang="en-US" dirty="0"/>
              <a:t>., Apr. 2017. Web. 7 Feb. 2018. </a:t>
            </a:r>
            <a:br>
              <a:rPr lang="en-US" dirty="0">
                <a:effectLst/>
              </a:rPr>
            </a:br>
            <a:endParaRPr lang="en-US" dirty="0"/>
          </a:p>
        </p:txBody>
      </p:sp>
      <p:sp>
        <p:nvSpPr>
          <p:cNvPr id="3" name="Content Placeholder 2">
            <a:extLst>
              <a:ext uri="{FF2B5EF4-FFF2-40B4-BE49-F238E27FC236}">
                <a16:creationId xmlns:a16="http://schemas.microsoft.com/office/drawing/2014/main" id="{65F3BD7F-D23E-475A-9BB6-DF3AE6BE8514}"/>
              </a:ext>
            </a:extLst>
          </p:cNvPr>
          <p:cNvSpPr>
            <a:spLocks noGrp="1"/>
          </p:cNvSpPr>
          <p:nvPr>
            <p:ph idx="1"/>
          </p:nvPr>
        </p:nvSpPr>
        <p:spPr/>
        <p:txBody>
          <a:bodyPr/>
          <a:lstStyle/>
          <a:p>
            <a:r>
              <a:rPr lang="en-US" dirty="0"/>
              <a:t>In this Kaggle ‘Kernel’, David Currie trains a neural network to predict credit card fraud. The ‘notebook’ heavily focuses on analyzing the dataset prior to implementing the predictive model. Visualizing the differences between fraudulent and legitimate transactions appears to have been very helpful for selecting key features of the dataset prior to training the neural network.</a:t>
            </a:r>
          </a:p>
        </p:txBody>
      </p:sp>
    </p:spTree>
    <p:extLst>
      <p:ext uri="{BB962C8B-B14F-4D97-AF65-F5344CB8AC3E}">
        <p14:creationId xmlns:p14="http://schemas.microsoft.com/office/powerpoint/2010/main" val="205439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1661-F9CF-4B8A-9906-5AD595799742}"/>
              </a:ext>
            </a:extLst>
          </p:cNvPr>
          <p:cNvSpPr>
            <a:spLocks noGrp="1"/>
          </p:cNvSpPr>
          <p:nvPr>
            <p:ph type="title"/>
          </p:nvPr>
        </p:nvSpPr>
        <p:spPr>
          <a:xfrm>
            <a:off x="838200" y="365125"/>
            <a:ext cx="10515600" cy="2073275"/>
          </a:xfrm>
        </p:spPr>
        <p:txBody>
          <a:bodyPr>
            <a:normAutofit fontScale="90000"/>
          </a:bodyPr>
          <a:lstStyle/>
          <a:p>
            <a:r>
              <a:rPr lang="en-US" dirty="0"/>
              <a:t>Gupta, Nikita et al. “Credit Card Fraud Detection Using Rough Sets and Artificial Neural Network.” </a:t>
            </a:r>
            <a:r>
              <a:rPr lang="en-US" i="1" dirty="0"/>
              <a:t>Journal of Computer Applications ISSN</a:t>
            </a:r>
            <a:r>
              <a:rPr lang="en-US" dirty="0"/>
              <a:t> 5 (2012): 974–1925. Web. 18 Feb. 2018.</a:t>
            </a:r>
            <a:br>
              <a:rPr lang="en-US" dirty="0">
                <a:effectLst/>
              </a:rPr>
            </a:br>
            <a:endParaRPr lang="en-US" dirty="0"/>
          </a:p>
        </p:txBody>
      </p:sp>
      <p:sp>
        <p:nvSpPr>
          <p:cNvPr id="3" name="Content Placeholder 2">
            <a:extLst>
              <a:ext uri="{FF2B5EF4-FFF2-40B4-BE49-F238E27FC236}">
                <a16:creationId xmlns:a16="http://schemas.microsoft.com/office/drawing/2014/main" id="{2833D936-2DB8-4411-85DE-22DD94517D69}"/>
              </a:ext>
            </a:extLst>
          </p:cNvPr>
          <p:cNvSpPr>
            <a:spLocks noGrp="1"/>
          </p:cNvSpPr>
          <p:nvPr>
            <p:ph idx="1"/>
          </p:nvPr>
        </p:nvSpPr>
        <p:spPr>
          <a:xfrm>
            <a:off x="838200" y="2630905"/>
            <a:ext cx="10515600" cy="3546058"/>
          </a:xfrm>
        </p:spPr>
        <p:txBody>
          <a:bodyPr/>
          <a:lstStyle/>
          <a:p>
            <a:r>
              <a:rPr lang="en-US" dirty="0"/>
              <a:t>    In “Credit Card Fraud Detection Using Rough Sets and Artificial Neural Network”, the researchers propose the application of rough set theory to the preprocessing of a dataset of credit card transactions. The goal is to produce a model for credit card fraud detection in which the dataset is first reduced in preprocessing by applying an algorithm to obtain the rough set. The goal of the application of rough set theory is to reduce the data set in such a way that the optimal attributes training the neural network are preserved.</a:t>
            </a:r>
          </a:p>
        </p:txBody>
      </p:sp>
    </p:spTree>
    <p:extLst>
      <p:ext uri="{BB962C8B-B14F-4D97-AF65-F5344CB8AC3E}">
        <p14:creationId xmlns:p14="http://schemas.microsoft.com/office/powerpoint/2010/main" val="53744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E118-E90D-4ABD-A1A0-AE757BE767D8}"/>
              </a:ext>
            </a:extLst>
          </p:cNvPr>
          <p:cNvSpPr>
            <a:spLocks noGrp="1"/>
          </p:cNvSpPr>
          <p:nvPr>
            <p:ph type="title"/>
          </p:nvPr>
        </p:nvSpPr>
        <p:spPr>
          <a:xfrm>
            <a:off x="838200" y="365125"/>
            <a:ext cx="10515600" cy="2041191"/>
          </a:xfrm>
        </p:spPr>
        <p:txBody>
          <a:bodyPr>
            <a:normAutofit fontScale="90000"/>
          </a:bodyPr>
          <a:lstStyle/>
          <a:p>
            <a:r>
              <a:rPr lang="en-US" dirty="0" err="1"/>
              <a:t>Maes</a:t>
            </a:r>
            <a:r>
              <a:rPr lang="en-US" dirty="0"/>
              <a:t>, Sam et al. “Credit Card Fraud Detection Using Bayesian and Neural Networks.” </a:t>
            </a:r>
            <a:r>
              <a:rPr lang="en-US" i="1" dirty="0"/>
              <a:t>In: </a:t>
            </a:r>
            <a:r>
              <a:rPr lang="en-US" i="1" dirty="0" err="1"/>
              <a:t>Maciunas</a:t>
            </a:r>
            <a:r>
              <a:rPr lang="en-US" i="1" dirty="0"/>
              <a:t> </a:t>
            </a:r>
            <a:r>
              <a:rPr lang="en-US" i="1" dirty="0" err="1"/>
              <a:t>Rj</a:t>
            </a:r>
            <a:r>
              <a:rPr lang="en-US" i="1" dirty="0"/>
              <a:t>, Editor. Interactive Image-guided Neurosurgery. American Association Neurological Surgeons</a:t>
            </a:r>
            <a:r>
              <a:rPr lang="en-US" dirty="0"/>
              <a:t> (1993): 261--270. </a:t>
            </a:r>
          </a:p>
        </p:txBody>
      </p:sp>
      <p:sp>
        <p:nvSpPr>
          <p:cNvPr id="3" name="Content Placeholder 2">
            <a:extLst>
              <a:ext uri="{FF2B5EF4-FFF2-40B4-BE49-F238E27FC236}">
                <a16:creationId xmlns:a16="http://schemas.microsoft.com/office/drawing/2014/main" id="{D58440F6-9D99-42C0-80A7-3B50BCA9D055}"/>
              </a:ext>
            </a:extLst>
          </p:cNvPr>
          <p:cNvSpPr>
            <a:spLocks noGrp="1"/>
          </p:cNvSpPr>
          <p:nvPr>
            <p:ph idx="1"/>
          </p:nvPr>
        </p:nvSpPr>
        <p:spPr>
          <a:xfrm>
            <a:off x="838200" y="3047999"/>
            <a:ext cx="10515600" cy="3128963"/>
          </a:xfrm>
        </p:spPr>
        <p:txBody>
          <a:bodyPr>
            <a:normAutofit lnSpcReduction="10000"/>
          </a:bodyPr>
          <a:lstStyle/>
          <a:p>
            <a:r>
              <a:rPr lang="en-US" dirty="0"/>
              <a:t>In “Credit Card Fraud Detection Using Bayesian and Neural Networks”, </a:t>
            </a:r>
            <a:r>
              <a:rPr lang="en-US" dirty="0" err="1"/>
              <a:t>Maes</a:t>
            </a:r>
            <a:r>
              <a:rPr lang="en-US" dirty="0"/>
              <a:t> et al. compare the use of Bayesian belief networks (BBN) and artificial neural networks (ANN) as applied to credit card fraud detection. A dataset of real-world transactions was used to train both networks with a goal of quantitatively measuring which method performs better, especially with regard to false positives. It was concluded that BNN was better for detecting fraud and faster to train, but ANN performs faster during the fraud detection process.</a:t>
            </a:r>
          </a:p>
        </p:txBody>
      </p:sp>
    </p:spTree>
    <p:extLst>
      <p:ext uri="{BB962C8B-B14F-4D97-AF65-F5344CB8AC3E}">
        <p14:creationId xmlns:p14="http://schemas.microsoft.com/office/powerpoint/2010/main" val="632706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2046</Words>
  <Application>Microsoft Office PowerPoint</Application>
  <PresentationFormat>Widescreen</PresentationFormat>
  <Paragraphs>98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PTD</vt:lpstr>
      <vt:lpstr>Topic Choice: “Big Data” And Neural Networks</vt:lpstr>
      <vt:lpstr>Bahnsen, Alejandro Correa et al. “Cost Sensitive Credit Card Fraud Detection Using Bayes Minimum Risk.”</vt:lpstr>
      <vt:lpstr>“Cost Sensitive Credit Card Fraud Detection Using Bayes Minimum Risk.”</vt:lpstr>
      <vt:lpstr>Bishop, Christopher M. Neural Networks for Pattern Recognition. New York, NY, USA: Oxford University Press, Inc., 1995. Print.</vt:lpstr>
      <vt:lpstr>Chaudhary, Khyati, Jyoti Yadav, and Bhawna Mallick. “A Review of Fraud Detection Techniques: Credit Card.” International Journal of Computer Applications 45.1 (2012): 975–8887. Web. 18 Feb. 2018.</vt:lpstr>
      <vt:lpstr>Currie, David. "Predicting Fraud With Tensorflow." Kaggle. N.p., Apr. 2017. Web. 7 Feb. 2018.  </vt:lpstr>
      <vt:lpstr>Gupta, Nikita et al. “Credit Card Fraud Detection Using Rough Sets and Artificial Neural Network.” Journal of Computer Applications ISSN 5 (2012): 974–1925. Web. 18 Feb. 2018. </vt:lpstr>
      <vt:lpstr>Maes, Sam et al. “Credit Card Fraud Detection Using Bayesian and Neural Networks.” In: Maciunas Rj, Editor. Interactive Image-guided Neurosurgery. American Association Neurological Surgeons (1993): 261--270. </vt:lpstr>
      <vt:lpstr>Nielsen, Michael A. "Chapter 1: Using Neural Nets to Recognize Handwritten Digits." Neural Networks and Deep Learning. Determination Press, 02 Dec. 2017.  </vt:lpstr>
      <vt:lpstr>"EDA to Prediction (DieTanic)." Kaggle. N.p., Jan. 2017.  </vt:lpstr>
      <vt:lpstr>Neural Networks Background - Perceptron</vt:lpstr>
      <vt:lpstr>Neural Networks Background - Perceptron</vt:lpstr>
      <vt:lpstr>Neural Networks Background - Perceptron</vt:lpstr>
      <vt:lpstr>Single Layer Networks</vt:lpstr>
      <vt:lpstr>Multilayer Networks</vt:lpstr>
      <vt:lpstr>NEED TO COVER BACKPROPOGATION</vt:lpstr>
      <vt:lpstr>NEED TO COVER FEED FORWARD</vt:lpstr>
      <vt:lpstr>Complications / Considerations for Using Neural Networks to Detect Credit Card Fraud</vt:lpstr>
      <vt:lpstr>The WEKA toolset</vt:lpstr>
      <vt:lpstr>Potential Sources of Fraud Data</vt:lpstr>
      <vt:lpstr>Credit Card Fraud</vt:lpstr>
      <vt:lpstr>Credit Card Fraud</vt:lpstr>
      <vt:lpstr>Credit Card Fraud</vt:lpstr>
      <vt:lpstr>Potentially Useful Tools</vt:lpstr>
      <vt:lpstr>Potentially Useful Tools</vt:lpstr>
      <vt:lpstr>Rough Sets</vt:lpstr>
      <vt:lpstr>Rough Sets</vt:lpstr>
      <vt:lpstr>Rough Sets </vt:lpstr>
      <vt:lpstr>Rough Sets</vt:lpstr>
      <vt:lpstr>Rough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PTD</dc:title>
  <dc:creator>Jordan Moreno-Lacalle</dc:creator>
  <cp:lastModifiedBy>Jordan Moreno-Lacalle</cp:lastModifiedBy>
  <cp:revision>14</cp:revision>
  <dcterms:created xsi:type="dcterms:W3CDTF">2018-03-02T08:43:56Z</dcterms:created>
  <dcterms:modified xsi:type="dcterms:W3CDTF">2018-04-13T13:53:16Z</dcterms:modified>
</cp:coreProperties>
</file>