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3" autoAdjust="0"/>
    <p:restoredTop sz="90884"/>
  </p:normalViewPr>
  <p:slideViewPr>
    <p:cSldViewPr>
      <p:cViewPr>
        <p:scale>
          <a:sx n="36" d="100"/>
          <a:sy n="36" d="100"/>
        </p:scale>
        <p:origin x="1080" y="-132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C080E-9839-C347-B2D8-9B42FE1A8227}" type="datetimeFigureOut">
              <a:rPr lang="en-US" smtClean="0"/>
              <a:t>4/23/21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65B88-49F6-B34A-8AD0-89ACBBA9BF8A}" type="slidenum">
              <a:rPr lang="en-US" smtClean="0"/>
              <a:t>‹#›</a:t>
            </a:fld>
            <a:endParaRPr lang="en-US"/>
          </a:p>
        </p:txBody>
      </p:sp>
    </p:spTree>
    <p:extLst>
      <p:ext uri="{BB962C8B-B14F-4D97-AF65-F5344CB8AC3E}">
        <p14:creationId xmlns:p14="http://schemas.microsoft.com/office/powerpoint/2010/main" val="81043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65B88-49F6-B34A-8AD0-89ACBBA9BF8A}" type="slidenum">
              <a:rPr lang="en-US" smtClean="0"/>
              <a:t>1</a:t>
            </a:fld>
            <a:endParaRPr lang="en-US"/>
          </a:p>
        </p:txBody>
      </p:sp>
    </p:spTree>
    <p:extLst>
      <p:ext uri="{BB962C8B-B14F-4D97-AF65-F5344CB8AC3E}">
        <p14:creationId xmlns:p14="http://schemas.microsoft.com/office/powerpoint/2010/main" val="158704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TextBox 7"/>
          <p:cNvSpPr txBox="1"/>
          <p:nvPr userDrawn="1"/>
        </p:nvSpPr>
        <p:spPr>
          <a:xfrm>
            <a:off x="0" y="3581400"/>
            <a:ext cx="43891200" cy="1600200"/>
          </a:xfrm>
          <a:prstGeom prst="rect">
            <a:avLst/>
          </a:prstGeom>
          <a:solidFill>
            <a:schemeClr val="tx1"/>
          </a:solidFill>
        </p:spPr>
        <p:txBody>
          <a:bodyPr wrap="square" rtlCol="0">
            <a:spAutoFit/>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43891200" cy="3581400"/>
          </a:xfrm>
          <a:prstGeom prst="rect">
            <a:avLst/>
          </a:prstGeom>
          <a:solidFill>
            <a:srgbClr val="B31536"/>
          </a:solidFill>
          <a:ln w="9525">
            <a:noFill/>
            <a:miter lim="800000"/>
            <a:headEnd/>
            <a:tailEnd/>
          </a:ln>
          <a:effectLst/>
        </p:spPr>
        <p:txBody>
          <a:bodyPr wrap="none" anchor="ctr"/>
          <a:lstStyle/>
          <a:p>
            <a:pPr algn="ctr"/>
            <a:endParaRPr lang="en-US"/>
          </a:p>
        </p:txBody>
      </p:sp>
      <p:sp>
        <p:nvSpPr>
          <p:cNvPr id="1032" name="Rectangle 8"/>
          <p:cNvSpPr>
            <a:spLocks noChangeArrowheads="1"/>
          </p:cNvSpPr>
          <p:nvPr userDrawn="1"/>
        </p:nvSpPr>
        <p:spPr bwMode="auto">
          <a:xfrm>
            <a:off x="0" y="31470600"/>
            <a:ext cx="43891200" cy="1447800"/>
          </a:xfrm>
          <a:prstGeom prst="rect">
            <a:avLst/>
          </a:prstGeom>
          <a:solidFill>
            <a:srgbClr val="B31536"/>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3581400"/>
            <a:ext cx="43891200" cy="1600200"/>
          </a:xfrm>
          <a:prstGeom prst="rect">
            <a:avLst/>
          </a:prstGeom>
          <a:solidFill>
            <a:srgbClr val="D2D0CA"/>
          </a:solidFill>
          <a:ln w="9525">
            <a:noFill/>
            <a:miter lim="800000"/>
            <a:headEnd/>
            <a:tailEnd/>
          </a:ln>
          <a:effectLst/>
        </p:spPr>
        <p:txBody>
          <a:bodyPr wrap="none" anchor="ctr"/>
          <a:lstStyle/>
          <a:p>
            <a:endParaRPr lang="en-US"/>
          </a:p>
        </p:txBody>
      </p:sp>
      <p:pic>
        <p:nvPicPr>
          <p:cNvPr id="6" name="Picture 5" descr="ISUREV.eps"/>
          <p:cNvPicPr>
            <a:picLocks noChangeAspect="1"/>
          </p:cNvPicPr>
          <p:nvPr userDrawn="1"/>
        </p:nvPicPr>
        <p:blipFill>
          <a:blip r:embed="rId13"/>
          <a:stretch>
            <a:fillRect/>
          </a:stretch>
        </p:blipFill>
        <p:spPr>
          <a:xfrm>
            <a:off x="1600200" y="457200"/>
            <a:ext cx="16306800" cy="12469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Times" charset="0"/>
        </a:defRPr>
      </a:lvl2pPr>
      <a:lvl3pPr algn="ctr" defTabSz="4389438" rtl="0" fontAlgn="base">
        <a:spcBef>
          <a:spcPct val="0"/>
        </a:spcBef>
        <a:spcAft>
          <a:spcPct val="0"/>
        </a:spcAft>
        <a:defRPr sz="21100">
          <a:solidFill>
            <a:schemeClr val="tx2"/>
          </a:solidFill>
          <a:latin typeface="Times" charset="0"/>
        </a:defRPr>
      </a:lvl3pPr>
      <a:lvl4pPr algn="ctr" defTabSz="4389438" rtl="0" fontAlgn="base">
        <a:spcBef>
          <a:spcPct val="0"/>
        </a:spcBef>
        <a:spcAft>
          <a:spcPct val="0"/>
        </a:spcAft>
        <a:defRPr sz="21100">
          <a:solidFill>
            <a:schemeClr val="tx2"/>
          </a:solidFill>
          <a:latin typeface="Times" charset="0"/>
        </a:defRPr>
      </a:lvl4pPr>
      <a:lvl5pPr algn="ctr" defTabSz="4389438" rtl="0" fontAlgn="base">
        <a:spcBef>
          <a:spcPct val="0"/>
        </a:spcBef>
        <a:spcAft>
          <a:spcPct val="0"/>
        </a:spcAft>
        <a:defRPr sz="21100">
          <a:solidFill>
            <a:schemeClr val="tx2"/>
          </a:solidFill>
          <a:latin typeface="Times" charset="0"/>
        </a:defRPr>
      </a:lvl5pPr>
      <a:lvl6pPr marL="457200" algn="ctr" defTabSz="4389438" rtl="0" fontAlgn="base">
        <a:spcBef>
          <a:spcPct val="0"/>
        </a:spcBef>
        <a:spcAft>
          <a:spcPct val="0"/>
        </a:spcAft>
        <a:defRPr sz="21100">
          <a:solidFill>
            <a:schemeClr val="tx2"/>
          </a:solidFill>
          <a:latin typeface="Times" charset="0"/>
        </a:defRPr>
      </a:lvl6pPr>
      <a:lvl7pPr marL="914400" algn="ctr" defTabSz="4389438" rtl="0" fontAlgn="base">
        <a:spcBef>
          <a:spcPct val="0"/>
        </a:spcBef>
        <a:spcAft>
          <a:spcPct val="0"/>
        </a:spcAft>
        <a:defRPr sz="21100">
          <a:solidFill>
            <a:schemeClr val="tx2"/>
          </a:solidFill>
          <a:latin typeface="Times" charset="0"/>
        </a:defRPr>
      </a:lvl7pPr>
      <a:lvl8pPr marL="1371600" algn="ctr" defTabSz="4389438" rtl="0" fontAlgn="base">
        <a:spcBef>
          <a:spcPct val="0"/>
        </a:spcBef>
        <a:spcAft>
          <a:spcPct val="0"/>
        </a:spcAft>
        <a:defRPr sz="21100">
          <a:solidFill>
            <a:schemeClr val="tx2"/>
          </a:solidFill>
          <a:latin typeface="Times" charset="0"/>
        </a:defRPr>
      </a:lvl8pPr>
      <a:lvl9pPr marL="1828800" algn="ctr" defTabSz="4389438" rtl="0" fontAlgn="base">
        <a:spcBef>
          <a:spcPct val="0"/>
        </a:spcBef>
        <a:spcAft>
          <a:spcPct val="0"/>
        </a:spcAft>
        <a:defRPr sz="21100">
          <a:solidFill>
            <a:schemeClr val="tx2"/>
          </a:solidFill>
          <a:latin typeface="Times"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21716797" y="568052"/>
            <a:ext cx="14034611" cy="2308324"/>
          </a:xfrm>
          <a:prstGeom prst="rect">
            <a:avLst/>
          </a:prstGeom>
          <a:noFill/>
          <a:ln w="9525">
            <a:noFill/>
            <a:miter lim="800000"/>
            <a:headEnd/>
            <a:tailEnd/>
          </a:ln>
          <a:effectLst/>
        </p:spPr>
        <p:txBody>
          <a:bodyPr wrap="none">
            <a:spAutoFit/>
          </a:bodyPr>
          <a:lstStyle/>
          <a:p>
            <a:pPr algn="ctr"/>
            <a:r>
              <a:rPr lang="en-US" sz="7200" b="1" dirty="0">
                <a:solidFill>
                  <a:srgbClr val="FFFFFF"/>
                </a:solidFill>
                <a:latin typeface="+mj-lt"/>
                <a:ea typeface="Baskerville SemiBold" charset="0"/>
                <a:cs typeface="Baskerville SemiBold" charset="0"/>
              </a:rPr>
              <a:t>Make to Innovate (</a:t>
            </a:r>
            <a:r>
              <a:rPr lang="en-US" sz="7200" b="1" dirty="0" err="1">
                <a:solidFill>
                  <a:srgbClr val="FFFFFF"/>
                </a:solidFill>
                <a:latin typeface="+mj-lt"/>
                <a:ea typeface="Baskerville SemiBold" charset="0"/>
                <a:cs typeface="Baskerville SemiBold" charset="0"/>
              </a:rPr>
              <a:t>AerE</a:t>
            </a:r>
            <a:r>
              <a:rPr lang="en-US" sz="7200" b="1" dirty="0">
                <a:solidFill>
                  <a:srgbClr val="FFFFFF"/>
                </a:solidFill>
                <a:latin typeface="+mj-lt"/>
                <a:ea typeface="Baskerville SemiBold" charset="0"/>
                <a:cs typeface="Baskerville SemiBold" charset="0"/>
              </a:rPr>
              <a:t> 294/494X)</a:t>
            </a:r>
          </a:p>
          <a:p>
            <a:pPr algn="ctr"/>
            <a:r>
              <a:rPr lang="en-US" sz="7200" b="1" dirty="0">
                <a:solidFill>
                  <a:srgbClr val="FFFFFF"/>
                </a:solidFill>
                <a:latin typeface="+mj-lt"/>
                <a:ea typeface="Baskerville SemiBold" charset="0"/>
                <a:cs typeface="Baskerville SemiBold" charset="0"/>
              </a:rPr>
              <a:t>M. Nelson</a:t>
            </a:r>
          </a:p>
        </p:txBody>
      </p:sp>
      <p:sp>
        <p:nvSpPr>
          <p:cNvPr id="2060" name="Text Box 12"/>
          <p:cNvSpPr txBox="1">
            <a:spLocks noChangeArrowheads="1"/>
          </p:cNvSpPr>
          <p:nvPr/>
        </p:nvSpPr>
        <p:spPr bwMode="auto">
          <a:xfrm>
            <a:off x="25367952" y="2150671"/>
            <a:ext cx="4495800" cy="1349087"/>
          </a:xfrm>
          <a:prstGeom prst="rect">
            <a:avLst/>
          </a:prstGeom>
          <a:noFill/>
          <a:ln w="9525">
            <a:noFill/>
            <a:miter lim="800000"/>
            <a:headEnd/>
            <a:tailEnd/>
          </a:ln>
          <a:effectLst/>
        </p:spPr>
        <p:txBody>
          <a:bodyPr wrap="square" lIns="91440" tIns="45720" rIns="91440" bIns="45720" anchor="t">
            <a:spAutoFit/>
          </a:bodyPr>
          <a:lstStyle/>
          <a:p>
            <a:pPr marL="228600" lvl="2">
              <a:lnSpc>
                <a:spcPct val="75000"/>
              </a:lnSpc>
              <a:spcBef>
                <a:spcPct val="50000"/>
              </a:spcBef>
            </a:pPr>
            <a:endParaRPr lang="en-US" sz="4000" dirty="0">
              <a:solidFill>
                <a:schemeClr val="bg1"/>
              </a:solidFill>
              <a:latin typeface="Arial" charset="0"/>
            </a:endParaRPr>
          </a:p>
          <a:p>
            <a:pPr marL="228600" lvl="2">
              <a:lnSpc>
                <a:spcPct val="75000"/>
              </a:lnSpc>
              <a:spcBef>
                <a:spcPct val="50000"/>
              </a:spcBef>
            </a:pPr>
            <a:r>
              <a:rPr lang="en-US" sz="4000" b="1" dirty="0">
                <a:solidFill>
                  <a:schemeClr val="bg1"/>
                </a:solidFill>
                <a:latin typeface="+mn-lt"/>
                <a:ea typeface="Baskerville SemiBold" charset="0"/>
                <a:cs typeface="Baskerville SemiBold" charset="0"/>
              </a:rPr>
              <a:t>April 2021</a:t>
            </a:r>
          </a:p>
        </p:txBody>
      </p:sp>
      <p:sp>
        <p:nvSpPr>
          <p:cNvPr id="2061" name="Text Box 13"/>
          <p:cNvSpPr txBox="1">
            <a:spLocks noChangeArrowheads="1"/>
          </p:cNvSpPr>
          <p:nvPr/>
        </p:nvSpPr>
        <p:spPr bwMode="auto">
          <a:xfrm>
            <a:off x="262927" y="3810001"/>
            <a:ext cx="42485235" cy="1015663"/>
          </a:xfrm>
          <a:prstGeom prst="rect">
            <a:avLst/>
          </a:prstGeom>
          <a:noFill/>
          <a:ln w="9525">
            <a:noFill/>
            <a:miter lim="800000"/>
            <a:headEnd/>
            <a:tailEnd/>
          </a:ln>
          <a:effectLst/>
        </p:spPr>
        <p:txBody>
          <a:bodyPr wrap="square" lIns="91440" tIns="45720" rIns="91440" bIns="45720" anchor="t">
            <a:spAutoFit/>
          </a:bodyPr>
          <a:lstStyle/>
          <a:p>
            <a:pPr algn="l">
              <a:spcBef>
                <a:spcPct val="50000"/>
              </a:spcBef>
            </a:pPr>
            <a:r>
              <a:rPr lang="en-US" sz="6000" b="1" dirty="0">
                <a:solidFill>
                  <a:schemeClr val="bg1"/>
                </a:solidFill>
                <a:latin typeface="+mn-lt"/>
                <a:ea typeface="Baskerville SemiBold" charset="0"/>
                <a:cs typeface="Baskerville SemiBold" charset="0"/>
              </a:rPr>
              <a:t>Advising Committee: Tomas Gonzalez-Torres (ISU), Elizabeth Blome (NASA)</a:t>
            </a:r>
          </a:p>
        </p:txBody>
      </p:sp>
      <p:sp>
        <p:nvSpPr>
          <p:cNvPr id="2062" name="Text Box 14"/>
          <p:cNvSpPr txBox="1">
            <a:spLocks noChangeArrowheads="1"/>
          </p:cNvSpPr>
          <p:nvPr/>
        </p:nvSpPr>
        <p:spPr bwMode="auto">
          <a:xfrm>
            <a:off x="262927" y="31625467"/>
            <a:ext cx="15418999" cy="1360885"/>
          </a:xfrm>
          <a:prstGeom prst="rect">
            <a:avLst/>
          </a:prstGeom>
          <a:noFill/>
          <a:ln w="9525">
            <a:noFill/>
            <a:miter lim="800000"/>
            <a:headEnd/>
            <a:tailEnd/>
          </a:ln>
          <a:effectLst/>
        </p:spPr>
        <p:txBody>
          <a:bodyPr wrap="square" lIns="91440" tIns="45720" rIns="91440" bIns="45720" anchor="t">
            <a:spAutoFit/>
          </a:bodyPr>
          <a:lstStyle/>
          <a:p>
            <a:pPr algn="l">
              <a:lnSpc>
                <a:spcPct val="75000"/>
              </a:lnSpc>
              <a:spcBef>
                <a:spcPct val="50000"/>
              </a:spcBef>
            </a:pPr>
            <a:r>
              <a:rPr lang="en-US" sz="3600" b="1" i="1" dirty="0">
                <a:solidFill>
                  <a:schemeClr val="bg1"/>
                </a:solidFill>
                <a:latin typeface="Baskerville SemiBold"/>
                <a:ea typeface="Baskerville SemiBold" charset="0"/>
                <a:cs typeface="Baskerville SemiBold" charset="0"/>
              </a:rPr>
              <a:t>Acknowledgements: Thank you to Matthew Nelson, Christine Nelson, Tomas Gonzalez-Torres, Elizabeth Blome, Iowa Space Grant Consortium, ISU Dept. of Aerospace Engineering, NASA, and M2I.</a:t>
            </a:r>
          </a:p>
        </p:txBody>
      </p:sp>
      <p:sp>
        <p:nvSpPr>
          <p:cNvPr id="2064" name="Text Box 16"/>
          <p:cNvSpPr txBox="1">
            <a:spLocks noChangeArrowheads="1"/>
          </p:cNvSpPr>
          <p:nvPr/>
        </p:nvSpPr>
        <p:spPr bwMode="auto">
          <a:xfrm>
            <a:off x="12657450" y="5636749"/>
            <a:ext cx="23732394" cy="923330"/>
          </a:xfrm>
          <a:prstGeom prst="rect">
            <a:avLst/>
          </a:prstGeom>
          <a:noFill/>
          <a:ln w="9525">
            <a:noFill/>
            <a:miter lim="800000"/>
            <a:headEnd/>
            <a:tailEnd/>
          </a:ln>
          <a:effectLst/>
        </p:spPr>
        <p:txBody>
          <a:bodyPr wrap="square" lIns="91440" tIns="45720" rIns="91440" bIns="45720" anchor="t">
            <a:spAutoFit/>
          </a:bodyPr>
          <a:lstStyle/>
          <a:p>
            <a:pPr algn="l"/>
            <a:r>
              <a:rPr lang="en-US" sz="5400" b="1" dirty="0">
                <a:latin typeface="+mj-lt"/>
                <a:ea typeface="Baskerville" charset="0"/>
                <a:cs typeface="Baskerville" charset="0"/>
              </a:rPr>
              <a:t>Micro-G Neutral Buoyancy Experimental Design Team </a:t>
            </a:r>
          </a:p>
        </p:txBody>
      </p:sp>
      <p:sp>
        <p:nvSpPr>
          <p:cNvPr id="2066" name="Text Box 18"/>
          <p:cNvSpPr txBox="1">
            <a:spLocks noChangeArrowheads="1"/>
          </p:cNvSpPr>
          <p:nvPr/>
        </p:nvSpPr>
        <p:spPr bwMode="auto">
          <a:xfrm>
            <a:off x="1247159" y="6028643"/>
            <a:ext cx="11658600" cy="5416868"/>
          </a:xfrm>
          <a:prstGeom prst="rect">
            <a:avLst/>
          </a:prstGeom>
          <a:noFill/>
          <a:ln w="9525">
            <a:noFill/>
            <a:miter lim="800000"/>
            <a:headEnd/>
            <a:tailEnd/>
          </a:ln>
          <a:effectLst/>
        </p:spPr>
        <p:txBody>
          <a:bodyPr wrap="square" lIns="91440" tIns="45720" rIns="91440" bIns="45720" anchor="t">
            <a:spAutoFit/>
          </a:bodyPr>
          <a:lstStyle/>
          <a:p>
            <a:pPr algn="ctr">
              <a:spcBef>
                <a:spcPct val="50000"/>
              </a:spcBef>
            </a:pPr>
            <a:r>
              <a:rPr lang="en-US" sz="4000" b="1" dirty="0">
                <a:latin typeface="Times"/>
                <a:cs typeface="Times"/>
              </a:rPr>
              <a:t>Mission Statement</a:t>
            </a:r>
            <a:endParaRPr lang="en-US" sz="4000" b="1" dirty="0">
              <a:cs typeface="Times"/>
            </a:endParaRPr>
          </a:p>
          <a:p>
            <a:pPr algn="l">
              <a:spcBef>
                <a:spcPct val="50000"/>
              </a:spcBef>
            </a:pPr>
            <a:r>
              <a:rPr lang="en-US" sz="3600" dirty="0">
                <a:latin typeface="Times"/>
                <a:cs typeface="Times"/>
              </a:rPr>
              <a:t>It is the mission of the Make to Innovate Micro-G team to manufacture, test, and improve their design for a sample container dispensing device for astronauts as part of the NASA Micro-g </a:t>
            </a:r>
            <a:r>
              <a:rPr lang="en-US" sz="3600" dirty="0" err="1">
                <a:latin typeface="Times"/>
                <a:cs typeface="Times"/>
              </a:rPr>
              <a:t>NExT</a:t>
            </a:r>
            <a:r>
              <a:rPr lang="en-US" sz="3600" dirty="0">
                <a:latin typeface="Times"/>
                <a:cs typeface="Times"/>
              </a:rPr>
              <a:t> student challenge. The developed prototype will be sent to NASA for testing at the Neutral Buoyancy Laboratory. This project is intended to provide students with engineering, design, prototyping, testing, report writing, and public outreach experience. </a:t>
            </a:r>
          </a:p>
        </p:txBody>
      </p:sp>
      <p:pic>
        <p:nvPicPr>
          <p:cNvPr id="17" name="Shape 59">
            <a:extLst>
              <a:ext uri="{FF2B5EF4-FFF2-40B4-BE49-F238E27FC236}">
                <a16:creationId xmlns:a16="http://schemas.microsoft.com/office/drawing/2014/main" id="{49E370DD-8799-2E45-A984-1172B7269182}"/>
              </a:ext>
            </a:extLst>
          </p:cNvPr>
          <p:cNvPicPr preferRelativeResize="0"/>
          <p:nvPr/>
        </p:nvPicPr>
        <p:blipFill>
          <a:blip r:embed="rId3" cstate="print">
            <a:extLst>
              <a:ext uri="{28A0092B-C50C-407E-A947-70E740481C1C}">
                <a14:useLocalDpi xmlns:a14="http://schemas.microsoft.com/office/drawing/2010/main" val="0"/>
              </a:ext>
            </a:extLst>
          </a:blip>
          <a:stretch>
            <a:fillRect/>
          </a:stretch>
        </p:blipFill>
        <p:spPr>
          <a:xfrm>
            <a:off x="37719000" y="242912"/>
            <a:ext cx="5591683" cy="3256845"/>
          </a:xfrm>
          <a:prstGeom prst="rect">
            <a:avLst/>
          </a:prstGeom>
          <a:noFill/>
          <a:ln>
            <a:noFill/>
          </a:ln>
        </p:spPr>
      </p:pic>
      <p:sp>
        <p:nvSpPr>
          <p:cNvPr id="18" name="Text Box 18">
            <a:extLst>
              <a:ext uri="{FF2B5EF4-FFF2-40B4-BE49-F238E27FC236}">
                <a16:creationId xmlns:a16="http://schemas.microsoft.com/office/drawing/2014/main" id="{973678F9-AAEA-405B-8BA2-CF1CC80D04C3}"/>
              </a:ext>
            </a:extLst>
          </p:cNvPr>
          <p:cNvSpPr txBox="1">
            <a:spLocks noChangeArrowheads="1"/>
          </p:cNvSpPr>
          <p:nvPr/>
        </p:nvSpPr>
        <p:spPr bwMode="auto">
          <a:xfrm>
            <a:off x="1029330" y="11373074"/>
            <a:ext cx="11658600" cy="3477875"/>
          </a:xfrm>
          <a:prstGeom prst="rect">
            <a:avLst/>
          </a:prstGeom>
          <a:noFill/>
          <a:ln w="9525">
            <a:noFill/>
            <a:miter lim="800000"/>
            <a:headEnd/>
            <a:tailEnd/>
          </a:ln>
          <a:effectLst/>
        </p:spPr>
        <p:txBody>
          <a:bodyPr wrap="square" lIns="91440" tIns="45720" rIns="91440" bIns="45720" anchor="t">
            <a:spAutoFit/>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gn="ctr">
              <a:spcBef>
                <a:spcPct val="50000"/>
              </a:spcBef>
            </a:pPr>
            <a:r>
              <a:rPr lang="en-US" sz="4000" b="1" dirty="0">
                <a:latin typeface="Times"/>
                <a:cs typeface="Times"/>
              </a:rPr>
              <a:t>Meet Our Team</a:t>
            </a:r>
            <a:endParaRPr lang="en-US" sz="4000" b="1" dirty="0">
              <a:cs typeface="Times" charset="0"/>
            </a:endParaRPr>
          </a:p>
          <a:p>
            <a:pPr algn="l">
              <a:spcBef>
                <a:spcPct val="50000"/>
              </a:spcBef>
            </a:pPr>
            <a:endParaRPr lang="en-US" sz="4000" dirty="0">
              <a:cs typeface="Times"/>
            </a:endParaRPr>
          </a:p>
          <a:p>
            <a:pPr algn="l">
              <a:spcBef>
                <a:spcPct val="50000"/>
              </a:spcBef>
            </a:pPr>
            <a:endParaRPr lang="en-US" sz="4000" dirty="0"/>
          </a:p>
          <a:p>
            <a:pPr algn="l">
              <a:spcBef>
                <a:spcPct val="50000"/>
              </a:spcBef>
            </a:pPr>
            <a:endParaRPr lang="en-US" sz="4000" dirty="0"/>
          </a:p>
        </p:txBody>
      </p:sp>
      <p:sp>
        <p:nvSpPr>
          <p:cNvPr id="25" name="Rounded Rectangle 8">
            <a:extLst>
              <a:ext uri="{FF2B5EF4-FFF2-40B4-BE49-F238E27FC236}">
                <a16:creationId xmlns:a16="http://schemas.microsoft.com/office/drawing/2014/main" id="{E01AAA87-9D5C-4F7F-818C-7B91262E46C3}"/>
              </a:ext>
            </a:extLst>
          </p:cNvPr>
          <p:cNvSpPr/>
          <p:nvPr/>
        </p:nvSpPr>
        <p:spPr bwMode="auto">
          <a:xfrm>
            <a:off x="579584" y="21845544"/>
            <a:ext cx="5338957" cy="160411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0" i="0" u="sng" strike="noStrike" cap="none" normalizeH="0" baseline="0" dirty="0">
                <a:ln>
                  <a:noFill/>
                </a:ln>
                <a:solidFill>
                  <a:schemeClr val="tx1"/>
                </a:solidFill>
                <a:effectLst/>
                <a:latin typeface="Times" charset="0"/>
              </a:rPr>
              <a:t>Faculty Advisor</a:t>
            </a:r>
          </a:p>
          <a:p>
            <a:pPr marL="0" marR="0" indent="0" algn="ctr" defTabSz="914400" rtl="0" eaLnBrk="0" fontAlgn="base" latinLnBrk="0" hangingPunct="0">
              <a:lnSpc>
                <a:spcPct val="100000"/>
              </a:lnSpc>
              <a:spcBef>
                <a:spcPct val="0"/>
              </a:spcBef>
              <a:spcAft>
                <a:spcPct val="0"/>
              </a:spcAft>
              <a:buClrTx/>
              <a:buSzTx/>
              <a:buFontTx/>
              <a:buNone/>
              <a:tabLst/>
            </a:pPr>
            <a:r>
              <a:rPr lang="en-US" sz="4000" dirty="0"/>
              <a:t>Tomas Gonzalez Torres</a:t>
            </a:r>
            <a:endParaRPr kumimoji="0" lang="en-US" sz="4000" b="0" i="0" u="none" strike="noStrike" cap="none" normalizeH="0" baseline="0" dirty="0">
              <a:ln>
                <a:noFill/>
              </a:ln>
              <a:solidFill>
                <a:schemeClr val="tx1"/>
              </a:solidFill>
              <a:effectLst/>
              <a:latin typeface="Times" charset="0"/>
            </a:endParaRPr>
          </a:p>
        </p:txBody>
      </p:sp>
      <p:sp>
        <p:nvSpPr>
          <p:cNvPr id="26" name="Rounded Rectangle 9">
            <a:extLst>
              <a:ext uri="{FF2B5EF4-FFF2-40B4-BE49-F238E27FC236}">
                <a16:creationId xmlns:a16="http://schemas.microsoft.com/office/drawing/2014/main" id="{A3202EFD-7A2E-45C7-9908-E767C0EB560A}"/>
              </a:ext>
            </a:extLst>
          </p:cNvPr>
          <p:cNvSpPr/>
          <p:nvPr/>
        </p:nvSpPr>
        <p:spPr bwMode="auto">
          <a:xfrm>
            <a:off x="6620649" y="21470796"/>
            <a:ext cx="6721533" cy="212365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sng" strike="noStrike" cap="none" normalizeH="0" baseline="0" dirty="0">
                <a:ln>
                  <a:noFill/>
                </a:ln>
                <a:solidFill>
                  <a:schemeClr val="tx1"/>
                </a:solidFill>
                <a:effectLst/>
                <a:latin typeface="Times" charset="0"/>
              </a:rPr>
              <a:t>Make to Innovate Leadership</a:t>
            </a:r>
          </a:p>
          <a:p>
            <a:pPr marL="0" marR="0" indent="0" algn="ctr" defTabSz="914400" rtl="0" eaLnBrk="0" fontAlgn="base" latinLnBrk="0" hangingPunct="0">
              <a:lnSpc>
                <a:spcPct val="100000"/>
              </a:lnSpc>
              <a:spcBef>
                <a:spcPct val="0"/>
              </a:spcBef>
              <a:spcAft>
                <a:spcPct val="0"/>
              </a:spcAft>
              <a:buClrTx/>
              <a:buSzTx/>
              <a:buFontTx/>
              <a:buNone/>
              <a:tabLst/>
            </a:pPr>
            <a:r>
              <a:rPr lang="en-US" sz="4000" dirty="0"/>
              <a:t>Matt Nelson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strike="noStrike" cap="none" normalizeH="0" baseline="0" dirty="0">
                <a:ln>
                  <a:noFill/>
                </a:ln>
                <a:solidFill>
                  <a:schemeClr val="tx1"/>
                </a:solidFill>
                <a:effectLst/>
                <a:latin typeface="Times" charset="0"/>
              </a:rPr>
              <a:t>Christine Nelson</a:t>
            </a:r>
          </a:p>
        </p:txBody>
      </p:sp>
      <p:sp>
        <p:nvSpPr>
          <p:cNvPr id="27" name="Rounded Rectangle 11">
            <a:extLst>
              <a:ext uri="{FF2B5EF4-FFF2-40B4-BE49-F238E27FC236}">
                <a16:creationId xmlns:a16="http://schemas.microsoft.com/office/drawing/2014/main" id="{C53DCE9D-0139-4F2B-9888-607AC76837A9}"/>
              </a:ext>
            </a:extLst>
          </p:cNvPr>
          <p:cNvSpPr/>
          <p:nvPr/>
        </p:nvSpPr>
        <p:spPr bwMode="auto">
          <a:xfrm>
            <a:off x="3691091" y="24783915"/>
            <a:ext cx="5682590" cy="160411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sng" strike="noStrike" cap="none" normalizeH="0" baseline="0" dirty="0">
                <a:ln>
                  <a:noFill/>
                </a:ln>
                <a:solidFill>
                  <a:schemeClr val="tx1"/>
                </a:solidFill>
                <a:effectLst/>
                <a:latin typeface="Times" charset="0"/>
              </a:rPr>
              <a:t>Project Manager</a:t>
            </a:r>
          </a:p>
          <a:p>
            <a:pPr marL="0" marR="0" indent="0" algn="ctr" defTabSz="914400" rtl="0" eaLnBrk="0" fontAlgn="base" latinLnBrk="0" hangingPunct="0">
              <a:lnSpc>
                <a:spcPct val="100000"/>
              </a:lnSpc>
              <a:spcBef>
                <a:spcPct val="0"/>
              </a:spcBef>
              <a:spcAft>
                <a:spcPct val="0"/>
              </a:spcAft>
              <a:buClrTx/>
              <a:buSzTx/>
              <a:buFontTx/>
              <a:buNone/>
              <a:tabLst/>
            </a:pPr>
            <a:r>
              <a:rPr lang="en-US" sz="4000" dirty="0"/>
              <a:t>Joseph Weikert</a:t>
            </a:r>
            <a:endParaRPr kumimoji="0" lang="en-US" sz="4000" b="0" i="0" u="none" strike="noStrike" cap="none" normalizeH="0" baseline="0" dirty="0">
              <a:ln>
                <a:noFill/>
              </a:ln>
              <a:solidFill>
                <a:schemeClr val="tx1"/>
              </a:solidFill>
              <a:effectLst/>
              <a:latin typeface="Times" charset="0"/>
            </a:endParaRPr>
          </a:p>
        </p:txBody>
      </p:sp>
      <p:sp>
        <p:nvSpPr>
          <p:cNvPr id="28" name="Rounded Rectangle 12">
            <a:extLst>
              <a:ext uri="{FF2B5EF4-FFF2-40B4-BE49-F238E27FC236}">
                <a16:creationId xmlns:a16="http://schemas.microsoft.com/office/drawing/2014/main" id="{855040C2-3C38-4272-9B65-DD9C03BBE359}"/>
              </a:ext>
            </a:extLst>
          </p:cNvPr>
          <p:cNvSpPr/>
          <p:nvPr/>
        </p:nvSpPr>
        <p:spPr bwMode="auto">
          <a:xfrm>
            <a:off x="1330170" y="27041666"/>
            <a:ext cx="10580958" cy="372792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2" rtlCol="0"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1485900" lvl="2" indent="-571500" algn="l">
              <a:buFont typeface="Arial" panose="020B0604020202020204" pitchFamily="34" charset="0"/>
              <a:buChar char="•"/>
            </a:pPr>
            <a:endParaRPr lang="en-US" sz="4000" dirty="0"/>
          </a:p>
          <a:p>
            <a:pPr marL="1485900" lvl="2" indent="-571500" algn="l">
              <a:buFont typeface="Arial" panose="020B0604020202020204" pitchFamily="34" charset="0"/>
              <a:buChar char="•"/>
            </a:pPr>
            <a:r>
              <a:rPr lang="en-US" sz="4000" dirty="0"/>
              <a:t>Sarah Stewart</a:t>
            </a:r>
          </a:p>
          <a:p>
            <a:pPr marL="1485900" lvl="2" indent="-571500" algn="l">
              <a:buFont typeface="Arial" panose="020B0604020202020204" pitchFamily="34" charset="0"/>
              <a:buChar char="•"/>
            </a:pPr>
            <a:r>
              <a:rPr lang="en-US" sz="4000" dirty="0"/>
              <a:t>Joshua Hoffman</a:t>
            </a:r>
          </a:p>
          <a:p>
            <a:pPr marL="1485900" lvl="2" indent="-571500" algn="l">
              <a:buFont typeface="Arial" panose="020B0604020202020204" pitchFamily="34" charset="0"/>
              <a:buChar char="•"/>
            </a:pPr>
            <a:r>
              <a:rPr kumimoji="0" lang="en-US" sz="4000" b="0" i="0" strike="noStrike" cap="none" normalizeH="0" baseline="0" dirty="0">
                <a:ln>
                  <a:noFill/>
                </a:ln>
                <a:solidFill>
                  <a:schemeClr val="tx1"/>
                </a:solidFill>
                <a:effectLst/>
                <a:latin typeface="Times" charset="0"/>
              </a:rPr>
              <a:t>Emilee Evans</a:t>
            </a:r>
          </a:p>
          <a:p>
            <a:pPr marL="1485900" lvl="2" indent="-571500" algn="l">
              <a:buFont typeface="Arial" panose="020B0604020202020204" pitchFamily="34" charset="0"/>
              <a:buChar char="•"/>
            </a:pPr>
            <a:r>
              <a:rPr lang="en-US" sz="4000" dirty="0"/>
              <a:t>Jacob Thompson</a:t>
            </a:r>
            <a:endParaRPr kumimoji="0" lang="en-US" sz="4000" b="0" i="0" strike="noStrike" cap="none" normalizeH="0" baseline="0" dirty="0">
              <a:ln>
                <a:noFill/>
              </a:ln>
              <a:solidFill>
                <a:schemeClr val="tx1"/>
              </a:solidFill>
              <a:effectLst/>
              <a:latin typeface="Times"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Times" charset="0"/>
            </a:endParaRPr>
          </a:p>
          <a:p>
            <a:pPr marL="571500" marR="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4000" dirty="0"/>
          </a:p>
          <a:p>
            <a:pPr marL="571500" marR="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4000" dirty="0"/>
              <a:t>Jordan </a:t>
            </a:r>
            <a:r>
              <a:rPr lang="en-US" sz="4000" dirty="0" err="1"/>
              <a:t>Poppe</a:t>
            </a:r>
            <a:endParaRPr lang="en-US" sz="4000" dirty="0"/>
          </a:p>
          <a:p>
            <a:pPr marL="571500" marR="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4000" b="0" i="0" u="none" strike="noStrike" cap="none" normalizeH="0" baseline="0" dirty="0">
                <a:ln>
                  <a:noFill/>
                </a:ln>
                <a:solidFill>
                  <a:schemeClr val="tx1"/>
                </a:solidFill>
                <a:effectLst/>
                <a:latin typeface="Times" charset="0"/>
              </a:rPr>
              <a:t>Nathan Baughman</a:t>
            </a:r>
          </a:p>
          <a:p>
            <a:pPr marL="571500" marR="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4000" dirty="0"/>
              <a:t>John </a:t>
            </a:r>
            <a:r>
              <a:rPr lang="en-US" sz="4000" dirty="0" err="1"/>
              <a:t>Chojnacki</a:t>
            </a:r>
            <a:endParaRPr lang="en-US" sz="4000" dirty="0"/>
          </a:p>
          <a:p>
            <a:pPr marL="571500" marR="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4000" b="0" i="0" u="none" strike="noStrike" cap="none" normalizeH="0" baseline="0" dirty="0">
                <a:ln>
                  <a:noFill/>
                </a:ln>
                <a:solidFill>
                  <a:schemeClr val="tx1"/>
                </a:solidFill>
                <a:effectLst/>
                <a:latin typeface="Times" charset="0"/>
              </a:rPr>
              <a:t>Aaron Simpson</a:t>
            </a:r>
          </a:p>
          <a:p>
            <a:pPr marL="571500" marR="0" indent="-5715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4000" b="0" i="0" u="none" strike="noStrike" cap="none" normalizeH="0" baseline="0" dirty="0">
              <a:ln>
                <a:noFill/>
              </a:ln>
              <a:solidFill>
                <a:schemeClr val="tx1"/>
              </a:solidFill>
              <a:effectLst/>
              <a:latin typeface="Times" charset="0"/>
            </a:endParaRPr>
          </a:p>
        </p:txBody>
      </p:sp>
      <p:cxnSp>
        <p:nvCxnSpPr>
          <p:cNvPr id="29" name="Elbow Connector 14">
            <a:extLst>
              <a:ext uri="{FF2B5EF4-FFF2-40B4-BE49-F238E27FC236}">
                <a16:creationId xmlns:a16="http://schemas.microsoft.com/office/drawing/2014/main" id="{A68848E7-644A-4C21-855F-5F129E80D781}"/>
              </a:ext>
            </a:extLst>
          </p:cNvPr>
          <p:cNvCxnSpPr>
            <a:cxnSpLocks/>
          </p:cNvCxnSpPr>
          <p:nvPr/>
        </p:nvCxnSpPr>
        <p:spPr bwMode="auto">
          <a:xfrm rot="16200000" flipH="1">
            <a:off x="4094641" y="22346169"/>
            <a:ext cx="1334259" cy="3541231"/>
          </a:xfrm>
          <a:prstGeom prst="bentConnector3">
            <a:avLst>
              <a:gd name="adj1" fmla="val 38578"/>
            </a:avLst>
          </a:prstGeom>
          <a:solidFill>
            <a:schemeClr val="accent1"/>
          </a:solidFill>
          <a:ln w="38100" cap="flat" cmpd="sng" algn="ctr">
            <a:solidFill>
              <a:schemeClr val="tx1"/>
            </a:solidFill>
            <a:prstDash val="solid"/>
            <a:round/>
            <a:headEnd type="none" w="med" len="med"/>
            <a:tailEnd type="triangle"/>
          </a:ln>
          <a:effectLst/>
        </p:spPr>
      </p:cxnSp>
      <p:cxnSp>
        <p:nvCxnSpPr>
          <p:cNvPr id="30" name="Elbow Connector 23">
            <a:extLst>
              <a:ext uri="{FF2B5EF4-FFF2-40B4-BE49-F238E27FC236}">
                <a16:creationId xmlns:a16="http://schemas.microsoft.com/office/drawing/2014/main" id="{48F60029-B6FE-4DE4-AC81-33A3B9E22EB4}"/>
              </a:ext>
            </a:extLst>
          </p:cNvPr>
          <p:cNvCxnSpPr>
            <a:cxnSpLocks/>
          </p:cNvCxnSpPr>
          <p:nvPr/>
        </p:nvCxnSpPr>
        <p:spPr bwMode="auto">
          <a:xfrm rot="5400000">
            <a:off x="7662171" y="22464669"/>
            <a:ext cx="1189461" cy="3449030"/>
          </a:xfrm>
          <a:prstGeom prst="bentConnector3">
            <a:avLst>
              <a:gd name="adj1" fmla="val 30781"/>
            </a:avLst>
          </a:prstGeom>
          <a:solidFill>
            <a:schemeClr val="accent1"/>
          </a:solidFill>
          <a:ln w="38100" cap="flat" cmpd="sng" algn="ctr">
            <a:solidFill>
              <a:schemeClr val="tx1"/>
            </a:solidFill>
            <a:prstDash val="solid"/>
            <a:round/>
            <a:headEnd type="none" w="med" len="med"/>
            <a:tailEnd type="triangle"/>
          </a:ln>
          <a:effectLst/>
        </p:spPr>
      </p:cxnSp>
      <p:sp>
        <p:nvSpPr>
          <p:cNvPr id="20" name="Rounded Rectangle 11">
            <a:extLst>
              <a:ext uri="{FF2B5EF4-FFF2-40B4-BE49-F238E27FC236}">
                <a16:creationId xmlns:a16="http://schemas.microsoft.com/office/drawing/2014/main" id="{D83855C4-8B14-4E80-8CB7-39420CB8BC5E}"/>
              </a:ext>
            </a:extLst>
          </p:cNvPr>
          <p:cNvSpPr/>
          <p:nvPr/>
        </p:nvSpPr>
        <p:spPr bwMode="auto">
          <a:xfrm>
            <a:off x="3494717" y="27044320"/>
            <a:ext cx="5682590" cy="1604112"/>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sng" strike="noStrike" cap="none" normalizeH="0" baseline="0" dirty="0">
                <a:ln>
                  <a:noFill/>
                </a:ln>
                <a:solidFill>
                  <a:schemeClr val="tx1"/>
                </a:solidFill>
                <a:effectLst/>
                <a:latin typeface="Times" charset="0"/>
              </a:rPr>
              <a:t>Team Members</a:t>
            </a:r>
          </a:p>
        </p:txBody>
      </p:sp>
      <p:pic>
        <p:nvPicPr>
          <p:cNvPr id="2" name="Picture 2" descr="Table&#10;&#10;Description automatically generated">
            <a:extLst>
              <a:ext uri="{FF2B5EF4-FFF2-40B4-BE49-F238E27FC236}">
                <a16:creationId xmlns:a16="http://schemas.microsoft.com/office/drawing/2014/main" id="{C00F829A-465C-439B-A77A-B7A52FDD9C5D}"/>
              </a:ext>
            </a:extLst>
          </p:cNvPr>
          <p:cNvPicPr>
            <a:picLocks noChangeAspect="1"/>
          </p:cNvPicPr>
          <p:nvPr/>
        </p:nvPicPr>
        <p:blipFill>
          <a:blip r:embed="rId4"/>
          <a:stretch>
            <a:fillRect/>
          </a:stretch>
        </p:blipFill>
        <p:spPr>
          <a:xfrm>
            <a:off x="13408904" y="7240815"/>
            <a:ext cx="14301817" cy="8291001"/>
          </a:xfrm>
          <a:prstGeom prst="rect">
            <a:avLst/>
          </a:prstGeom>
        </p:spPr>
      </p:pic>
      <p:sp>
        <p:nvSpPr>
          <p:cNvPr id="23" name="Text Box 18">
            <a:extLst>
              <a:ext uri="{FF2B5EF4-FFF2-40B4-BE49-F238E27FC236}">
                <a16:creationId xmlns:a16="http://schemas.microsoft.com/office/drawing/2014/main" id="{CCCB1EA0-EA5B-45FC-BB2A-EA2FD0C9BE9B}"/>
              </a:ext>
            </a:extLst>
          </p:cNvPr>
          <p:cNvSpPr txBox="1">
            <a:spLocks noChangeArrowheads="1"/>
          </p:cNvSpPr>
          <p:nvPr/>
        </p:nvSpPr>
        <p:spPr bwMode="auto">
          <a:xfrm>
            <a:off x="14730512" y="6590002"/>
            <a:ext cx="11658600" cy="3477875"/>
          </a:xfrm>
          <a:prstGeom prst="rect">
            <a:avLst/>
          </a:prstGeom>
          <a:noFill/>
          <a:ln w="9525">
            <a:noFill/>
            <a:miter lim="800000"/>
            <a:headEnd/>
            <a:tailEnd/>
          </a:ln>
          <a:effectLst/>
        </p:spPr>
        <p:txBody>
          <a:bodyPr wrap="square" lIns="91440" tIns="45720" rIns="91440" bIns="45720" anchor="t">
            <a:spAutoFit/>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gn="ctr">
              <a:spcBef>
                <a:spcPct val="50000"/>
              </a:spcBef>
            </a:pPr>
            <a:r>
              <a:rPr lang="en-US" sz="4000" b="1" dirty="0">
                <a:latin typeface="Times"/>
                <a:cs typeface="Times"/>
              </a:rPr>
              <a:t>Device Requirements</a:t>
            </a:r>
            <a:endParaRPr lang="en-US" sz="4000" b="1" dirty="0">
              <a:cs typeface="Times" charset="0"/>
            </a:endParaRPr>
          </a:p>
          <a:p>
            <a:pPr algn="l">
              <a:spcBef>
                <a:spcPct val="50000"/>
              </a:spcBef>
            </a:pPr>
            <a:endParaRPr lang="en-US" sz="4000" dirty="0">
              <a:cs typeface="Times"/>
            </a:endParaRPr>
          </a:p>
          <a:p>
            <a:pPr algn="l">
              <a:spcBef>
                <a:spcPct val="50000"/>
              </a:spcBef>
            </a:pPr>
            <a:endParaRPr lang="en-US" sz="4000" dirty="0"/>
          </a:p>
          <a:p>
            <a:pPr algn="l">
              <a:spcBef>
                <a:spcPct val="50000"/>
              </a:spcBef>
            </a:pPr>
            <a:endParaRPr lang="en-US" sz="4000" dirty="0"/>
          </a:p>
        </p:txBody>
      </p:sp>
      <p:sp>
        <p:nvSpPr>
          <p:cNvPr id="24" name="Text Box 18">
            <a:extLst>
              <a:ext uri="{FF2B5EF4-FFF2-40B4-BE49-F238E27FC236}">
                <a16:creationId xmlns:a16="http://schemas.microsoft.com/office/drawing/2014/main" id="{F7EE145E-3BB4-4AC3-A45F-CDDA1A93184D}"/>
              </a:ext>
            </a:extLst>
          </p:cNvPr>
          <p:cNvSpPr txBox="1">
            <a:spLocks noChangeArrowheads="1"/>
          </p:cNvSpPr>
          <p:nvPr/>
        </p:nvSpPr>
        <p:spPr bwMode="auto">
          <a:xfrm>
            <a:off x="15005979" y="16086413"/>
            <a:ext cx="11658600" cy="3477875"/>
          </a:xfrm>
          <a:prstGeom prst="rect">
            <a:avLst/>
          </a:prstGeom>
          <a:noFill/>
          <a:ln w="9525">
            <a:noFill/>
            <a:miter lim="800000"/>
            <a:headEnd/>
            <a:tailEnd/>
          </a:ln>
          <a:effectLst/>
        </p:spPr>
        <p:txBody>
          <a:bodyPr wrap="square" lIns="91440" tIns="45720" rIns="91440" bIns="45720" anchor="t">
            <a:spAutoFit/>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algn="ctr">
              <a:spcBef>
                <a:spcPct val="50000"/>
              </a:spcBef>
            </a:pPr>
            <a:r>
              <a:rPr lang="en-US" sz="4000" b="1" dirty="0">
                <a:latin typeface="Times"/>
                <a:cs typeface="Times"/>
              </a:rPr>
              <a:t>Accomplishments</a:t>
            </a:r>
            <a:endParaRPr lang="en-US" sz="4000" b="1" dirty="0">
              <a:cs typeface="Times" charset="0"/>
            </a:endParaRPr>
          </a:p>
          <a:p>
            <a:pPr algn="l">
              <a:spcBef>
                <a:spcPct val="50000"/>
              </a:spcBef>
            </a:pPr>
            <a:endParaRPr lang="en-US" sz="4000" dirty="0">
              <a:cs typeface="Times"/>
            </a:endParaRPr>
          </a:p>
          <a:p>
            <a:pPr algn="l">
              <a:spcBef>
                <a:spcPct val="50000"/>
              </a:spcBef>
            </a:pPr>
            <a:endParaRPr lang="en-US" sz="4000" dirty="0"/>
          </a:p>
          <a:p>
            <a:pPr algn="l">
              <a:spcBef>
                <a:spcPct val="50000"/>
              </a:spcBef>
            </a:pPr>
            <a:endParaRPr lang="en-US" sz="4000" dirty="0"/>
          </a:p>
        </p:txBody>
      </p:sp>
      <p:sp>
        <p:nvSpPr>
          <p:cNvPr id="33" name="Text Box 18">
            <a:extLst>
              <a:ext uri="{FF2B5EF4-FFF2-40B4-BE49-F238E27FC236}">
                <a16:creationId xmlns:a16="http://schemas.microsoft.com/office/drawing/2014/main" id="{3472D2B8-6E3D-4D04-A0EC-96C1534EBEA4}"/>
              </a:ext>
            </a:extLst>
          </p:cNvPr>
          <p:cNvSpPr txBox="1">
            <a:spLocks noChangeArrowheads="1"/>
          </p:cNvSpPr>
          <p:nvPr/>
        </p:nvSpPr>
        <p:spPr bwMode="auto">
          <a:xfrm>
            <a:off x="13684742" y="16927846"/>
            <a:ext cx="14301074" cy="11172289"/>
          </a:xfrm>
          <a:prstGeom prst="rect">
            <a:avLst/>
          </a:prstGeom>
          <a:noFill/>
          <a:ln w="9525">
            <a:noFill/>
            <a:miter lim="800000"/>
            <a:headEnd/>
            <a:tailEnd/>
          </a:ln>
          <a:effectLst/>
        </p:spPr>
        <p:txBody>
          <a:bodyPr wrap="square" lIns="91440" tIns="45720" rIns="91440" bIns="45720" numCol="2" anchor="t">
            <a:spAutoFit/>
          </a:bodyPr>
          <a:ls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a:lstStyle>
          <a:p>
            <a:pPr marL="571500" indent="-571500" algn="l">
              <a:spcBef>
                <a:spcPct val="50000"/>
              </a:spcBef>
              <a:buFont typeface="Arial"/>
              <a:buChar char="•"/>
            </a:pPr>
            <a:r>
              <a:rPr lang="en-US" sz="3600" dirty="0">
                <a:latin typeface="Times"/>
                <a:cs typeface="Times"/>
              </a:rPr>
              <a:t>Developed and modeled design improvements based on NASA feedback</a:t>
            </a:r>
          </a:p>
          <a:p>
            <a:pPr marL="571500" indent="-571500" algn="l">
              <a:spcBef>
                <a:spcPct val="50000"/>
              </a:spcBef>
              <a:buFont typeface="Arial"/>
              <a:buChar char="•"/>
            </a:pPr>
            <a:r>
              <a:rPr lang="en-US" sz="3600" dirty="0">
                <a:latin typeface="Times"/>
                <a:cs typeface="Times"/>
              </a:rPr>
              <a:t>Conducted Performance Design Review with NASA officials</a:t>
            </a:r>
          </a:p>
          <a:p>
            <a:pPr marL="571500" indent="-571500" algn="l">
              <a:spcBef>
                <a:spcPct val="50000"/>
              </a:spcBef>
              <a:buFont typeface="Arial"/>
              <a:buChar char="•"/>
            </a:pPr>
            <a:r>
              <a:rPr lang="en-US" sz="3600" dirty="0">
                <a:latin typeface="Times"/>
                <a:cs typeface="Times"/>
              </a:rPr>
              <a:t>Manufactured a working prototype</a:t>
            </a:r>
          </a:p>
          <a:p>
            <a:pPr marL="571500" indent="-571500" algn="l">
              <a:spcBef>
                <a:spcPct val="50000"/>
              </a:spcBef>
              <a:buFont typeface="Arial"/>
              <a:buChar char="•"/>
            </a:pPr>
            <a:r>
              <a:rPr lang="en-US" sz="3600" dirty="0">
                <a:latin typeface="Times"/>
                <a:cs typeface="Times"/>
              </a:rPr>
              <a:t>Conducted outreach events for state robotics teams</a:t>
            </a: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endParaRPr lang="en-US" sz="3600" dirty="0">
              <a:latin typeface="Times"/>
              <a:cs typeface="Times"/>
            </a:endParaRPr>
          </a:p>
          <a:p>
            <a:pPr marL="571500" indent="-571500" algn="l">
              <a:spcBef>
                <a:spcPct val="50000"/>
              </a:spcBef>
              <a:buFont typeface="Arial"/>
              <a:buChar char="•"/>
            </a:pPr>
            <a:r>
              <a:rPr lang="en-US" sz="3600" dirty="0">
                <a:latin typeface="Times"/>
                <a:cs typeface="Times"/>
              </a:rPr>
              <a:t>Created informational presentation for the Women in Science &amp; Engineering Go Further Conference</a:t>
            </a:r>
            <a:endParaRPr lang="en-US" dirty="0">
              <a:cs typeface="Times"/>
            </a:endParaRPr>
          </a:p>
          <a:p>
            <a:pPr marL="571500" indent="-571500" algn="l">
              <a:spcBef>
                <a:spcPct val="50000"/>
              </a:spcBef>
              <a:buFont typeface="Arial"/>
              <a:buChar char="•"/>
            </a:pPr>
            <a:r>
              <a:rPr lang="en-US" sz="3600" dirty="0">
                <a:latin typeface="Times"/>
                <a:cs typeface="Times"/>
              </a:rPr>
              <a:t>Conducted testing &amp; analysis of prototype</a:t>
            </a:r>
          </a:p>
          <a:p>
            <a:pPr marL="571500" indent="-571500" algn="l">
              <a:spcBef>
                <a:spcPct val="50000"/>
              </a:spcBef>
              <a:buFont typeface="Arial"/>
              <a:buChar char="•"/>
            </a:pPr>
            <a:r>
              <a:rPr lang="en-US" sz="3600" dirty="0">
                <a:latin typeface="Times"/>
                <a:cs typeface="Times"/>
              </a:rPr>
              <a:t>Wrote Test Evaluation Data Package</a:t>
            </a:r>
          </a:p>
          <a:p>
            <a:pPr marL="571500" indent="-571500" algn="l">
              <a:spcBef>
                <a:spcPct val="50000"/>
              </a:spcBef>
              <a:buFont typeface="Arial"/>
              <a:buChar char="•"/>
            </a:pPr>
            <a:r>
              <a:rPr lang="en-US" sz="3600" dirty="0">
                <a:latin typeface="Times"/>
                <a:cs typeface="Times"/>
              </a:rPr>
              <a:t>Created Proof of Concept Video</a:t>
            </a:r>
          </a:p>
          <a:p>
            <a:pPr marL="571500" indent="-571500" algn="ctr">
              <a:spcBef>
                <a:spcPct val="50000"/>
              </a:spcBef>
              <a:buFont typeface="Arial"/>
              <a:buChar char="•"/>
            </a:pPr>
            <a:endParaRPr lang="en-US" sz="4000" dirty="0">
              <a:latin typeface="Times"/>
              <a:cs typeface="Times"/>
            </a:endParaRPr>
          </a:p>
          <a:p>
            <a:pPr marL="571500" indent="-571500" algn="ctr">
              <a:spcBef>
                <a:spcPct val="50000"/>
              </a:spcBef>
              <a:buFont typeface="Arial"/>
              <a:buChar char="•"/>
            </a:pPr>
            <a:endParaRPr lang="en-US" sz="4000" dirty="0">
              <a:latin typeface="Times"/>
              <a:cs typeface="Times"/>
            </a:endParaRPr>
          </a:p>
          <a:p>
            <a:pPr algn="l">
              <a:spcBef>
                <a:spcPct val="50000"/>
              </a:spcBef>
            </a:pPr>
            <a:endParaRPr lang="en-US" sz="4000" dirty="0">
              <a:cs typeface="Times"/>
            </a:endParaRPr>
          </a:p>
          <a:p>
            <a:pPr algn="l">
              <a:spcBef>
                <a:spcPct val="50000"/>
              </a:spcBef>
            </a:pPr>
            <a:endParaRPr lang="en-US" sz="4000" dirty="0"/>
          </a:p>
          <a:p>
            <a:pPr algn="l">
              <a:spcBef>
                <a:spcPct val="50000"/>
              </a:spcBef>
            </a:pPr>
            <a:endParaRPr lang="en-US" sz="4000" dirty="0"/>
          </a:p>
        </p:txBody>
      </p:sp>
      <p:sp>
        <p:nvSpPr>
          <p:cNvPr id="32" name="Text Box 18">
            <a:extLst>
              <a:ext uri="{FF2B5EF4-FFF2-40B4-BE49-F238E27FC236}">
                <a16:creationId xmlns:a16="http://schemas.microsoft.com/office/drawing/2014/main" id="{98F540DC-5DAC-41A1-ACE4-2A692B4E3489}"/>
              </a:ext>
            </a:extLst>
          </p:cNvPr>
          <p:cNvSpPr txBox="1">
            <a:spLocks noChangeArrowheads="1"/>
          </p:cNvSpPr>
          <p:nvPr/>
        </p:nvSpPr>
        <p:spPr bwMode="auto">
          <a:xfrm>
            <a:off x="13940487" y="25991683"/>
            <a:ext cx="14629320" cy="5416868"/>
          </a:xfrm>
          <a:prstGeom prst="rect">
            <a:avLst/>
          </a:prstGeom>
          <a:noFill/>
          <a:ln w="9525">
            <a:noFill/>
            <a:miter lim="800000"/>
            <a:headEnd/>
            <a:tailEnd/>
          </a:ln>
          <a:effectLst/>
        </p:spPr>
        <p:txBody>
          <a:bodyPr wrap="square" lIns="91440" tIns="45720" rIns="91440" bIns="45720" anchor="t">
            <a:spAutoFit/>
          </a:bodyPr>
          <a:lstStyle/>
          <a:p>
            <a:pPr algn="ctr">
              <a:spcBef>
                <a:spcPct val="50000"/>
              </a:spcBef>
            </a:pPr>
            <a:r>
              <a:rPr lang="en-US" sz="4000" b="1" dirty="0">
                <a:latin typeface="Times"/>
                <a:cs typeface="Times"/>
              </a:rPr>
              <a:t>Online Challenges</a:t>
            </a:r>
            <a:endParaRPr lang="en-US" sz="4000" b="1" dirty="0">
              <a:cs typeface="Times"/>
            </a:endParaRPr>
          </a:p>
          <a:p>
            <a:pPr algn="l">
              <a:spcBef>
                <a:spcPct val="50000"/>
              </a:spcBef>
            </a:pPr>
            <a:r>
              <a:rPr lang="en-US" sz="3600" dirty="0">
                <a:latin typeface="Times"/>
                <a:cs typeface="Times"/>
              </a:rPr>
              <a:t>Due to COVID-19, the team met virtually every week. Only the manufacturing and testing of the prototype were conducted in person, and never with the entire team present. This made it difficult for team members to get to know each other. It was also challenging for those writing the design reports to fully describe the prototype and testing if they had not been in person to build and test the device themselves. The team also had to be creative when developing public outreach content due to most events being virtual this year.</a:t>
            </a:r>
          </a:p>
        </p:txBody>
      </p:sp>
      <p:pic>
        <p:nvPicPr>
          <p:cNvPr id="12" name="Picture 13" descr="A picture containing person, indoor, worktable&#10;&#10;Description automatically generated">
            <a:extLst>
              <a:ext uri="{FF2B5EF4-FFF2-40B4-BE49-F238E27FC236}">
                <a16:creationId xmlns:a16="http://schemas.microsoft.com/office/drawing/2014/main" id="{9490FE30-9417-4DF3-861A-4CD10D28F1F3}"/>
              </a:ext>
            </a:extLst>
          </p:cNvPr>
          <p:cNvPicPr>
            <a:picLocks noChangeAspect="1"/>
          </p:cNvPicPr>
          <p:nvPr/>
        </p:nvPicPr>
        <p:blipFill rotWithShape="1">
          <a:blip r:embed="rId5"/>
          <a:srcRect l="27385" t="18468" r="13145" b="16150"/>
          <a:stretch/>
        </p:blipFill>
        <p:spPr>
          <a:xfrm>
            <a:off x="36624067" y="22985871"/>
            <a:ext cx="7152083" cy="6002342"/>
          </a:xfrm>
          <a:prstGeom prst="rect">
            <a:avLst/>
          </a:prstGeom>
        </p:spPr>
      </p:pic>
      <p:pic>
        <p:nvPicPr>
          <p:cNvPr id="14" name="Picture 14" descr="A picture containing water, outdoor&#10;&#10;Description automatically generated">
            <a:extLst>
              <a:ext uri="{FF2B5EF4-FFF2-40B4-BE49-F238E27FC236}">
                <a16:creationId xmlns:a16="http://schemas.microsoft.com/office/drawing/2014/main" id="{0893EF44-FEF2-4F89-8BF4-49D9AE10A65C}"/>
              </a:ext>
            </a:extLst>
          </p:cNvPr>
          <p:cNvPicPr>
            <a:picLocks noChangeAspect="1"/>
          </p:cNvPicPr>
          <p:nvPr/>
        </p:nvPicPr>
        <p:blipFill rotWithShape="1">
          <a:blip r:embed="rId6"/>
          <a:srcRect l="17235" t="47735" r="17021" b="862"/>
          <a:stretch/>
        </p:blipFill>
        <p:spPr>
          <a:xfrm>
            <a:off x="29759430" y="22989882"/>
            <a:ext cx="6764682" cy="5998331"/>
          </a:xfrm>
          <a:prstGeom prst="rect">
            <a:avLst/>
          </a:prstGeom>
        </p:spPr>
      </p:pic>
      <p:pic>
        <p:nvPicPr>
          <p:cNvPr id="15" name="Picture 15" descr="Diagram&#10;&#10;Description automatically generated">
            <a:extLst>
              <a:ext uri="{FF2B5EF4-FFF2-40B4-BE49-F238E27FC236}">
                <a16:creationId xmlns:a16="http://schemas.microsoft.com/office/drawing/2014/main" id="{DE62BD5E-70AE-4A4E-8859-C83F2CFE2F78}"/>
              </a:ext>
            </a:extLst>
          </p:cNvPr>
          <p:cNvPicPr>
            <a:picLocks noChangeAspect="1"/>
          </p:cNvPicPr>
          <p:nvPr/>
        </p:nvPicPr>
        <p:blipFill rotWithShape="1">
          <a:blip r:embed="rId7"/>
          <a:srcRect l="6113" t="804" r="5677" b="6705"/>
          <a:stretch/>
        </p:blipFill>
        <p:spPr>
          <a:xfrm>
            <a:off x="28791819" y="11576836"/>
            <a:ext cx="14710480" cy="9630837"/>
          </a:xfrm>
          <a:prstGeom prst="rect">
            <a:avLst/>
          </a:prstGeom>
        </p:spPr>
      </p:pic>
      <p:pic>
        <p:nvPicPr>
          <p:cNvPr id="16" name="Picture 15" descr="A picture containing timeline&#10;&#10;Description automatically generated">
            <a:extLst>
              <a:ext uri="{FF2B5EF4-FFF2-40B4-BE49-F238E27FC236}">
                <a16:creationId xmlns:a16="http://schemas.microsoft.com/office/drawing/2014/main" id="{250DF17D-263D-49C8-B0C7-1C82C8BAD2B4}"/>
              </a:ext>
            </a:extLst>
          </p:cNvPr>
          <p:cNvPicPr>
            <a:picLocks noChangeAspect="1"/>
          </p:cNvPicPr>
          <p:nvPr/>
        </p:nvPicPr>
        <p:blipFill rotWithShape="1">
          <a:blip r:embed="rId8">
            <a:extLst>
              <a:ext uri="{28A0092B-C50C-407E-A947-70E740481C1C}">
                <a14:useLocalDpi xmlns:a14="http://schemas.microsoft.com/office/drawing/2010/main" val="0"/>
              </a:ext>
            </a:extLst>
          </a:blip>
          <a:srcRect t="45080" b="34217"/>
          <a:stretch/>
        </p:blipFill>
        <p:spPr>
          <a:xfrm>
            <a:off x="12914912" y="22980761"/>
            <a:ext cx="17217509" cy="2724991"/>
          </a:xfrm>
          <a:prstGeom prst="rect">
            <a:avLst/>
          </a:prstGeom>
        </p:spPr>
      </p:pic>
      <p:sp>
        <p:nvSpPr>
          <p:cNvPr id="39" name="TextBox 38">
            <a:extLst>
              <a:ext uri="{FF2B5EF4-FFF2-40B4-BE49-F238E27FC236}">
                <a16:creationId xmlns:a16="http://schemas.microsoft.com/office/drawing/2014/main" id="{D8FC3033-057F-4471-ADC2-E3CF7BCEBEA9}"/>
              </a:ext>
            </a:extLst>
          </p:cNvPr>
          <p:cNvSpPr txBox="1"/>
          <p:nvPr/>
        </p:nvSpPr>
        <p:spPr>
          <a:xfrm>
            <a:off x="13630039" y="15424706"/>
            <a:ext cx="14410479"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dirty="0">
                <a:latin typeface="Times"/>
                <a:cs typeface="Times"/>
              </a:rPr>
              <a:t>Figure 1 –</a:t>
            </a:r>
            <a:r>
              <a:rPr lang="en-US" sz="3600" dirty="0">
                <a:latin typeface="Times"/>
                <a:cs typeface="Times"/>
              </a:rPr>
              <a:t> Challenge parameters given by NASA</a:t>
            </a:r>
            <a:endParaRPr lang="en-US" sz="3600" dirty="0">
              <a:cs typeface="Times"/>
            </a:endParaRPr>
          </a:p>
        </p:txBody>
      </p:sp>
      <p:sp>
        <p:nvSpPr>
          <p:cNvPr id="40" name="TextBox 39">
            <a:extLst>
              <a:ext uri="{FF2B5EF4-FFF2-40B4-BE49-F238E27FC236}">
                <a16:creationId xmlns:a16="http://schemas.microsoft.com/office/drawing/2014/main" id="{714CCFC4-B99F-4EFF-8E0C-4802B8734D6F}"/>
              </a:ext>
            </a:extLst>
          </p:cNvPr>
          <p:cNvSpPr txBox="1"/>
          <p:nvPr/>
        </p:nvSpPr>
        <p:spPr>
          <a:xfrm>
            <a:off x="13895431" y="25340711"/>
            <a:ext cx="14410479"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dirty="0">
                <a:latin typeface="Times"/>
                <a:cs typeface="Times"/>
              </a:rPr>
              <a:t>Figure 2 –</a:t>
            </a:r>
            <a:r>
              <a:rPr lang="en-US" sz="3600" dirty="0">
                <a:latin typeface="Times"/>
                <a:cs typeface="Times"/>
              </a:rPr>
              <a:t> Project Timeline</a:t>
            </a:r>
            <a:endParaRPr lang="en-US" sz="3600" dirty="0">
              <a:cs typeface="Times"/>
            </a:endParaRPr>
          </a:p>
        </p:txBody>
      </p:sp>
      <p:sp>
        <p:nvSpPr>
          <p:cNvPr id="41" name="Text Box 18">
            <a:extLst>
              <a:ext uri="{FF2B5EF4-FFF2-40B4-BE49-F238E27FC236}">
                <a16:creationId xmlns:a16="http://schemas.microsoft.com/office/drawing/2014/main" id="{14729711-5515-4CB6-A0FE-302CC26F7D54}"/>
              </a:ext>
            </a:extLst>
          </p:cNvPr>
          <p:cNvSpPr txBox="1">
            <a:spLocks noChangeArrowheads="1"/>
          </p:cNvSpPr>
          <p:nvPr/>
        </p:nvSpPr>
        <p:spPr bwMode="auto">
          <a:xfrm>
            <a:off x="29019771" y="5736838"/>
            <a:ext cx="14190783" cy="12434173"/>
          </a:xfrm>
          <a:prstGeom prst="rect">
            <a:avLst/>
          </a:prstGeom>
          <a:noFill/>
          <a:ln w="9525">
            <a:noFill/>
            <a:miter lim="800000"/>
            <a:headEnd/>
            <a:tailEnd/>
          </a:ln>
          <a:effectLst/>
        </p:spPr>
        <p:txBody>
          <a:bodyPr wrap="square" lIns="91440" tIns="45720" rIns="91440" bIns="45720" anchor="t">
            <a:spAutoFit/>
          </a:bodyPr>
          <a:lstStyle/>
          <a:p>
            <a:pPr algn="ctr">
              <a:spcBef>
                <a:spcPct val="50000"/>
              </a:spcBef>
            </a:pPr>
            <a:r>
              <a:rPr lang="en-US" sz="4000" b="1" dirty="0">
                <a:latin typeface="Times"/>
                <a:cs typeface="Times"/>
              </a:rPr>
              <a:t>Description of Work</a:t>
            </a:r>
            <a:endParaRPr lang="en-US" sz="4000" dirty="0"/>
          </a:p>
          <a:p>
            <a:pPr algn="l">
              <a:spcBef>
                <a:spcPct val="50000"/>
              </a:spcBef>
            </a:pPr>
            <a:r>
              <a:rPr lang="en-US" sz="3600" dirty="0">
                <a:latin typeface="Times"/>
                <a:cs typeface="Times"/>
              </a:rPr>
              <a:t>This semester, the team updated the initial design based on feedback from challenge officials at the Performance Design Review. Several members worked on manufacturing multiple versions of a working prototype, which was used for four operational tests, including tests underwater and with a real astronaut glove. The team also created informational presentations to share with women in STEM and to conduct outreach activities with local robotics teams. At the end of the semester, the team wrote a technical report for the final prototype and created a video of the prototype. All deliverables were met for the semester.</a:t>
            </a:r>
          </a:p>
          <a:p>
            <a:pPr algn="l">
              <a:spcBef>
                <a:spcPct val="50000"/>
              </a:spcBef>
            </a:pPr>
            <a:endParaRPr lang="en-US" sz="4000" dirty="0">
              <a:latin typeface="Times"/>
              <a:cs typeface="Times"/>
            </a:endParaRPr>
          </a:p>
          <a:p>
            <a:pPr algn="l">
              <a:spcBef>
                <a:spcPct val="50000"/>
              </a:spcBef>
            </a:pPr>
            <a:endParaRPr lang="en-US" sz="4000" b="1" dirty="0">
              <a:latin typeface="Times"/>
              <a:cs typeface="Times"/>
            </a:endParaRPr>
          </a:p>
          <a:p>
            <a:pPr algn="l">
              <a:spcBef>
                <a:spcPct val="50000"/>
              </a:spcBef>
            </a:pPr>
            <a:endParaRPr lang="en-US" sz="4000" b="1" dirty="0">
              <a:latin typeface="Times"/>
              <a:cs typeface="Times"/>
            </a:endParaRPr>
          </a:p>
          <a:p>
            <a:pPr algn="l">
              <a:spcBef>
                <a:spcPct val="50000"/>
              </a:spcBef>
            </a:pPr>
            <a:endParaRPr lang="en-US" sz="4000" b="1" dirty="0">
              <a:latin typeface="Times"/>
              <a:cs typeface="Times"/>
            </a:endParaRPr>
          </a:p>
          <a:p>
            <a:pPr marL="571500" indent="-571500" algn="l">
              <a:spcBef>
                <a:spcPct val="50000"/>
              </a:spcBef>
              <a:buFont typeface="Arial" charset="0"/>
              <a:buChar char="•"/>
            </a:pPr>
            <a:endParaRPr lang="en-US" sz="4000" dirty="0">
              <a:cs typeface="Times"/>
            </a:endParaRPr>
          </a:p>
          <a:p>
            <a:pPr marL="571500" indent="-571500" algn="l">
              <a:spcBef>
                <a:spcPct val="50000"/>
              </a:spcBef>
              <a:buFont typeface="Arial" charset="0"/>
              <a:buChar char="•"/>
            </a:pPr>
            <a:endParaRPr lang="en-US" sz="4000" dirty="0">
              <a:cs typeface="Times"/>
            </a:endParaRPr>
          </a:p>
          <a:p>
            <a:pPr algn="l">
              <a:spcBef>
                <a:spcPct val="50000"/>
              </a:spcBef>
            </a:pPr>
            <a:endParaRPr lang="en-US" sz="4000" dirty="0"/>
          </a:p>
        </p:txBody>
      </p:sp>
      <p:sp>
        <p:nvSpPr>
          <p:cNvPr id="42" name="TextBox 41">
            <a:extLst>
              <a:ext uri="{FF2B5EF4-FFF2-40B4-BE49-F238E27FC236}">
                <a16:creationId xmlns:a16="http://schemas.microsoft.com/office/drawing/2014/main" id="{72C1CB1E-B72B-4A4B-9BC3-00B366469685}"/>
              </a:ext>
            </a:extLst>
          </p:cNvPr>
          <p:cNvSpPr txBox="1"/>
          <p:nvPr/>
        </p:nvSpPr>
        <p:spPr>
          <a:xfrm>
            <a:off x="28791819" y="21034007"/>
            <a:ext cx="1463039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a:cs typeface="Times"/>
              </a:rPr>
              <a:t>Figure 3 – </a:t>
            </a:r>
            <a:r>
              <a:rPr lang="en-US" sz="3600" dirty="0">
                <a:latin typeface="Times"/>
                <a:cs typeface="Times"/>
              </a:rPr>
              <a:t>Image of the manufactured prototype. To use it, an astronaut turns the fastener, opens the lid, pulls open a sample bag, fills the sample bag, pulls the bag from the peg, and closes the device.</a:t>
            </a:r>
            <a:endParaRPr lang="en-US" sz="3600" dirty="0">
              <a:cs typeface="Times"/>
            </a:endParaRPr>
          </a:p>
        </p:txBody>
      </p:sp>
      <p:sp>
        <p:nvSpPr>
          <p:cNvPr id="43" name="TextBox 42">
            <a:extLst>
              <a:ext uri="{FF2B5EF4-FFF2-40B4-BE49-F238E27FC236}">
                <a16:creationId xmlns:a16="http://schemas.microsoft.com/office/drawing/2014/main" id="{FC49BDB0-200A-474A-AD32-79060DF60462}"/>
              </a:ext>
            </a:extLst>
          </p:cNvPr>
          <p:cNvSpPr txBox="1"/>
          <p:nvPr/>
        </p:nvSpPr>
        <p:spPr>
          <a:xfrm>
            <a:off x="29863752" y="29126681"/>
            <a:ext cx="6764682"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a:cs typeface="Times"/>
              </a:rPr>
              <a:t>Figure 4 </a:t>
            </a:r>
            <a:r>
              <a:rPr lang="en-US" sz="4000" dirty="0">
                <a:latin typeface="Times"/>
                <a:cs typeface="Times"/>
              </a:rPr>
              <a:t>– </a:t>
            </a:r>
            <a:r>
              <a:rPr lang="en-US" sz="3600" dirty="0">
                <a:latin typeface="Times"/>
                <a:cs typeface="Times"/>
              </a:rPr>
              <a:t>Image of underwater testing. This test simulates device operation in microgravity and is how NASA will test the device.</a:t>
            </a:r>
            <a:endParaRPr lang="en-US" sz="3600" dirty="0">
              <a:cs typeface="Times"/>
            </a:endParaRPr>
          </a:p>
        </p:txBody>
      </p:sp>
      <p:sp>
        <p:nvSpPr>
          <p:cNvPr id="44" name="TextBox 43">
            <a:extLst>
              <a:ext uri="{FF2B5EF4-FFF2-40B4-BE49-F238E27FC236}">
                <a16:creationId xmlns:a16="http://schemas.microsoft.com/office/drawing/2014/main" id="{FFEA186B-8A74-4193-956F-325443FFFBE2}"/>
              </a:ext>
            </a:extLst>
          </p:cNvPr>
          <p:cNvSpPr txBox="1"/>
          <p:nvPr/>
        </p:nvSpPr>
        <p:spPr>
          <a:xfrm>
            <a:off x="36817767" y="29108399"/>
            <a:ext cx="6764682"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a:cs typeface="Times"/>
              </a:rPr>
              <a:t>Figure 5 </a:t>
            </a:r>
            <a:r>
              <a:rPr lang="en-US" sz="4000" dirty="0">
                <a:latin typeface="Times"/>
                <a:cs typeface="Times"/>
              </a:rPr>
              <a:t>– </a:t>
            </a:r>
            <a:r>
              <a:rPr lang="en-US" sz="3600" dirty="0">
                <a:latin typeface="Times"/>
                <a:cs typeface="Times"/>
              </a:rPr>
              <a:t>Testing the device with an EVA glove. An astronaut must be able to operate the device with limited dexterity.</a:t>
            </a:r>
            <a:endParaRPr lang="en-US" sz="3600" dirty="0">
              <a:cs typeface="Times"/>
            </a:endParaRPr>
          </a:p>
        </p:txBody>
      </p:sp>
      <p:pic>
        <p:nvPicPr>
          <p:cNvPr id="4" name="Picture 3" descr="A group of people wearing face masks&#10;&#10;Description automatically generated with medium confidence">
            <a:extLst>
              <a:ext uri="{FF2B5EF4-FFF2-40B4-BE49-F238E27FC236}">
                <a16:creationId xmlns:a16="http://schemas.microsoft.com/office/drawing/2014/main" id="{088553F8-28E4-F741-A930-520091423617}"/>
              </a:ext>
            </a:extLst>
          </p:cNvPr>
          <p:cNvPicPr>
            <a:picLocks noChangeAspect="1"/>
          </p:cNvPicPr>
          <p:nvPr/>
        </p:nvPicPr>
        <p:blipFill rotWithShape="1">
          <a:blip r:embed="rId9">
            <a:extLst>
              <a:ext uri="{28A0092B-C50C-407E-A947-70E740481C1C}">
                <a14:useLocalDpi xmlns:a14="http://schemas.microsoft.com/office/drawing/2010/main" val="0"/>
              </a:ext>
            </a:extLst>
          </a:blip>
          <a:srcRect l="2842" t="18602" r="18546" b="11518"/>
          <a:stretch/>
        </p:blipFill>
        <p:spPr>
          <a:xfrm>
            <a:off x="1903114" y="12218378"/>
            <a:ext cx="10004628" cy="6669776"/>
          </a:xfrm>
          <a:prstGeom prst="rect">
            <a:avLst/>
          </a:prstGeom>
        </p:spPr>
      </p:pic>
      <p:sp>
        <p:nvSpPr>
          <p:cNvPr id="5" name="TextBox 4">
            <a:extLst>
              <a:ext uri="{FF2B5EF4-FFF2-40B4-BE49-F238E27FC236}">
                <a16:creationId xmlns:a16="http://schemas.microsoft.com/office/drawing/2014/main" id="{7A0A1C93-793F-5745-81E1-5AAF364C7416}"/>
              </a:ext>
            </a:extLst>
          </p:cNvPr>
          <p:cNvSpPr txBox="1"/>
          <p:nvPr/>
        </p:nvSpPr>
        <p:spPr>
          <a:xfrm>
            <a:off x="889831" y="19056724"/>
            <a:ext cx="11485866" cy="1754326"/>
          </a:xfrm>
          <a:prstGeom prst="rect">
            <a:avLst/>
          </a:prstGeom>
          <a:noFill/>
        </p:spPr>
        <p:txBody>
          <a:bodyPr wrap="square" rtlCol="0">
            <a:spAutoFit/>
          </a:bodyPr>
          <a:lstStyle/>
          <a:p>
            <a:pPr algn="l"/>
            <a:r>
              <a:rPr lang="en-US" sz="3600" dirty="0"/>
              <a:t>From left to right; Joseph Weikert, Jacob Thompson, Aaron Simpson, Joshua Hoffman, Emilee Evans, John </a:t>
            </a:r>
            <a:r>
              <a:rPr lang="en-US" sz="3600" dirty="0" err="1"/>
              <a:t>Chojnacki</a:t>
            </a:r>
            <a:r>
              <a:rPr lang="en-US" sz="3600" dirty="0"/>
              <a:t>, Nathan Baughman, Jordan </a:t>
            </a:r>
            <a:r>
              <a:rPr lang="en-US" sz="3600" dirty="0" err="1"/>
              <a:t>Poppe</a:t>
            </a:r>
            <a:r>
              <a:rPr lang="en-US" sz="3600" dirty="0"/>
              <a:t>, Sarah Stewart </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TotalTime>
  <Words>591</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Baskerville SemiBold</vt:lpstr>
      <vt:lpstr>Calibri</vt:lpstr>
      <vt:lpstr>Times</vt: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Weikert, Joseph C</cp:lastModifiedBy>
  <cp:revision>515</cp:revision>
  <cp:lastPrinted>2005-05-04T14:31:29Z</cp:lastPrinted>
  <dcterms:created xsi:type="dcterms:W3CDTF">2011-03-25T15:34:05Z</dcterms:created>
  <dcterms:modified xsi:type="dcterms:W3CDTF">2021-04-23T23:40:43Z</dcterms:modified>
</cp:coreProperties>
</file>