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5864AE-CC8C-457D-B159-44E97A677F6E}">
  <a:tblStyle styleId="{D45864AE-CC8C-457D-B159-44E97A677F6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0a1563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0a1563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0a1563b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0a1563b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0a1563b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0a1563b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0a1563b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0a1563b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0a1563b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0a1563b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0a1563b3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0a1563b3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Big Mountain Ski Resort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analysis and recommendations for 2020-2021 ski season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new chair lift was recently added to increase distribution of visitors across the resort.  The additional chair increases yearly operating costs by $1.54 million.  Using the current data, the goal is to best determine the following: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How to better leverage and market their equipment, facilities and location, and…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Maintain their current profit margin of 9.2% and…</a:t>
            </a:r>
            <a:endParaRPr>
              <a:solidFill>
                <a:schemeClr val="dk1"/>
              </a:solidFill>
            </a:endParaRPr>
          </a:p>
          <a:p>
            <a:pPr indent="0" lvl="0" marL="45720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Recover their investment cost of $1.54 million dollars over the next ski season</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 and Recommendations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current adult weekend ticket price (of $81) is below the </a:t>
            </a:r>
            <a:r>
              <a:rPr lang="en"/>
              <a:t>competitive</a:t>
            </a:r>
            <a:r>
              <a:rPr lang="en"/>
              <a:t> price for comparable ski resorts across the United States.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Considering a number of ski resort features (such as number of chairs, the speed and size of the chairs, total skiable terrain, days open in the previous season and more) we recommend that the adult weekend ticket price be increased to $89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 and Analysis (1)</a:t>
            </a:r>
            <a:endParaRPr/>
          </a:p>
        </p:txBody>
      </p:sp>
      <p:sp>
        <p:nvSpPr>
          <p:cNvPr id="73" name="Google Shape;73;p16"/>
          <p:cNvSpPr txBox="1"/>
          <p:nvPr>
            <p:ph idx="1" type="body"/>
          </p:nvPr>
        </p:nvSpPr>
        <p:spPr>
          <a:xfrm>
            <a:off x="311700" y="683500"/>
            <a:ext cx="3498300" cy="4312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000"/>
              </a:spcBef>
              <a:spcAft>
                <a:spcPts val="0"/>
              </a:spcAft>
              <a:buSzPts val="1700"/>
              <a:buChar char="●"/>
            </a:pPr>
            <a:r>
              <a:rPr lang="en" sz="1700"/>
              <a:t>20 features were included in the model (as seen in the heatmap on the right)</a:t>
            </a:r>
            <a:endParaRPr sz="1700"/>
          </a:p>
          <a:p>
            <a:pPr indent="-336550" lvl="0" marL="457200" rtl="0" algn="l">
              <a:lnSpc>
                <a:spcPct val="115000"/>
              </a:lnSpc>
              <a:spcBef>
                <a:spcPts val="1600"/>
              </a:spcBef>
              <a:spcAft>
                <a:spcPts val="0"/>
              </a:spcAft>
              <a:buSzPts val="1700"/>
              <a:buChar char="●"/>
            </a:pPr>
            <a:r>
              <a:rPr lang="en" sz="1700"/>
              <a:t>More features were included initially but were dropped as they were outside of the resort’s control (summit elevation, location, total vertical drop, and more)</a:t>
            </a:r>
            <a:endParaRPr sz="1700"/>
          </a:p>
          <a:p>
            <a:pPr indent="-336550" lvl="0" marL="457200" rtl="0" algn="l">
              <a:lnSpc>
                <a:spcPct val="115000"/>
              </a:lnSpc>
              <a:spcBef>
                <a:spcPts val="1000"/>
              </a:spcBef>
              <a:spcAft>
                <a:spcPts val="1600"/>
              </a:spcAft>
              <a:buSzPts val="1700"/>
              <a:buChar char="●"/>
            </a:pPr>
            <a:r>
              <a:rPr lang="en" sz="1700"/>
              <a:t>Heatmap shows correlated and potential co-linear features</a:t>
            </a:r>
            <a:endParaRPr sz="1700"/>
          </a:p>
        </p:txBody>
      </p:sp>
      <p:pic>
        <p:nvPicPr>
          <p:cNvPr id="74" name="Google Shape;74;p16"/>
          <p:cNvPicPr preferRelativeResize="0"/>
          <p:nvPr/>
        </p:nvPicPr>
        <p:blipFill>
          <a:blip r:embed="rId3">
            <a:alphaModFix/>
          </a:blip>
          <a:stretch>
            <a:fillRect/>
          </a:stretch>
        </p:blipFill>
        <p:spPr>
          <a:xfrm>
            <a:off x="3810000" y="683500"/>
            <a:ext cx="5105400" cy="424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 and Analysis (2)</a:t>
            </a:r>
            <a:endParaRPr/>
          </a:p>
        </p:txBody>
      </p:sp>
      <p:sp>
        <p:nvSpPr>
          <p:cNvPr id="80" name="Google Shape;80;p17"/>
          <p:cNvSpPr txBox="1"/>
          <p:nvPr>
            <p:ph idx="1" type="body"/>
          </p:nvPr>
        </p:nvSpPr>
        <p:spPr>
          <a:xfrm>
            <a:off x="311700" y="1152475"/>
            <a:ext cx="39330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The relationship between the predicted values from the model and the actual values from the data fit to an acceptable degree (R-Squared = .889)</a:t>
            </a:r>
            <a:endParaRPr/>
          </a:p>
          <a:p>
            <a:pPr indent="-342900" lvl="0" marL="457200" rtl="0" algn="l">
              <a:spcBef>
                <a:spcPts val="1600"/>
              </a:spcBef>
              <a:spcAft>
                <a:spcPts val="1600"/>
              </a:spcAft>
              <a:buSzPts val="1800"/>
              <a:buChar char="●"/>
            </a:pPr>
            <a:r>
              <a:rPr lang="en"/>
              <a:t>Model does seem to predict price upwards</a:t>
            </a:r>
            <a:endParaRPr/>
          </a:p>
        </p:txBody>
      </p:sp>
      <p:pic>
        <p:nvPicPr>
          <p:cNvPr id="81" name="Google Shape;81;p17"/>
          <p:cNvPicPr preferRelativeResize="0"/>
          <p:nvPr/>
        </p:nvPicPr>
        <p:blipFill>
          <a:blip r:embed="rId3">
            <a:alphaModFix/>
          </a:blip>
          <a:stretch>
            <a:fillRect/>
          </a:stretch>
        </p:blipFill>
        <p:spPr>
          <a:xfrm>
            <a:off x="4572000" y="950188"/>
            <a:ext cx="3842163"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 and Analysis (3)</a:t>
            </a:r>
            <a:endParaRPr/>
          </a:p>
        </p:txBody>
      </p:sp>
      <p:sp>
        <p:nvSpPr>
          <p:cNvPr id="87" name="Google Shape;87;p18"/>
          <p:cNvSpPr txBox="1"/>
          <p:nvPr>
            <p:ph idx="1" type="body"/>
          </p:nvPr>
        </p:nvSpPr>
        <p:spPr>
          <a:xfrm>
            <a:off x="311700" y="3946900"/>
            <a:ext cx="8520600" cy="147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model performed well and gives us a good idea of how best to increase prices to achieve the goals stated in the first slide.</a:t>
            </a:r>
            <a:endParaRPr/>
          </a:p>
        </p:txBody>
      </p:sp>
      <p:graphicFrame>
        <p:nvGraphicFramePr>
          <p:cNvPr id="88" name="Google Shape;88;p18"/>
          <p:cNvGraphicFramePr/>
          <p:nvPr/>
        </p:nvGraphicFramePr>
        <p:xfrm>
          <a:off x="833575" y="1755625"/>
          <a:ext cx="3000000" cy="3000000"/>
        </p:xfrm>
        <a:graphic>
          <a:graphicData uri="http://schemas.openxmlformats.org/drawingml/2006/table">
            <a:tbl>
              <a:tblPr>
                <a:noFill/>
                <a:tableStyleId>{D45864AE-CC8C-457D-B159-44E97A677F6E}</a:tableStyleId>
              </a:tblPr>
              <a:tblGrid>
                <a:gridCol w="3738425"/>
                <a:gridCol w="3738425"/>
              </a:tblGrid>
              <a:tr h="461625">
                <a:tc>
                  <a:txBody>
                    <a:bodyPr/>
                    <a:lstStyle/>
                    <a:p>
                      <a:pPr indent="0" lvl="0" marL="0" rtl="0" algn="l">
                        <a:spcBef>
                          <a:spcPts val="0"/>
                        </a:spcBef>
                        <a:spcAft>
                          <a:spcPts val="0"/>
                        </a:spcAft>
                        <a:buNone/>
                      </a:pPr>
                      <a:r>
                        <a:rPr lang="en" sz="1100"/>
                        <a:t>Mean Absolute Error (MAE), %</a:t>
                      </a:r>
                      <a:endParaRPr sz="1100"/>
                    </a:p>
                  </a:txBody>
                  <a:tcPr marT="63500" marB="63500" marR="63500" marL="63500"/>
                </a:tc>
                <a:tc>
                  <a:txBody>
                    <a:bodyPr/>
                    <a:lstStyle/>
                    <a:p>
                      <a:pPr indent="0" lvl="0" marL="0" rtl="0" algn="l">
                        <a:spcBef>
                          <a:spcPts val="0"/>
                        </a:spcBef>
                        <a:spcAft>
                          <a:spcPts val="0"/>
                        </a:spcAft>
                        <a:buNone/>
                      </a:pPr>
                      <a:r>
                        <a:rPr lang="en" sz="1100"/>
                        <a:t>5.29505057</a:t>
                      </a:r>
                      <a:endParaRPr sz="1100"/>
                    </a:p>
                  </a:txBody>
                  <a:tcPr marT="63500" marB="63500" marR="63500" marL="63500"/>
                </a:tc>
              </a:tr>
              <a:tr h="461625">
                <a:tc>
                  <a:txBody>
                    <a:bodyPr/>
                    <a:lstStyle/>
                    <a:p>
                      <a:pPr indent="0" lvl="0" marL="0" rtl="0" algn="l">
                        <a:spcBef>
                          <a:spcPts val="0"/>
                        </a:spcBef>
                        <a:spcAft>
                          <a:spcPts val="0"/>
                        </a:spcAft>
                        <a:buNone/>
                      </a:pPr>
                      <a:r>
                        <a:rPr lang="en" sz="1100"/>
                        <a:t>Mean Squared Error (MSE)</a:t>
                      </a:r>
                      <a:endParaRPr sz="1100"/>
                    </a:p>
                  </a:txBody>
                  <a:tcPr marT="63500" marB="63500" marR="63500" marL="63500"/>
                </a:tc>
                <a:tc>
                  <a:txBody>
                    <a:bodyPr/>
                    <a:lstStyle/>
                    <a:p>
                      <a:pPr indent="0" lvl="0" marL="0" rtl="0" algn="l">
                        <a:spcBef>
                          <a:spcPts val="0"/>
                        </a:spcBef>
                        <a:spcAft>
                          <a:spcPts val="0"/>
                        </a:spcAft>
                        <a:buNone/>
                      </a:pPr>
                      <a:r>
                        <a:rPr lang="en" sz="1100"/>
                        <a:t>51.56212765</a:t>
                      </a:r>
                      <a:endParaRPr sz="1100"/>
                    </a:p>
                  </a:txBody>
                  <a:tcPr marT="63500" marB="63500" marR="63500" marL="63500"/>
                </a:tc>
              </a:tr>
              <a:tr h="461625">
                <a:tc>
                  <a:txBody>
                    <a:bodyPr/>
                    <a:lstStyle/>
                    <a:p>
                      <a:pPr indent="0" lvl="0" marL="0" rtl="0" algn="l">
                        <a:spcBef>
                          <a:spcPts val="0"/>
                        </a:spcBef>
                        <a:spcAft>
                          <a:spcPts val="0"/>
                        </a:spcAft>
                        <a:buNone/>
                      </a:pPr>
                      <a:r>
                        <a:rPr lang="en" sz="1100"/>
                        <a:t>Root Mean Squared Error (RMSE)</a:t>
                      </a:r>
                      <a:endParaRPr sz="1100"/>
                    </a:p>
                  </a:txBody>
                  <a:tcPr marT="63500" marB="63500" marR="63500" marL="63500"/>
                </a:tc>
                <a:tc>
                  <a:txBody>
                    <a:bodyPr/>
                    <a:lstStyle/>
                    <a:p>
                      <a:pPr indent="0" lvl="0" marL="0" rtl="0" algn="l">
                        <a:spcBef>
                          <a:spcPts val="0"/>
                        </a:spcBef>
                        <a:spcAft>
                          <a:spcPts val="0"/>
                        </a:spcAft>
                        <a:buNone/>
                      </a:pPr>
                      <a:r>
                        <a:rPr lang="en" sz="1100"/>
                        <a:t>7.18067738</a:t>
                      </a:r>
                      <a:endParaRPr sz="1100"/>
                    </a:p>
                  </a:txBody>
                  <a:tcPr marT="63500" marB="63500" marR="63500" marL="63500"/>
                </a:tc>
              </a:tr>
              <a:tr h="461625">
                <a:tc>
                  <a:txBody>
                    <a:bodyPr/>
                    <a:lstStyle/>
                    <a:p>
                      <a:pPr indent="0" lvl="0" marL="0" rtl="0" algn="l">
                        <a:spcBef>
                          <a:spcPts val="0"/>
                        </a:spcBef>
                        <a:spcAft>
                          <a:spcPts val="0"/>
                        </a:spcAft>
                        <a:buNone/>
                      </a:pPr>
                      <a:r>
                        <a:rPr lang="en" sz="1100"/>
                        <a:t>R-Squared Value</a:t>
                      </a:r>
                      <a:endParaRPr sz="1100"/>
                    </a:p>
                  </a:txBody>
                  <a:tcPr marT="63500" marB="63500" marR="63500" marL="63500"/>
                </a:tc>
                <a:tc>
                  <a:txBody>
                    <a:bodyPr/>
                    <a:lstStyle/>
                    <a:p>
                      <a:pPr indent="0" lvl="0" marL="0" rtl="0" algn="l">
                        <a:spcBef>
                          <a:spcPts val="0"/>
                        </a:spcBef>
                        <a:spcAft>
                          <a:spcPts val="0"/>
                        </a:spcAft>
                        <a:buNone/>
                      </a:pPr>
                      <a:r>
                        <a:rPr lang="en" sz="1100"/>
                        <a:t>0.889</a:t>
                      </a:r>
                      <a:endParaRPr sz="1100"/>
                    </a:p>
                  </a:txBody>
                  <a:tcPr marT="63500" marB="63500" marR="63500" marL="63500"/>
                </a:tc>
              </a:tr>
            </a:tbl>
          </a:graphicData>
        </a:graphic>
      </p:graphicFrame>
      <p:sp>
        <p:nvSpPr>
          <p:cNvPr id="89" name="Google Shape;89;p18"/>
          <p:cNvSpPr txBox="1"/>
          <p:nvPr/>
        </p:nvSpPr>
        <p:spPr>
          <a:xfrm>
            <a:off x="841700" y="1313075"/>
            <a:ext cx="37302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Model Performance Metrics:</a:t>
            </a:r>
            <a:endParaRPr b="1"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and Conclusions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In order to help management at the Big Mountain ski resort recover investment and operating costs from a new chair, a linear regression model was created using 20 unique features to predict a new adult weekend ticket price.  </a:t>
            </a:r>
            <a:endParaRPr/>
          </a:p>
          <a:p>
            <a:pPr indent="-342900" lvl="0" marL="457200" rtl="0" algn="l">
              <a:spcBef>
                <a:spcPts val="1600"/>
              </a:spcBef>
              <a:spcAft>
                <a:spcPts val="0"/>
              </a:spcAft>
              <a:buSzPts val="1800"/>
              <a:buChar char="●"/>
            </a:pPr>
            <a:r>
              <a:rPr lang="en"/>
              <a:t>The model performed well and produced the recommended ticket price of $89 (up $9 from the current ticket price of $81)</a:t>
            </a:r>
            <a:endParaRPr/>
          </a:p>
          <a:p>
            <a:pPr indent="-342900" lvl="0" marL="457200" rtl="0" algn="l">
              <a:spcBef>
                <a:spcPts val="1000"/>
              </a:spcBef>
              <a:spcAft>
                <a:spcPts val="0"/>
              </a:spcAft>
              <a:buSzPts val="1800"/>
              <a:buChar char="●"/>
            </a:pPr>
            <a:r>
              <a:rPr lang="en"/>
              <a:t>Because no data was provided on visitation, the hard numbers for profits can’t be calculated.  However, the numbers and analysis used in this model serve as a starting point and can be explored </a:t>
            </a:r>
            <a:r>
              <a:rPr lang="en"/>
              <a:t>further</a:t>
            </a:r>
            <a:r>
              <a:rPr lang="en"/>
              <a:t> by the marketing teams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