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1.xml" ContentType="application/vnd.openxmlformats-officedocument.theme+xml"/>
  <Override PartName="/ppt/slideLayouts/slideLayout18.xml" ContentType="application/vnd.openxmlformats-officedocument.presentationml.slideLayout+xml"/>
  <Override PartName="/ppt/theme/theme12.xml" ContentType="application/vnd.openxmlformats-officedocument.theme+xml"/>
  <Override PartName="/ppt/slideLayouts/slideLayout19.xml" ContentType="application/vnd.openxmlformats-officedocument.presentationml.slideLayout+xml"/>
  <Override PartName="/ppt/theme/theme13.xml" ContentType="application/vnd.openxmlformats-officedocument.theme+xml"/>
  <Override PartName="/ppt/slideLayouts/slideLayout20.xml" ContentType="application/vnd.openxmlformats-officedocument.presentationml.slideLayout+xml"/>
  <Override PartName="/ppt/theme/theme14.xml" ContentType="application/vnd.openxmlformats-officedocument.theme+xml"/>
  <Override PartName="/ppt/slideLayouts/slideLayout21.xml" ContentType="application/vnd.openxmlformats-officedocument.presentationml.slideLayout+xml"/>
  <Override PartName="/ppt/theme/theme15.xml" ContentType="application/vnd.openxmlformats-officedocument.theme+xml"/>
  <Override PartName="/ppt/slideLayouts/slideLayout22.xml" ContentType="application/vnd.openxmlformats-officedocument.presentationml.slideLayout+xml"/>
  <Override PartName="/ppt/theme/theme16.xml" ContentType="application/vnd.openxmlformats-officedocument.theme+xml"/>
  <Override PartName="/ppt/slideLayouts/slideLayout23.xml" ContentType="application/vnd.openxmlformats-officedocument.presentationml.slideLayout+xml"/>
  <Override PartName="/ppt/theme/theme17.xml" ContentType="application/vnd.openxmlformats-officedocument.theme+xml"/>
  <Override PartName="/ppt/slideLayouts/slideLayout24.xml" ContentType="application/vnd.openxmlformats-officedocument.presentationml.slideLayout+xml"/>
  <Override PartName="/ppt/theme/theme18.xml" ContentType="application/vnd.openxmlformats-officedocument.theme+xml"/>
  <Override PartName="/ppt/slideLayouts/slideLayout25.xml" ContentType="application/vnd.openxmlformats-officedocument.presentationml.slideLayout+xml"/>
  <Override PartName="/ppt/theme/theme19.xml" ContentType="application/vnd.openxmlformats-officedocument.theme+xml"/>
  <Override PartName="/ppt/slideLayouts/slideLayout26.xml" ContentType="application/vnd.openxmlformats-officedocument.presentationml.slideLayout+xml"/>
  <Override PartName="/ppt/theme/theme20.xml" ContentType="application/vnd.openxmlformats-officedocument.theme+xml"/>
  <Override PartName="/ppt/slideLayouts/slideLayout27.xml" ContentType="application/vnd.openxmlformats-officedocument.presentationml.slideLayout+xml"/>
  <Override PartName="/ppt/theme/theme21.xml" ContentType="application/vnd.openxmlformats-officedocument.theme+xml"/>
  <Override PartName="/ppt/slideLayouts/slideLayout28.xml" ContentType="application/vnd.openxmlformats-officedocument.presentationml.slideLayout+xml"/>
  <Override PartName="/ppt/theme/theme22.xml" ContentType="application/vnd.openxmlformats-officedocument.theme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theme/theme24.xml" ContentType="application/vnd.openxmlformats-officedocument.theme+xml"/>
  <Override PartName="/ppt/slideLayouts/slideLayout31.xml" ContentType="application/vnd.openxmlformats-officedocument.presentationml.slideLayout+xml"/>
  <Override PartName="/ppt/theme/theme25.xml" ContentType="application/vnd.openxmlformats-officedocument.theme+xml"/>
  <Override PartName="/ppt/slideLayouts/slideLayout32.xml" ContentType="application/vnd.openxmlformats-officedocument.presentationml.slideLayout+xml"/>
  <Override PartName="/ppt/theme/theme26.xml" ContentType="application/vnd.openxmlformats-officedocument.theme+xml"/>
  <Override PartName="/ppt/slideLayouts/slideLayout33.xml" ContentType="application/vnd.openxmlformats-officedocument.presentationml.slideLayout+xml"/>
  <Override PartName="/ppt/theme/theme27.xml" ContentType="application/vnd.openxmlformats-officedocument.theme+xml"/>
  <Override PartName="/ppt/slideLayouts/slideLayout34.xml" ContentType="application/vnd.openxmlformats-officedocument.presentationml.slideLayout+xml"/>
  <Override PartName="/ppt/theme/theme28.xml" ContentType="application/vnd.openxmlformats-officedocument.theme+xml"/>
  <Override PartName="/ppt/slideLayouts/slideLayout35.xml" ContentType="application/vnd.openxmlformats-officedocument.presentationml.slideLayout+xml"/>
  <Override PartName="/ppt/theme/theme29.xml" ContentType="application/vnd.openxmlformats-officedocument.theme+xml"/>
  <Override PartName="/ppt/slideLayouts/slideLayout36.xml" ContentType="application/vnd.openxmlformats-officedocument.presentationml.slideLayout+xml"/>
  <Override PartName="/ppt/theme/theme30.xml" ContentType="application/vnd.openxmlformats-officedocument.theme+xml"/>
  <Override PartName="/ppt/slideLayouts/slideLayout37.xml" ContentType="application/vnd.openxmlformats-officedocument.presentationml.slideLayout+xml"/>
  <Override PartName="/ppt/theme/theme31.xml" ContentType="application/vnd.openxmlformats-officedocument.theme+xml"/>
  <Override PartName="/ppt/slideLayouts/slideLayout38.xml" ContentType="application/vnd.openxmlformats-officedocument.presentationml.slideLayout+xml"/>
  <Override PartName="/ppt/theme/theme32.xml" ContentType="application/vnd.openxmlformats-officedocument.theme+xml"/>
  <Override PartName="/ppt/slideLayouts/slideLayout39.xml" ContentType="application/vnd.openxmlformats-officedocument.presentationml.slideLayout+xml"/>
  <Override PartName="/ppt/theme/theme33.xml" ContentType="application/vnd.openxmlformats-officedocument.theme+xml"/>
  <Override PartName="/ppt/slideLayouts/slideLayout40.xml" ContentType="application/vnd.openxmlformats-officedocument.presentationml.slideLayout+xml"/>
  <Override PartName="/ppt/theme/theme34.xml" ContentType="application/vnd.openxmlformats-officedocument.theme+xml"/>
  <Override PartName="/ppt/slideLayouts/slideLayout41.xml" ContentType="application/vnd.openxmlformats-officedocument.presentationml.slideLayout+xml"/>
  <Override PartName="/ppt/theme/theme35.xml" ContentType="application/vnd.openxmlformats-officedocument.theme+xml"/>
  <Override PartName="/ppt/slideLayouts/slideLayout42.xml" ContentType="application/vnd.openxmlformats-officedocument.presentationml.slideLayout+xml"/>
  <Override PartName="/ppt/theme/theme36.xml" ContentType="application/vnd.openxmlformats-officedocument.theme+xml"/>
  <Override PartName="/ppt/slideLayouts/slideLayout43.xml" ContentType="application/vnd.openxmlformats-officedocument.presentationml.slideLayout+xml"/>
  <Override PartName="/ppt/theme/theme37.xml" ContentType="application/vnd.openxmlformats-officedocument.theme+xml"/>
  <Override PartName="/ppt/slideLayouts/slideLayout44.xml" ContentType="application/vnd.openxmlformats-officedocument.presentationml.slideLayout+xml"/>
  <Override PartName="/ppt/theme/theme38.xml" ContentType="application/vnd.openxmlformats-officedocument.theme+xml"/>
  <Override PartName="/ppt/slideLayouts/slideLayout45.xml" ContentType="application/vnd.openxmlformats-officedocument.presentationml.slideLayout+xml"/>
  <Override PartName="/ppt/theme/theme39.xml" ContentType="application/vnd.openxmlformats-officedocument.theme+xml"/>
  <Override PartName="/ppt/slideLayouts/slideLayout46.xml" ContentType="application/vnd.openxmlformats-officedocument.presentationml.slideLayout+xml"/>
  <Override PartName="/ppt/theme/theme40.xml" ContentType="application/vnd.openxmlformats-officedocument.theme+xml"/>
  <Override PartName="/ppt/slideLayouts/slideLayout47.xml" ContentType="application/vnd.openxmlformats-officedocument.presentationml.slideLayout+xml"/>
  <Override PartName="/ppt/theme/theme41.xml" ContentType="application/vnd.openxmlformats-officedocument.theme+xml"/>
  <Override PartName="/ppt/slideLayouts/slideLayout48.xml" ContentType="application/vnd.openxmlformats-officedocument.presentationml.slideLayout+xml"/>
  <Override PartName="/ppt/theme/theme42.xml" ContentType="application/vnd.openxmlformats-officedocument.theme+xml"/>
  <Override PartName="/ppt/slideLayouts/slideLayout49.xml" ContentType="application/vnd.openxmlformats-officedocument.presentationml.slideLayout+xml"/>
  <Override PartName="/ppt/theme/theme43.xml" ContentType="application/vnd.openxmlformats-officedocument.theme+xml"/>
  <Override PartName="/ppt/slideLayouts/slideLayout50.xml" ContentType="application/vnd.openxmlformats-officedocument.presentationml.slideLayout+xml"/>
  <Override PartName="/ppt/theme/theme44.xml" ContentType="application/vnd.openxmlformats-officedocument.theme+xml"/>
  <Override PartName="/ppt/slideLayouts/slideLayout51.xml" ContentType="application/vnd.openxmlformats-officedocument.presentationml.slideLayout+xml"/>
  <Override PartName="/ppt/theme/theme4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  <p:sldMasterId id="2147483722" r:id="rId35"/>
    <p:sldMasterId id="2147483724" r:id="rId36"/>
    <p:sldMasterId id="2147483726" r:id="rId37"/>
    <p:sldMasterId id="2147483728" r:id="rId38"/>
    <p:sldMasterId id="2147483730" r:id="rId39"/>
    <p:sldMasterId id="2147483732" r:id="rId40"/>
    <p:sldMasterId id="2147483734" r:id="rId41"/>
    <p:sldMasterId id="2147483736" r:id="rId42"/>
    <p:sldMasterId id="2147483738" r:id="rId43"/>
    <p:sldMasterId id="2147483740" r:id="rId44"/>
    <p:sldMasterId id="2147483742" r:id="rId45"/>
  </p:sldMasterIdLst>
  <p:sldIdLst>
    <p:sldId id="256" r:id="rId46"/>
    <p:sldId id="257" r:id="rId47"/>
    <p:sldId id="258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  <p:sldId id="279" r:id="rId6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01"/>
  </p:normalViewPr>
  <p:slideViewPr>
    <p:cSldViewPr snapToGrid="0">
      <p:cViewPr varScale="1">
        <p:scale>
          <a:sx n="133" d="100"/>
          <a:sy n="133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2.xml"/><Relationship Id="rId63" Type="http://schemas.openxmlformats.org/officeDocument/2006/relationships/slide" Target="slides/slide18.xml"/><Relationship Id="rId68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8.xml"/><Relationship Id="rId58" Type="http://schemas.openxmlformats.org/officeDocument/2006/relationships/slide" Target="slides/slide13.xml"/><Relationship Id="rId66" Type="http://schemas.openxmlformats.org/officeDocument/2006/relationships/slide" Target="slides/slide2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6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3.xml"/><Relationship Id="rId56" Type="http://schemas.openxmlformats.org/officeDocument/2006/relationships/slide" Target="slides/slide11.xml"/><Relationship Id="rId64" Type="http://schemas.openxmlformats.org/officeDocument/2006/relationships/slide" Target="slides/slide19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1.xml"/><Relationship Id="rId59" Type="http://schemas.openxmlformats.org/officeDocument/2006/relationships/slide" Target="slides/slide14.xml"/><Relationship Id="rId67" Type="http://schemas.openxmlformats.org/officeDocument/2006/relationships/slide" Target="slides/slide22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9.xml"/><Relationship Id="rId62" Type="http://schemas.openxmlformats.org/officeDocument/2006/relationships/slide" Target="slides/slide17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4.xml"/><Relationship Id="rId57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7.xml"/><Relationship Id="rId60" Type="http://schemas.openxmlformats.org/officeDocument/2006/relationships/slide" Target="slides/slide15.xml"/><Relationship Id="rId65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5.xml"/><Relationship Id="rId55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D42D48-698A-4CA7-89FC-604352800DB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407BC70F-180E-457E-B0CF-A379B85B2C5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964B8BC-E84B-4FEF-A70C-E849A40D1A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B0286A3-2A0E-442A-B52D-456607C04E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C555D3CA-DC4E-480A-89A0-1516BFDCD6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BA0D1E35-2907-4706-8B7A-957CB827DF6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E7635684-E9AB-464E-9657-6C4A91E4F3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3E4F012-85CB-441F-8824-CD4054F20C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084F35E8-617E-44DA-A5F1-75BB23A8ED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333B8070-1721-48D9-9F88-A56422AE1B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CBB9989E-D5C4-49E4-BFC4-971FC86769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7D7165-6FFC-4D85-97D4-0AE9AA6958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36CB3107-5FBD-442F-A20A-41F55C236A9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E2CB8CB9-1AEE-4751-8DC2-97688A93F2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70FFAB54-7B94-4C7D-BA77-9524CF468A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8DBEF904-E8A3-4908-93EB-50BD7C5D4A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5E5C9C8F-E7EB-4F85-BC07-F05D238DC6C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A8312AFC-EED5-47D1-A5A2-6FD4508BCD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D65F77BF-B383-4FC4-8B1A-E511F6EC79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9A8A9CEB-7D7D-4FBC-82DF-0C7475F68C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9E87915E-3C07-4095-B113-868426CB10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D5D4F7BB-A9B6-45FD-85CA-07FE50ACE69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5491138-6884-4877-A15A-65FB2C8791E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3C1BEA86-51C2-49ED-9A49-33617079E59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EE9FC912-98BB-4BD7-B3D2-51312DC24BE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03379490-1A8A-4500-B696-442C599C8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E9DB8491-44B7-4193-8577-8B9B48522F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F8054758-79CF-4108-BCCC-2C38B45382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6C35983E-9785-46BE-A88F-4A1C1086CD1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C6D344EB-2CA1-467E-975E-4521D8DE5A0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EB258FA1-F2C7-45FD-9F2C-2B8F1D8B646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DDF6728F-263A-46BF-816F-8DA713491F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1174AD49-8E1E-41BC-B07F-80B021C335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6CEE178-6D20-4D27-BE17-04043D0A9AF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6688C69F-98C6-44E6-8811-E968D5BB41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720353C2-9C4C-41FC-AD41-61852A8CD5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lstStyle/>
          <a:p>
            <a:fld id="{3F4B9D85-C3FE-4A3E-B04C-E467459A6D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lstStyle/>
          <a:p>
            <a:fld id="{AC5479D6-1D25-41E9-AE25-2A5C23102D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37728233-837C-4A80-8AEA-D9E26DC530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lstStyle/>
          <a:p>
            <a:fld id="{DC1C7FBB-C418-4253-898C-467738AB49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9"/>
          </p:nvPr>
        </p:nvSpPr>
        <p:spPr/>
        <p:txBody>
          <a:bodyPr/>
          <a:lstStyle/>
          <a:p>
            <a:fld id="{636D7750-70F4-4F2A-97E6-1485251248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5950CD3B-3A1D-4331-9496-338F9160EBB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lstStyle/>
          <a:p>
            <a:fld id="{1902006B-56C1-4069-9449-12C0C7B2AD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lstStyle/>
          <a:p>
            <a:fld id="{F63E9991-2986-4A40-BAA1-25D9D674B66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723A2E6-A12D-42AF-B602-F7EB9242B6A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lstStyle/>
          <a:p>
            <a:fld id="{8EA285E1-BC3B-43C4-93B5-4EDC862CE56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lstStyle/>
          <a:p>
            <a:fld id="{34FBD46A-38B6-4193-86D9-E008D350138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4C76D7F-4658-4AE1-A3D1-C58EFB2D04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4B70465-57F6-46F3-B80C-41BE7347FC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25480" y="1825560"/>
            <a:ext cx="513036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D20626C-ADC2-4F38-9C4E-34FF9AC9D2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46FC60A-1051-489E-B407-B802D8F0E7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8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9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0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1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2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3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4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6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7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8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EB1813-BA52-40DD-9CB3-4D338305F502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023E8A1-BC77-461C-A288-8D3812DE06B7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30323D2-B283-4A90-A51E-6684D311B94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80B9B2-50D8-4E26-9419-D912DFBA8891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255DA81-A92E-4B9F-903A-CF85E7213723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1FDBB46-F3D9-4D44-8F0A-1BB43780D131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301E918-74A0-47E7-A344-41C283529D00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5F463E-A4B0-4E40-96C0-8E267B198623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4E90462-1469-4BAD-8AD6-735BDBE047D7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6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681AC67-E046-4282-BF92-C176C916E346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62E2358-035C-4397-BC0B-C83589670956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E04D8F9-A52A-48AE-B041-76064C3F3402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4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D7B2C5E-02CD-465F-8795-31DA794C4EB9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CE1016A-7F6C-4D15-BDB8-DA2C96C49DB2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5E761D4-87B6-4CC4-A438-B35149F53CED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E291387-531A-4601-BAB8-DA883C62824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3046E8E-3000-48C2-B02E-E6B9A47CB87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062EE45-EB46-452D-A4B5-46997503FC76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F8609A9-E554-42CA-A676-B3B401BFC72B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D9788EC-8384-4D12-ABD9-26C128D668F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ED24554-EAB8-43C6-A57B-30AFB0F124C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45B2079-B581-49F8-9A2E-EDDE0644B693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A015A42-2402-456C-8304-C848420E21F9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4DD110C-EE6E-48C1-8134-97FB66BA78C6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69D72AB-501D-482C-A5EB-AF6181E90E9A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B903B64-0A01-4190-B3E4-480A60E6EE38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366896-A60C-437F-9DB2-430B9A4B6F69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42D77EF-6506-4755-9589-252BBB578D69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1" name="PlaceHolder 3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82" name="PlaceHolder 4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B12ABBB-C3D0-4983-B608-24DA72BB31D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7" name="PlaceHolder 2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88" name="PlaceHolder 3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628E541-14A4-45F7-894A-6F45412D8DC7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D26FF9F-0536-4772-A2F0-0663A90BF258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6" name="PlaceHolder 2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42EC15-0C72-4957-8514-354692E14AEA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A5E6984-F4BF-46A6-BFCE-3E0E2428FBFF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7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20693F5-FA76-411E-8BF0-F60FC058361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1E8DD55-731E-4C67-B792-BB2B8D558EC8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DEE90F0-5A88-4562-AC97-2A7B16AAD3B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5" name="PlaceHolder 3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11DF4B3-C85F-4BE6-ADFF-969DA8601373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ftr" idx="12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9" name="PlaceHolder 2"/>
          <p:cNvSpPr>
            <a:spLocks noGrp="1"/>
          </p:cNvSpPr>
          <p:nvPr>
            <p:ph type="sldNum" idx="12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37C2D03-E09D-4673-9D1E-982D772FE252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12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ftr" idx="13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sldNum" idx="13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15C8C81-697C-49FA-B2D4-4FF73C21A5A5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 idx="13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ftr" idx="13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25" name="PlaceHolder 2"/>
          <p:cNvSpPr>
            <a:spLocks noGrp="1"/>
          </p:cNvSpPr>
          <p:nvPr>
            <p:ph type="sldNum" idx="13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57DE7F1-3B93-40D7-895B-62396DA628A8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13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C15C60C-0AFD-4A51-95EE-D836F916FF05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E077E54-FF69-47C6-AC85-C291E3A4C564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F005082-D198-45F1-9135-C6CA3188355F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25480" y="1825560"/>
            <a:ext cx="51300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AAC10E-DC82-44BC-90F1-BF5A053CAD3C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45A5273-D8BF-4D2C-BDFA-CE84EE39D7AE}" type="slidenum">
              <a:rPr lang="en-US" sz="1200" b="0" u="none" strike="noStrik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Aptos Display"/>
              </a:rPr>
              <a:t>Spring Data JPA</a:t>
            </a:r>
            <a:endParaRPr lang="en-US" sz="6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:p15="http://schemas.microsoft.com/office/powerpoint/2012/main"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Query Methods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You can also define your own queries in your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/>
              </a:rPr>
              <a:t>Repository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+mn-lt"/>
              </a:rPr>
              <a:t>These can be</a:t>
            </a: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kern="1200" dirty="0">
                <a:solidFill>
                  <a:schemeClr val="dk1"/>
                </a:solidFill>
                <a:latin typeface="+mn-lt"/>
                <a:ea typeface="+mj-ea"/>
                <a:cs typeface="+mj-cs"/>
              </a:rPr>
              <a:t>Derived queries</a:t>
            </a:r>
          </a:p>
          <a:p>
            <a:pPr marL="228600" lvl="1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kern="1200" dirty="0">
                <a:solidFill>
                  <a:schemeClr val="dk1"/>
                </a:solidFill>
                <a:latin typeface="+mn-lt"/>
                <a:ea typeface="+mj-ea"/>
                <a:cs typeface="+mj-cs"/>
              </a:rPr>
              <a:t>JPQL (Jakarta Persistence Query Language) or native SQL queries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Derived queries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04840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Derived queries are created using the method name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Method names are named according to the properties on your entity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Spring Data JPA will generate the query based on the keywords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 err="1">
                <a:solidFill>
                  <a:srgbClr val="7D5DF9"/>
                </a:solidFill>
                <a:uFillTx/>
                <a:latin typeface="Aptos"/>
              </a:rPr>
              <a:t>findBy</a:t>
            </a:r>
            <a:r>
              <a:rPr lang="en-US" sz="2800" b="0" u="none" strike="noStrike" dirty="0" err="1">
                <a:solidFill>
                  <a:srgbClr val="DC267F"/>
                </a:solidFill>
                <a:uFillTx/>
                <a:latin typeface="Aptos"/>
              </a:rPr>
              <a:t>HomeState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(String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"/>
              </a:rPr>
              <a:t>homeState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);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 err="1">
                <a:solidFill>
                  <a:srgbClr val="7D5DF9"/>
                </a:solidFill>
                <a:uFillTx/>
                <a:latin typeface="Aptos"/>
              </a:rPr>
              <a:t>deleteBy</a:t>
            </a:r>
            <a:r>
              <a:rPr lang="en-US" sz="2800" b="0" u="none" strike="noStrike" dirty="0" err="1">
                <a:solidFill>
                  <a:srgbClr val="DC267F"/>
                </a:solidFill>
                <a:uFillTx/>
                <a:latin typeface="Aptos"/>
              </a:rPr>
              <a:t>BusinessUnitsContaining</a:t>
            </a:r>
            <a:r>
              <a:rPr lang="en-US" sz="2800" b="0" u="none" strike="noStrike" dirty="0" err="1">
                <a:solidFill>
                  <a:srgbClr val="FE6100"/>
                </a:solidFill>
                <a:uFillTx/>
                <a:latin typeface="Aptos"/>
              </a:rPr>
              <a:t>And</a:t>
            </a:r>
            <a:r>
              <a:rPr lang="en-US" sz="2800" b="0" u="none" strike="noStrike" dirty="0" err="1">
                <a:solidFill>
                  <a:srgbClr val="648FFF"/>
                </a:solidFill>
                <a:uFillTx/>
                <a:latin typeface="Aptos"/>
              </a:rPr>
              <a:t>HomeStateIsLikeIgnoreCase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Search Spring Data JPA repository keywords for a full list of supported keywords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@Query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You can provide your own query using the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@Query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+mn-lt"/>
              </a:rPr>
              <a:t>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annotation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Supports either JPQL or native SQL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The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@Query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annotation also supports native SQL by setting the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"/>
              </a:rPr>
              <a:t>nativeQuery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parameter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@Modifying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Use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@Modifying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with a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@Query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to create a query that modifies data. Useful for bulk operations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@Modifying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queries are executed immediately, so yo</a:t>
            </a:r>
            <a:r>
              <a:rPr lang="en-US" sz="2800" dirty="0">
                <a:solidFill>
                  <a:schemeClr val="dk1"/>
                </a:solidFill>
                <a:latin typeface="Aptos"/>
              </a:rPr>
              <a:t>u either need to flush the persistence context manually or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set the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flushAutomatically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and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clearAutomatically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parameters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Associations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OneToOne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OneToMany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and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ManyToOne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ManyToMany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Associations can be bidirectional or unidirectional, meaning we model the association on either one side or both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Associations can be eagerly or lazily fetched, so we either load the association when we load the entity or only when we access it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This is the most likely place where you’ll run into performance issues, so make sure you enable SQL logging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Fortunately, most of these issues have solutions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One-to-one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@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OneToOne</a:t>
            </a:r>
            <a:endParaRPr lang="en-US" sz="2800" b="0" u="none" strike="noStrike" dirty="0">
              <a:solidFill>
                <a:schemeClr val="dk1"/>
              </a:solidFill>
              <a:uFillTx/>
              <a:latin typeface="Aptos Mono" panose="020B0009020202020204" pitchFamily="49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"/>
              </a:rPr>
              <a:t>mappedBy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goes on the non-owning side of the relationship (the side without the foreign key) and designates the field in the target entity that owns the relationship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85750" indent="-28575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Be wary of N+1 problem when modeling relationships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N+1 Problem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The N+1 problem occurs when we perform N additional queries to retrieve data that could have been retrieved in the primary query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Not unique to Hibernate, but it is a common issue when working with Hibernate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To avoid this issue, we can create a custom </a:t>
            </a: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 Mono" panose="020B0009020202020204" pitchFamily="49" charset="0"/>
              </a:rPr>
              <a:t>@Query</a:t>
            </a: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 that fetches the data in the primary query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One-to-many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Aptos"/>
              </a:rPr>
              <a:t>@OneToMany and @ManyToOne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Unidirectional one-to-many</a:t>
            </a: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 dirty="0">
                <a:solidFill>
                  <a:srgbClr val="000000"/>
                </a:solidFill>
                <a:uFillTx/>
                <a:latin typeface="Arial"/>
              </a:rPr>
              <a:t>In a unidirectional one-to-many, Hibernate will first insert the licenses then process the </a:t>
            </a:r>
            <a:r>
              <a:rPr lang="en-US" sz="3200" b="0" u="none" strike="noStrike" dirty="0" err="1">
                <a:solidFill>
                  <a:srgbClr val="000000"/>
                </a:solidFill>
                <a:uFillTx/>
                <a:latin typeface="Arial"/>
              </a:rPr>
              <a:t>Producer.licenses</a:t>
            </a:r>
            <a:r>
              <a:rPr lang="en-US" sz="3200" b="0" u="none" strike="noStrike" dirty="0">
                <a:solidFill>
                  <a:srgbClr val="000000"/>
                </a:solidFill>
                <a:uFillTx/>
                <a:latin typeface="Arial"/>
              </a:rPr>
              <a:t> list to set the foreign key on the License entities (done during the </a:t>
            </a:r>
            <a:r>
              <a:rPr lang="en-US" sz="3200" b="0" u="none" strike="noStrike" dirty="0" err="1">
                <a:solidFill>
                  <a:srgbClr val="000000"/>
                </a:solidFill>
                <a:uFillTx/>
                <a:latin typeface="Arial"/>
              </a:rPr>
              <a:t>CollectionRecreateAction</a:t>
            </a:r>
            <a:r>
              <a:rPr lang="en-US" sz="3200" b="0" u="none" strike="noStrike" dirty="0">
                <a:solidFill>
                  <a:srgbClr val="000000"/>
                </a:solidFill>
                <a:uFillTx/>
                <a:latin typeface="Arial"/>
              </a:rPr>
              <a:t> phase)</a:t>
            </a: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 dirty="0">
                <a:solidFill>
                  <a:srgbClr val="000000"/>
                </a:solidFill>
                <a:uFillTx/>
                <a:latin typeface="Arial"/>
              </a:rPr>
              <a:t>The license entity cannot access the identifier of the Producer entity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"/>
              </a:rPr>
              <a:t>Bidirectional one-to-many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Make sure both sides of the relationship are synchronized using convenience methods on the parent. Otherwise, the relationship will not be persisted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838080" y="43812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Jakarta Persistence API (JPA) is a specification for mapping Java classes to database tables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  <a:ea typeface="Microsoft YaHei"/>
              </a:rPr>
              <a:t>Hibernate is an ORM (Object–relational mapping) framework that implements the JPA specification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  <a:ea typeface="Microsoft YaHei"/>
              </a:rPr>
              <a:t>Spring Data JPA is an additional framework on top of Hibernate (or another JPA provider)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:p15="http://schemas.microsoft.com/office/powerpoint/2012/main" xmlns="">
      <p:transition spd="slow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Many-to-many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The owner of the relationship is arbitrary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Use 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Set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Projections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Projections can be used to limit what your query selects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Interface-based projections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Expose accessor methods for the properties to be read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65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Class-based Projections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Fields to be loaded are determined based on the parameter names of the constructor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ptos Display"/>
              </a:rPr>
              <a:t>Programmatic Query Creation - Specifications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Specifications can be used to programmatically build queries by combining filtering criteria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On your repository, extend </a:t>
            </a:r>
            <a:r>
              <a:rPr lang="en-US" sz="2800" b="0" u="none" strike="noStrike" dirty="0" err="1">
                <a:solidFill>
                  <a:srgbClr val="000000"/>
                </a:solidFill>
                <a:uFillTx/>
                <a:latin typeface="Aptos Mono" panose="020B0009020202020204" pitchFamily="49" charset="0"/>
              </a:rPr>
              <a:t>JpaSpecificationExecutor</a:t>
            </a: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 Mono" panose="020B0009020202020204" pitchFamily="49" charset="0"/>
              </a:rPr>
              <a:t>&lt;T&gt;</a:t>
            </a: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 to support specifications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Specification is a </a:t>
            </a:r>
            <a:r>
              <a:rPr lang="en-US" sz="2800" b="0" u="none" strike="noStrike" dirty="0" err="1">
                <a:solidFill>
                  <a:srgbClr val="000000"/>
                </a:solidFill>
                <a:uFillTx/>
                <a:latin typeface="Aptos Mono" panose="020B0009020202020204" pitchFamily="49" charset="0"/>
              </a:rPr>
              <a:t>FunctionalInterface</a:t>
            </a: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</a:rPr>
              <a:t> with a </a:t>
            </a:r>
            <a:r>
              <a:rPr lang="en-US" sz="2800" b="0" u="none" strike="noStrike" dirty="0" err="1">
                <a:solidFill>
                  <a:srgbClr val="000000"/>
                </a:solidFill>
                <a:uFillTx/>
                <a:latin typeface="Aptos Mono" panose="020B0009020202020204" pitchFamily="49" charset="0"/>
                <a:ea typeface="JetBrains Mono"/>
              </a:rPr>
              <a:t>toPredicate</a:t>
            </a: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"/>
                <a:ea typeface="JetBrains Mono"/>
              </a:rPr>
              <a:t> method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Query by Example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 Display"/>
              </a:rPr>
              <a:t>Query by example can also be used to dynamically create queries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 Display"/>
              </a:rPr>
              <a:t>By providing an example of an entity and </a:t>
            </a:r>
            <a:r>
              <a:rPr lang="en-US" sz="2800" b="0" u="none" strike="noStrike" dirty="0" err="1">
                <a:solidFill>
                  <a:srgbClr val="000000"/>
                </a:solidFill>
                <a:uFillTx/>
                <a:latin typeface="Aptos Mono" panose="020B0009020202020204" pitchFamily="49" charset="0"/>
              </a:rPr>
              <a:t>ExampleMatcher</a:t>
            </a:r>
            <a:r>
              <a:rPr lang="en-US" sz="2800" b="0" u="none" strike="noStrike" dirty="0">
                <a:solidFill>
                  <a:srgbClr val="000000"/>
                </a:solidFill>
                <a:uFillTx/>
                <a:latin typeface="Aptos Display"/>
              </a:rPr>
              <a:t>, we can dynamically generate queries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3080" cy="613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ptos"/>
              </a:rPr>
              <a:t>JPA basics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ptos"/>
              </a:rPr>
              <a:t>Defining queries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ptos"/>
              </a:rPr>
              <a:t>Assocations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ptos"/>
              </a:rPr>
              <a:t>Projections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ptos"/>
              </a:rPr>
              <a:t>Programmatic Query Creation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:p15="http://schemas.microsoft.com/office/powerpoint/2012/main" xmlns="">
      <p:transition spd="slow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4" descr="A screenshot of a computer&#10;&#10;AI-generated content may be incorrect."/>
          <p:cNvPicPr/>
          <p:nvPr/>
        </p:nvPicPr>
        <p:blipFill>
          <a:blip r:embed="rId2"/>
          <a:stretch/>
        </p:blipFill>
        <p:spPr>
          <a:xfrm>
            <a:off x="60480" y="367920"/>
            <a:ext cx="11657520" cy="59900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05360" y="365040"/>
            <a:ext cx="1094580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 dirty="0">
                <a:solidFill>
                  <a:schemeClr val="dk1"/>
                </a:solidFill>
                <a:uFillTx/>
                <a:latin typeface="Aptos Display"/>
              </a:rPr>
              <a:t>JPA basics - @Entity</a:t>
            </a:r>
            <a:endParaRPr lang="en-US" sz="4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05360" y="1825560"/>
            <a:ext cx="1094580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An entity is a </a:t>
            </a:r>
            <a:r>
              <a:rPr lang="en-US" sz="2800" dirty="0">
                <a:solidFill>
                  <a:schemeClr val="dk1"/>
                </a:solidFill>
                <a:latin typeface="Aptos"/>
              </a:rPr>
              <a:t>Java class that maps a table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 and its relationships with other entities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Entities must have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"/>
              </a:rPr>
              <a:t>a 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Aptos"/>
              </a:rPr>
              <a:t>parameterless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"/>
              </a:rPr>
              <a:t> constructor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"/>
              </a:rPr>
              <a:t>getters and setters for every attribute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"/>
              </a:rPr>
              <a:t>a field annotated with @Id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Tables and fields are mapped from a Java class to a table using camel case to underscore by default (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"/>
              </a:rPr>
              <a:t>CamelCaseToUnderscoresNamingStrategy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)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Repository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The Repository interface provides out of the box methods for accessing and modifying entities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 Mono"/>
              </a:rPr>
              <a:t>delete(T entity)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Aptos Mono"/>
              </a:rPr>
              <a:t>deleteById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 Mono"/>
              </a:rPr>
              <a:t>(ID id)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Aptos Mono"/>
              </a:rPr>
              <a:t>findAll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 Mono"/>
              </a:rPr>
              <a:t>()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Aptos Mono"/>
              </a:rPr>
              <a:t>findById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 Mono"/>
              </a:rPr>
              <a:t>(ID id)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 Mono"/>
              </a:rPr>
              <a:t>save(T entity)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Aptos Mono"/>
              </a:rPr>
              <a:t>saveAll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 Mono"/>
              </a:rPr>
              <a:t>(</a:t>
            </a:r>
            <a:r>
              <a:rPr lang="en-US" sz="2400" b="0" u="none" strike="noStrike" dirty="0" err="1">
                <a:solidFill>
                  <a:schemeClr val="dk1"/>
                </a:solidFill>
                <a:uFillTx/>
                <a:latin typeface="Aptos Mono"/>
              </a:rPr>
              <a:t>Iterable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 Mono"/>
              </a:rPr>
              <a:t>&lt;T&gt; entities)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"/>
              </a:rPr>
              <a:t>Hibernate handles mapping of the entity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Persistence Context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Keeps track of changes to entities and persists them once the transaction is ready to be committed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Aptos"/>
              </a:rPr>
              <a:t>The SQL is executed when the persistence context is “flushed”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Each transaction has its own persistence context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Also called the first level cache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An entity can exist in new/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"/>
              </a:rPr>
              <a:t>transisent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, managed/persistent, detached, or removed states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All changes to a managed entity are persisted, even if you don’t call 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"/>
              </a:rPr>
              <a:t>repository.save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Aptos Display"/>
              </a:rPr>
              <a:t>Persistence Context - Flushing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When the transaction is completed, Hibernate will perform what’s called a “flush”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Hibernate will execute the SQL to insert new entities and update existing entities at this stage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When the persistence context is flushed, operations are executed in a defined order by Hibernate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“The order in which SQL statements are executed is given by the 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"/>
              </a:rPr>
              <a:t>ActionQueue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"/>
              </a:rPr>
              <a:t> and not by the order in which entity state operations have been previously defined.” – from the Hibernate user guide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838080" y="500400"/>
            <a:ext cx="10513080" cy="567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OrphanRemovalAction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EntityInsertAction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 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+mn-lt"/>
              </a:rPr>
              <a:t>or</a:t>
            </a:r>
            <a:r>
              <a:rPr lang="en-US" sz="2800" b="0" u="none" strike="noStrike" dirty="0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 </a:t>
            </a: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EntityIdentityInsertAction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EntityUpdateAction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QueuedOperationCollectionAction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CollectionRemoveAction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CollectionUpdateAction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CollectionRecreateAction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 dirty="0" err="1">
                <a:solidFill>
                  <a:schemeClr val="dk1"/>
                </a:solidFill>
                <a:uFillTx/>
                <a:latin typeface="Aptos Mono" panose="020B0009020202020204" pitchFamily="49" charset="0"/>
              </a:rPr>
              <a:t>EntityDeleteAction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ptos Mono" panose="020B0009020202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883</Words>
  <Application>Microsoft Macintosh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45</vt:i4>
      </vt:variant>
      <vt:variant>
        <vt:lpstr>Slide Titles</vt:lpstr>
      </vt:variant>
      <vt:variant>
        <vt:i4>23</vt:i4>
      </vt:variant>
    </vt:vector>
  </HeadingPairs>
  <TitlesOfParts>
    <vt:vector size="75" baseType="lpstr">
      <vt:lpstr>Aptos</vt:lpstr>
      <vt:lpstr>Aptos Display</vt:lpstr>
      <vt:lpstr>Aptos Mono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Spring Data JPA</vt:lpstr>
      <vt:lpstr>PowerPoint Presentation</vt:lpstr>
      <vt:lpstr>PowerPoint Presentation</vt:lpstr>
      <vt:lpstr>PowerPoint Presentation</vt:lpstr>
      <vt:lpstr>JPA basics - @Entity</vt:lpstr>
      <vt:lpstr>Repository</vt:lpstr>
      <vt:lpstr>Persistence Context</vt:lpstr>
      <vt:lpstr>Persistence Context - Flushing</vt:lpstr>
      <vt:lpstr>PowerPoint Presentation</vt:lpstr>
      <vt:lpstr>Query Methods</vt:lpstr>
      <vt:lpstr>Derived queries</vt:lpstr>
      <vt:lpstr>@Query</vt:lpstr>
      <vt:lpstr>@Modifying</vt:lpstr>
      <vt:lpstr>Associations</vt:lpstr>
      <vt:lpstr>One-to-one</vt:lpstr>
      <vt:lpstr>N+1 Problem</vt:lpstr>
      <vt:lpstr>One-to-many</vt:lpstr>
      <vt:lpstr>Unidirectional one-to-many</vt:lpstr>
      <vt:lpstr>Bidirectional one-to-many</vt:lpstr>
      <vt:lpstr>Many-to-many</vt:lpstr>
      <vt:lpstr>Projections</vt:lpstr>
      <vt:lpstr>Programmatic Query Creation - Specifications</vt:lpstr>
      <vt:lpstr>Query by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Jordan Schroeder</dc:creator>
  <dc:description/>
  <cp:lastModifiedBy>Jordan Schroeder</cp:lastModifiedBy>
  <cp:revision>35</cp:revision>
  <dcterms:created xsi:type="dcterms:W3CDTF">2025-06-11T17:53:07Z</dcterms:created>
  <dcterms:modified xsi:type="dcterms:W3CDTF">2025-06-17T14:36:22Z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24</vt:i4>
  </property>
</Properties>
</file>