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63" r:id="rId6"/>
    <p:sldMasterId id="2147483665" r:id="rId7"/>
    <p:sldMasterId id="2147483667" r:id="rId8"/>
    <p:sldMasterId id="2147483669" r:id="rId9"/>
    <p:sldMasterId id="2147483671" r:id="rId10"/>
    <p:sldMasterId id="2147483673" r:id="rId11"/>
    <p:sldMasterId id="2147483675" r:id="rId12"/>
    <p:sldMasterId id="2147483677" r:id="rId13"/>
    <p:sldMasterId id="2147483679" r:id="rId14"/>
    <p:sldMasterId id="2147483681" r:id="rId15"/>
    <p:sldMasterId id="2147483683" r:id="rId16"/>
    <p:sldMasterId id="2147483685" r:id="rId17"/>
    <p:sldMasterId id="2147483687" r:id="rId18"/>
    <p:sldMasterId id="2147483689" r:id="rId19"/>
    <p:sldMasterId id="2147483691" r:id="rId20"/>
    <p:sldMasterId id="2147483693" r:id="rId21"/>
    <p:sldMasterId id="2147483695" r:id="rId22"/>
    <p:sldMasterId id="2147483697" r:id="rId23"/>
    <p:sldMasterId id="2147483699" r:id="rId24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" Target="slides/slide1.xml"/><Relationship Id="rId26" Type="http://schemas.openxmlformats.org/officeDocument/2006/relationships/slide" Target="slides/slide2.xml"/><Relationship Id="rId27" Type="http://schemas.openxmlformats.org/officeDocument/2006/relationships/slide" Target="slides/slide3.xml"/><Relationship Id="rId28" Type="http://schemas.openxmlformats.org/officeDocument/2006/relationships/slide" Target="slides/slide4.xml"/><Relationship Id="rId29" Type="http://schemas.openxmlformats.org/officeDocument/2006/relationships/slide" Target="slides/slide5.xml"/><Relationship Id="rId30" Type="http://schemas.openxmlformats.org/officeDocument/2006/relationships/slide" Target="slides/slide6.xml"/><Relationship Id="rId31" Type="http://schemas.openxmlformats.org/officeDocument/2006/relationships/slide" Target="slides/slide7.xml"/><Relationship Id="rId32" Type="http://schemas.openxmlformats.org/officeDocument/2006/relationships/slide" Target="slides/slide8.xml"/><Relationship Id="rId33" Type="http://schemas.openxmlformats.org/officeDocument/2006/relationships/slide" Target="slides/slide9.xml"/><Relationship Id="rId34" Type="http://schemas.openxmlformats.org/officeDocument/2006/relationships/slide" Target="slides/slide10.xml"/><Relationship Id="rId35" Type="http://schemas.openxmlformats.org/officeDocument/2006/relationships/slide" Target="slides/slide11.xml"/><Relationship Id="rId36" Type="http://schemas.openxmlformats.org/officeDocument/2006/relationships/slide" Target="slides/slide12.xml"/><Relationship Id="rId37" Type="http://schemas.openxmlformats.org/officeDocument/2006/relationships/slide" Target="slides/slide13.xml"/><Relationship Id="rId38" Type="http://schemas.openxmlformats.org/officeDocument/2006/relationships/slide" Target="slides/slide14.xml"/><Relationship Id="rId39" Type="http://schemas.openxmlformats.org/officeDocument/2006/relationships/slide" Target="slides/slide15.xml"/><Relationship Id="rId40" Type="http://schemas.openxmlformats.org/officeDocument/2006/relationships/slide" Target="slides/slide16.xml"/><Relationship Id="rId41" Type="http://schemas.openxmlformats.org/officeDocument/2006/relationships/slide" Target="slides/slide17.xml"/><Relationship Id="rId42" Type="http://schemas.openxmlformats.org/officeDocument/2006/relationships/slide" Target="slides/slide18.xml"/><Relationship Id="rId43" Type="http://schemas.openxmlformats.org/officeDocument/2006/relationships/slide" Target="slides/slide19.xml"/><Relationship Id="rId44" Type="http://schemas.openxmlformats.org/officeDocument/2006/relationships/slide" Target="slides/slide20.xml"/><Relationship Id="rId45" Type="http://schemas.openxmlformats.org/officeDocument/2006/relationships/slide" Target="slides/slide21.xml"/><Relationship Id="rId46" Type="http://schemas.openxmlformats.org/officeDocument/2006/relationships/slide" Target="slides/slide22.xml"/><Relationship Id="rId4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C7B6D9-8807-4FC0-87A7-0370B099B8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74C7225-729B-4DC5-9A57-95EFC88E40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2DEDAC1-5874-4717-BB31-8C36AA8474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E92AE83-29BD-4E6E-900C-56C7638EDB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0859A74-4DB2-40C1-BD50-CDE85A9346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1FE7D6D-52ED-410F-8C13-66E47A494F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FFC1FA3-89AC-43FC-96B1-4132B0C3A7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16C18F3D-7496-4FBB-A47D-3D6220B698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10343C91-2015-4413-927F-B3CBE677D4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9A88976-5CAA-4BB9-A8F8-0440DBD58C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FB59BD8D-6C3F-4BF7-834B-276D14FD28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8F7EDA-E55A-4C75-969B-B1AED98674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17602FE5-4035-480A-994D-EE03506210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7802B052-7B9C-4EC9-8037-DEF716414E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28E10B93-6399-4FC3-9E71-B54451038B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EC448A25-8AC9-465F-A53F-BA4EA29F9E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E5756CAF-6B7A-45F4-9D41-7B414F48DD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7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25840" y="1825560"/>
            <a:ext cx="51307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E8FBDCB6-959B-47D5-949A-C16D39D9DA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49280E24-A70F-4DA7-AE05-D8C1AE00FC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97E13743-70B0-47FC-BDEA-F05283858B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331F3C95-792B-4482-833F-F5005E2B7F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3ED6A344-2061-4A9E-A558-09841F89D5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08ADBD-0620-42E5-A34C-F2EF71779E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45FA0D05-F029-44E6-A968-80E827E404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7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5840" y="1825560"/>
            <a:ext cx="51307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C166CF4-A50B-4F4B-BC68-854D22A28B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74FE003-943E-43E7-A6C0-E8F1692E66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B7249A2-5550-456D-8F01-11B3816227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C274222-BA94-4F9E-A864-EF150103F1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DE937E6-0E1B-46E7-9001-5A48528B7C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1581409-37F3-417A-A265-161C4E7871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7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8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9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20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21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22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23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2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5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7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8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9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30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12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3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5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21D7399-57B8-4F74-8474-FB21CF9AEDB1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FE30BA4-27D8-43A3-9714-C2EFBFC32577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CDBF83C-F655-4E63-838E-B6365CB685F1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9FDA452-3D8B-4F44-81BA-317122A304AC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DCE7558-9438-4053-9C8C-D99900613B36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5FC6CE2-57F6-4051-8797-0C459C29C803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972F62F-FF78-4AF9-ACC1-1022765F05DE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D2926C5-C900-4AEC-8687-4E0650C2327F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C86D21B-6754-4DB6-ACD5-ECCBA19ABCB8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11572BA-2B35-499E-8DD0-710D67D1FAB2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7A0914D-774A-4DBF-8F0B-2B3FFA046902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60919CF-DFA0-44AD-8386-E423861844F0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5FA71B0-DA44-475A-88BA-8A5C2723A1FD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91D843A-E9CF-40D5-8B98-9CCFDF92F16D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397FBA4-18BA-4B10-9919-2BE2E33773A8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54B7E15-E397-4BAF-832A-543F6C719AD7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70E04BD-857F-447A-97E5-AD417535C241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2A8F533-0C0E-4BE5-868A-55E64A709166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A359A68-4271-4F7D-8765-EDD74705D17B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ADAAC33-B8B2-46C5-8FD2-7D575E835D17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BB352EE-B39D-4515-98D5-3CDB867A5C72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AE31EBE-3B9A-4764-A23F-455843342E7F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65592AC-26EB-4602-A8AB-C6775CA9135A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Aptos Display"/>
              </a:rPr>
              <a:t>Spring Data JPA</a:t>
            </a:r>
            <a:endParaRPr b="0" lang="en-US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Unidirectional one-to-many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In a unidirectional one-to-many, Hibernate will first insert the licenses then process the Producer.licenses list to set the foreign key on the License entities (done during the CollectionRecreateAction phase)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The license entity cannot access the identifier of the Producer entity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/>
          </p:nvPr>
        </p:nvSpPr>
        <p:spPr>
          <a:xfrm>
            <a:off x="838080" y="500400"/>
            <a:ext cx="10514160" cy="567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OrphanRemovalAction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EntityInsertAction or EntityIdentityInsertAction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EntityUpdateAction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QueuedOperationCollectionAction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CollectionRemoveAction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CollectionUpdateAction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CollectionRecreateAction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EntityDeleteAction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"/>
              </a:rPr>
              <a:t>Bidirectional one-to-many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We can also model the many-to-one side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Make sure both sides of the relationship are synchronized using convenience methods on the parent. Otherwise, the relationship will not be persisted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N+1 Problem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Unidirectional one-to-many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7" name="Picture 33" descr="A screen shot of a computer code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1146600"/>
            <a:ext cx="12200760" cy="2792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8" name="TextBox 34"/>
          <p:cNvSpPr/>
          <p:nvPr/>
        </p:nvSpPr>
        <p:spPr>
          <a:xfrm>
            <a:off x="316080" y="3940560"/>
            <a:ext cx="71280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CascadeType.All – cascade operations to the child entity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orphanRemoval – delete unreferenced child entities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JoinColumn – the field on the BusinessUnit class used to join this entity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Flush Order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When the persistence context is flushed, operations are executed in a defined order by Hibernate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“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The order in which SQL statements are executed is given by the ActionQueue and not by the order in which entity state operations have been previously defined.”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Many-to-many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Make sure you use Set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Don’t use Cascade.All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Query Methods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Derived queries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JPQL queries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@Modifying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Use @Modifying with a @Query to create a query that modifies data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Can be JPQL or native SQL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Make sure to flush and clear the persistence context by setting the flushAutomatically and clearAutomatically parameters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Projections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Interface-based projections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Class-based Projections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/>
          </p:nvPr>
        </p:nvSpPr>
        <p:spPr>
          <a:xfrm>
            <a:off x="838080" y="43812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Java Persistence API (JPA) is a specification for mapping Java classes to database tables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  <a:ea typeface="Microsoft YaHei"/>
              </a:rPr>
              <a:t>Hibernate is an ORM 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(Object–relational mapping) framework that implements the JPA specification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Spring Data JPA is an additional framework on top of Hibernate (or another JPA provider)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ptos Display"/>
              </a:rPr>
              <a:t>Programmatic Query Creation - Specifications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Specifications can be used to programmatically build queries by combining filtering criteria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Query by Example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Specifications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Preface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Spring Data JPA is not a great solution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You’ll run into a lot of performance issues and spend a lot of time debugging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But Hibernate is the most used ORM for Java, so it’s still a useful tool to learn!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If you take the time to learn JPA, you’ll spend less time writing boilerplate code while still maintaining the same performance as writing native SQL queries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27662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JPA Basics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@Entity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An entity represents a table and its relationships with other tables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Entities must have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a parameterless constructor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getters and setters for every attribute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a field annotated with @Id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/>
          </p:nvPr>
        </p:nvSpPr>
        <p:spPr>
          <a:xfrm>
            <a:off x="838080" y="3963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A bit about equals and hashcode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equals and hashCode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Associations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@OneToOne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@OneToMany and @ManyToOne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@ManyToMany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Relationships are the most likely place where you’ll run into performance issues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Fortunately, most of these issues have solutions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Persistence Context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Keeps track of changes to entities and persists them once the transaction is ready to be committed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The SQL is executed when the persistence context is “flushed”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The persistence context is scoped to a single transaction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Also called the first level cache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An entity can exist in new/transisent, managed/persistent, detached, or removed states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All changes to a managed entity are persisted, even if you don’t call repository.save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One-to-many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@OneToMany and @ManyToOne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Maps a one-to-many relationship between entities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Can be unidirectional or bidirectional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</TotalTime>
  <Application>LibreOffice/24.8.7.2$Windows_X86_64 LibreOffice_project/e07d0a63a46349d29051da79b1fde8160bab2a89</Application>
  <AppVersion>15.0000</AppVersion>
  <Words>378</Words>
  <Paragraphs>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2025-06-11T17:53:07Z</dcterms:created>
  <dc:creator>Jordan Schroeder</dc:creator>
  <dc:description/>
  <dc:language>en-US</dc:language>
  <cp:lastModifiedBy/>
  <dcterms:modified xsi:type="dcterms:W3CDTF">2025-06-15T21:37:06Z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19</vt:i4>
  </property>
</Properties>
</file>