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2" r:id="rId17"/>
    <p:sldId id="280" r:id="rId18"/>
    <p:sldId id="286" r:id="rId19"/>
    <p:sldId id="287" r:id="rId20"/>
    <p:sldId id="281" r:id="rId21"/>
    <p:sldId id="283" r:id="rId22"/>
    <p:sldId id="284" r:id="rId23"/>
    <p:sldId id="285" r:id="rId24"/>
    <p:sldId id="288" r:id="rId25"/>
    <p:sldId id="289" r:id="rId26"/>
    <p:sldId id="290" r:id="rId27"/>
    <p:sldId id="291" r:id="rId28"/>
    <p:sldId id="293" r:id="rId29"/>
    <p:sldId id="292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Tangy" initials="JT" lastIdx="2" clrIdx="0">
    <p:extLst>
      <p:ext uri="{19B8F6BF-5375-455C-9EA6-DF929625EA0E}">
        <p15:presenceInfo xmlns:p15="http://schemas.microsoft.com/office/powerpoint/2012/main" userId="96b1209cbeba3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0" autoAdjust="0"/>
    <p:restoredTop sz="94660"/>
  </p:normalViewPr>
  <p:slideViewPr>
    <p:cSldViewPr snapToGrid="0">
      <p:cViewPr>
        <p:scale>
          <a:sx n="73" d="100"/>
          <a:sy n="73" d="100"/>
        </p:scale>
        <p:origin x="116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01:36:36.270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23332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Convolutional Neural Network for Movie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2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  <a:r>
              <a:rPr lang="en-US" sz="3900" b="1" dirty="0">
                <a:solidFill>
                  <a:schemeClr val="tx1"/>
                </a:solidFill>
                <a:latin typeface="Agency FB" panose="020B0503020202020204" pitchFamily="34" charset="0"/>
              </a:rPr>
              <a:t>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604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28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Rearranging y data by dropping irrelevant fields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28FE8A-BCE7-4D14-B8DD-DD1A803B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818640"/>
            <a:ext cx="9819054" cy="12903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DE5086-5681-4A1E-BBDC-B0A2F7C90422}"/>
              </a:ext>
            </a:extLst>
          </p:cNvPr>
          <p:cNvSpPr txBox="1"/>
          <p:nvPr/>
        </p:nvSpPr>
        <p:spPr>
          <a:xfrm>
            <a:off x="804402" y="4114800"/>
            <a:ext cx="1006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aim is to “cut” the data frame and get the array representing the classification of the movies (1’s and 0’s only)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9403135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212121"/>
                </a:solidFill>
                <a:effectLst/>
                <a:latin typeface="Roboto"/>
              </a:rPr>
              <a:t>Splitting the dataset into train set and test set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09D862-5785-4677-95C1-03814FD8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605280"/>
            <a:ext cx="8796714" cy="2194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5A8FD4-982B-4045-8531-49AF061E984E}"/>
              </a:ext>
            </a:extLst>
          </p:cNvPr>
          <p:cNvSpPr txBox="1"/>
          <p:nvPr/>
        </p:nvSpPr>
        <p:spPr>
          <a:xfrm>
            <a:off x="804402" y="4267200"/>
            <a:ext cx="70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data size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Testing data size = 20%</a:t>
            </a:r>
          </a:p>
        </p:txBody>
      </p:sp>
    </p:spTree>
    <p:extLst>
      <p:ext uri="{BB962C8B-B14F-4D97-AF65-F5344CB8AC3E}">
        <p14:creationId xmlns:p14="http://schemas.microsoft.com/office/powerpoint/2010/main" val="2129525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3.2 Convolutional Neural Network Architecture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9117259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Architecture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8AC89-FDA2-49C6-B26B-353734F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18622"/>
            <a:ext cx="6614160" cy="54559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DB37C2-15B5-4360-A688-96186D9535A3}"/>
              </a:ext>
            </a:extLst>
          </p:cNvPr>
          <p:cNvSpPr txBox="1"/>
          <p:nvPr/>
        </p:nvSpPr>
        <p:spPr>
          <a:xfrm>
            <a:off x="6636242" y="133837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</a:t>
            </a:r>
            <a:r>
              <a:rPr lang="en-US" sz="1400" b="1" dirty="0"/>
              <a:t>   16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10% 	DropOut</a:t>
            </a:r>
            <a:endParaRPr lang="en-IL" sz="4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459A5-424D-4E8E-AAE9-11291DDC4D39}"/>
              </a:ext>
            </a:extLst>
          </p:cNvPr>
          <p:cNvSpPr txBox="1"/>
          <p:nvPr/>
        </p:nvSpPr>
        <p:spPr>
          <a:xfrm>
            <a:off x="7014210" y="1460676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C1659-8E46-4D0A-8164-3680A98ABC78}"/>
              </a:ext>
            </a:extLst>
          </p:cNvPr>
          <p:cNvSpPr txBox="1"/>
          <p:nvPr/>
        </p:nvSpPr>
        <p:spPr>
          <a:xfrm>
            <a:off x="7014210" y="2227627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2E022-F368-4C6D-A4B9-03FE74241004}"/>
              </a:ext>
            </a:extLst>
          </p:cNvPr>
          <p:cNvSpPr txBox="1"/>
          <p:nvPr/>
        </p:nvSpPr>
        <p:spPr>
          <a:xfrm>
            <a:off x="7023243" y="2970232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976C3A-A058-4C85-AA1D-1F84D2053BE4}"/>
              </a:ext>
            </a:extLst>
          </p:cNvPr>
          <p:cNvSpPr txBox="1"/>
          <p:nvPr/>
        </p:nvSpPr>
        <p:spPr>
          <a:xfrm>
            <a:off x="6707362" y="207034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32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BAABFF-AA0C-44B7-B5CB-A9324ED17696}"/>
              </a:ext>
            </a:extLst>
          </p:cNvPr>
          <p:cNvSpPr txBox="1"/>
          <p:nvPr/>
        </p:nvSpPr>
        <p:spPr>
          <a:xfrm>
            <a:off x="6707362" y="2813440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</a:t>
            </a:r>
            <a:r>
              <a:rPr lang="en-US" sz="1400" b="1" dirty="0"/>
              <a:t>  64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20% DropOut</a:t>
            </a:r>
            <a:endParaRPr lang="en-IL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B72200-2188-4E60-AB4C-455AEFE00A39}"/>
              </a:ext>
            </a:extLst>
          </p:cNvPr>
          <p:cNvSpPr txBox="1"/>
          <p:nvPr/>
        </p:nvSpPr>
        <p:spPr>
          <a:xfrm>
            <a:off x="6636242" y="356772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128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77B6DE-CB8C-4620-94A1-7E04CA716C75}"/>
              </a:ext>
            </a:extLst>
          </p:cNvPr>
          <p:cNvSpPr txBox="1"/>
          <p:nvPr/>
        </p:nvSpPr>
        <p:spPr>
          <a:xfrm>
            <a:off x="7061835" y="3835527"/>
            <a:ext cx="27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31EA7D-14DB-476A-B3EC-F19EEC03833B}"/>
              </a:ext>
            </a:extLst>
          </p:cNvPr>
          <p:cNvSpPr txBox="1"/>
          <p:nvPr/>
        </p:nvSpPr>
        <p:spPr>
          <a:xfrm>
            <a:off x="6707362" y="4182534"/>
            <a:ext cx="569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         Flatten Layer</a:t>
            </a:r>
            <a:endParaRPr lang="en-IL" sz="40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F3BFB7-382E-47B4-BBE3-E53A1E0D7D52}"/>
              </a:ext>
            </a:extLst>
          </p:cNvPr>
          <p:cNvSpPr txBox="1"/>
          <p:nvPr/>
        </p:nvSpPr>
        <p:spPr>
          <a:xfrm>
            <a:off x="7061835" y="4163713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B00049-A6BB-4B3C-AFCC-EA6A43A0C456}"/>
              </a:ext>
            </a:extLst>
          </p:cNvPr>
          <p:cNvSpPr txBox="1"/>
          <p:nvPr/>
        </p:nvSpPr>
        <p:spPr>
          <a:xfrm>
            <a:off x="6814042" y="4585443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9B338-E753-4460-9B8A-BEDF0E9EC9B2}"/>
              </a:ext>
            </a:extLst>
          </p:cNvPr>
          <p:cNvSpPr txBox="1"/>
          <p:nvPr/>
        </p:nvSpPr>
        <p:spPr>
          <a:xfrm>
            <a:off x="6742922" y="5304696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FE3783-E022-4537-9EE2-C8041898C933}"/>
              </a:ext>
            </a:extLst>
          </p:cNvPr>
          <p:cNvSpPr txBox="1"/>
          <p:nvPr/>
        </p:nvSpPr>
        <p:spPr>
          <a:xfrm>
            <a:off x="7098522" y="4874879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96F0C6-8BE2-435F-9634-AEB444042FD2}"/>
              </a:ext>
            </a:extLst>
          </p:cNvPr>
          <p:cNvSpPr txBox="1"/>
          <p:nvPr/>
        </p:nvSpPr>
        <p:spPr>
          <a:xfrm>
            <a:off x="7098522" y="5827916"/>
            <a:ext cx="270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}</a:t>
            </a:r>
            <a:endParaRPr lang="en-IL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120D1D-4BE9-43F1-BFEC-7279E5CB483B}"/>
              </a:ext>
            </a:extLst>
          </p:cNvPr>
          <p:cNvSpPr txBox="1"/>
          <p:nvPr/>
        </p:nvSpPr>
        <p:spPr>
          <a:xfrm>
            <a:off x="6742922" y="6178017"/>
            <a:ext cx="55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Output Layer (13 neurons), Sigmoid Activation Function          	</a:t>
            </a:r>
            <a:r>
              <a:rPr lang="en-US" sz="1200" b="1" dirty="0"/>
              <a:t>(We assumed that there are no relationship between genres)</a:t>
            </a:r>
          </a:p>
        </p:txBody>
      </p:sp>
    </p:spTree>
    <p:extLst>
      <p:ext uri="{BB962C8B-B14F-4D97-AF65-F5344CB8AC3E}">
        <p14:creationId xmlns:p14="http://schemas.microsoft.com/office/powerpoint/2010/main" val="36682843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3.3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15782374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960880"/>
            <a:ext cx="11238886" cy="4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936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3F65CD4-D521-41B2-B614-1B1932418A6A}"/>
              </a:ext>
            </a:extLst>
          </p:cNvPr>
          <p:cNvSpPr txBox="1"/>
          <p:nvPr/>
        </p:nvSpPr>
        <p:spPr>
          <a:xfrm>
            <a:off x="1231664" y="2333685"/>
            <a:ext cx="10133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Adam Optimizer : Empirically, Adam gave use better results than other optimizers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 assumed that there are a lot of noisy problems (even between pictures of the same genre) and because Adam handle noisy problems, it was another reason for us to choose this algorithm instead of SGD ,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Adagrad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Loss function:</a:t>
            </a:r>
          </a:p>
          <a:p>
            <a:endParaRPr lang="en-US" u="sng" dirty="0"/>
          </a:p>
          <a:p>
            <a:pPr marL="742950" lvl="1" indent="-285750">
              <a:buFontTx/>
              <a:buChar char="-"/>
            </a:pPr>
            <a:r>
              <a:rPr lang="en-US" dirty="0"/>
              <a:t> Binary Cross entropy loss function</a:t>
            </a:r>
            <a:r>
              <a:rPr lang="en-US" b="0" i="0" dirty="0">
                <a:effectLst/>
              </a:rPr>
              <a:t> is independent for each vector component (class), meaning that the loss computed for the CNN output vector component is not affected by other  component values. That’s why </a:t>
            </a:r>
            <a:r>
              <a:rPr lang="en-US" dirty="0"/>
              <a:t>we use binary cross entropy (</a:t>
            </a:r>
            <a:r>
              <a:rPr lang="en-US" b="1" i="0" dirty="0">
                <a:effectLst/>
              </a:rPr>
              <a:t>multi-label classification</a:t>
            </a:r>
            <a:r>
              <a:rPr lang="en-US" dirty="0"/>
              <a:t> to be differentiated with multi-class classification)</a:t>
            </a:r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4641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1075056"/>
            <a:ext cx="10142220" cy="40732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6123C48-1C08-4D88-A06D-EE06F3F5D1B2}"/>
              </a:ext>
            </a:extLst>
          </p:cNvPr>
          <p:cNvSpPr txBox="1"/>
          <p:nvPr/>
        </p:nvSpPr>
        <p:spPr>
          <a:xfrm>
            <a:off x="804402" y="5534025"/>
            <a:ext cx="69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-Training of 24000 samples, validating on 6000 samples</a:t>
            </a:r>
          </a:p>
          <a:p>
            <a:r>
              <a:rPr lang="en-US" dirty="0"/>
              <a:t>-20 epochs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880426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3.4 Results (Model Accuracy and Model Loss)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0019113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Plots of our results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6A33A-C91C-43DF-B2A8-D68FAC1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032302"/>
            <a:ext cx="5618480" cy="54422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6CE549-0871-43C9-951F-BE9EBA674A31}"/>
              </a:ext>
            </a:extLst>
          </p:cNvPr>
          <p:cNvSpPr txBox="1"/>
          <p:nvPr/>
        </p:nvSpPr>
        <p:spPr>
          <a:xfrm>
            <a:off x="7086600" y="1133475"/>
            <a:ext cx="459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seems that validation accuracy is higher than training accuracy because when we use dropout , we use it only for the training and not for the validation.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the loss, the validation loss is smaller than the training loss for the same reason mentioned previously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584029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3.5 Some examples of testing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78492195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2E7E27-E0D8-483C-AE73-55C02EA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03" y="1053957"/>
            <a:ext cx="7706982" cy="5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521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8BFE25-5113-4CC9-A7ED-99961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6" y="968233"/>
            <a:ext cx="6837323" cy="57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5550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7D628D-F760-43B8-88E2-62F6D929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038226"/>
            <a:ext cx="7849280" cy="5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3746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Interesting output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EC88CC-A850-43B4-AA9F-EEA55B57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68233"/>
            <a:ext cx="7181850" cy="5395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13A848-68C3-4BF8-ABA7-D59462B1332D}"/>
              </a:ext>
            </a:extLst>
          </p:cNvPr>
          <p:cNvSpPr txBox="1"/>
          <p:nvPr/>
        </p:nvSpPr>
        <p:spPr>
          <a:xfrm>
            <a:off x="7724774" y="968233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is not a movie Poster.</a:t>
            </a:r>
          </a:p>
          <a:p>
            <a:r>
              <a:rPr lang="en-US" dirty="0"/>
              <a:t>We wanted to challenge the Network on a picture that shows two dogs one next to the other.</a:t>
            </a:r>
          </a:p>
          <a:p>
            <a:r>
              <a:rPr lang="en-US" dirty="0"/>
              <a:t>As humans, we can see  “ a couple “ of dogs, and it is interesting to see that the network classified this picture as a ‘romance’. </a:t>
            </a:r>
          </a:p>
          <a:p>
            <a:r>
              <a:rPr lang="en-US" dirty="0"/>
              <a:t>It seems like the Network has identified the pattern of ‘couple’ in romance movie posters and that might be the reason why this picture is classified as ‘romance’.</a:t>
            </a:r>
          </a:p>
        </p:txBody>
      </p:sp>
    </p:spTree>
    <p:extLst>
      <p:ext uri="{BB962C8B-B14F-4D97-AF65-F5344CB8AC3E}">
        <p14:creationId xmlns:p14="http://schemas.microsoft.com/office/powerpoint/2010/main" val="3797049450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D7A5CC-6930-4621-981F-138A9668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" y="968233"/>
            <a:ext cx="9038103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127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4. Conclusion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343105150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8DBC59-0350-4D33-BE2D-3F3BA0D19ECB}"/>
              </a:ext>
            </a:extLst>
          </p:cNvPr>
          <p:cNvSpPr txBox="1"/>
          <p:nvPr/>
        </p:nvSpPr>
        <p:spPr>
          <a:xfrm>
            <a:off x="542924" y="866775"/>
            <a:ext cx="109442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CNN is accurate at a rate of 97%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Overall, the CNN gives accurate predictions and even showed us some kind of “creativity”.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of the results were also achieved through trial and error (Such as dropout percentage, how many epochs, how many neurons in the Dense Layer…)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297795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866776" y="3429000"/>
            <a:ext cx="60007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Thank you for listening !</a:t>
            </a: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89829819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movie posters  into there correct genres.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each poster.</a:t>
            </a:r>
          </a:p>
          <a:p>
            <a:pPr marL="742950" lvl="1" indent="-285750">
              <a:buFontTx/>
              <a:buChar char="-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only 30K images (lack of RAM)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3.1 Dealing with the dataset (Normalization, splitting,..)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6515876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Converting csv file to pandas Dataframe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9D8891-0452-4EBA-BE92-991398C9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78183"/>
            <a:ext cx="1194519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840</Words>
  <Application>Microsoft Office PowerPoint</Application>
  <PresentationFormat>Grand écran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Century Gothic</vt:lpstr>
      <vt:lpstr>Roboto</vt:lpstr>
      <vt:lpstr>Wingdings</vt:lpstr>
      <vt:lpstr>Wingdings 3</vt:lpstr>
      <vt:lpstr>Secteur</vt:lpstr>
      <vt:lpstr>Convolutional Neural Network for Movie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34</cp:revision>
  <dcterms:created xsi:type="dcterms:W3CDTF">2021-02-02T06:03:06Z</dcterms:created>
  <dcterms:modified xsi:type="dcterms:W3CDTF">2021-02-07T02:05:18Z</dcterms:modified>
</cp:coreProperties>
</file>