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0" r:id="rId18"/>
    <p:sldId id="286" r:id="rId19"/>
    <p:sldId id="281" r:id="rId20"/>
    <p:sldId id="283" r:id="rId21"/>
    <p:sldId id="284" r:id="rId22"/>
    <p:sldId id="285" r:id="rId23"/>
    <p:sldId id="256" r:id="rId24"/>
    <p:sldId id="257" r:id="rId25"/>
    <p:sldId id="258" r:id="rId26"/>
    <p:sldId id="259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0" autoAdjust="0"/>
    <p:restoredTop sz="94660"/>
  </p:normalViewPr>
  <p:slideViewPr>
    <p:cSldViewPr snapToGrid="0">
      <p:cViewPr>
        <p:scale>
          <a:sx n="80" d="100"/>
          <a:sy n="80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1,'-7'8,"-1"0,0-1,0 0,-1 0,0-1,0 0,0 0,-11 4,-10 1,-1-2,0 0,0-2,-43 3,38-5,1 1,-56 18,91-24,0 0,0 0,0 0,0 0,1 0,-1 0,0 0,0 0,0 1,0-1,0 0,0 0,0 0,0 0,0 0,0 0,0 0,0 0,0 1,0-1,0 0,0 0,0 0,0 0,0 0,0 0,0 0,0 1,0-1,0 0,0 0,0 0,0 0,0 0,0 0,0 0,0 1,0-1,0 0,0 0,0 0,0 0,0 0,-1 0,1 0,0 0,0 0,0 0,0 0,0 0,0 0,0 1,0-1,-1 0,1 0,0 0,0 0,0 0,0 0,0 0,0 0,-1 0,17 3,24 1,0-6,-20 1,1 1,28 2,-45-1,0-1,0 1,0 0,0 0,0 0,0 0,0 1,-1-1,1 1,0 0,-1 1,1-1,-1 0,0 1,0 0,0 0,4 5,3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8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0,'11'0,"8"0,7 0,10 0,3 0,1 0,-1 0,4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7.6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1139,'2'5,"0"-1,0 0,0 1,1-1,-1 0,1-1,0 1,0 0,7 5,7 11,23 41,77 103,-84-127,2-1,1-2,77 57,138 63,-216-135,5 4,52 21,-76-38,1 0,0-2,-1 0,1 0,1-2,29 1,11-3,184-6,-237 5,-1-1,1 1,0-1,0 0,0 0,-1-1,1 0,-1 1,0-1,0-1,0 1,0 0,-1-1,1 0,-1 0,0 0,0 0,0-1,-1 1,1-1,1-6,6-12,-1 0,-1 0,4-25,0-11,-2 0,2-91,-13-124,-1 149,3-59,1 47,-22-198,17 314,-1 0,-1 0,0 0,-2 1,0 0,-2 0,0 0,-19-29,19 37,-1-1,0 1,-1 1,0 0,-1 1,0 0,-1 1,0 0,0 1,-1 0,0 1,-20-7,4 6,0 2,0 1,0 1,-1 1,1 2,-1 1,-30 4,-13-2,63-2,-19 0,0 1,0 2,-50 10,70-11,1 1,0 0,0 1,0 0,1 1,-1 0,1 0,0 0,0 1,1 1,0-1,0 1,0 0,1 1,-9 13,-1 8,1 0,1 1,2 0,1 1,1 0,2 1,1 0,-4 51,5 29,8 130,1-114,-3-68,3 0,21 115,-19-151,2-1,1 0,0-1,2 1,0-2,2 0,0 0,2-1,0 0,22 23,19 17,-16-16,62 55,-86-87,1 0,0-1,1 0,0-1,0-1,1-1,0-1,24 7,9-5,0-2,1-2,-1-3,70-5,-97 3,39-2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16 filters, each one of size 3x3 (Relu Activation Function)</a:t>
            </a:r>
          </a:p>
          <a:p>
            <a:pPr algn="ctr"/>
            <a:r>
              <a:rPr lang="en-US" sz="1400" dirty="0"/>
              <a:t>	Batch Normalization </a:t>
            </a:r>
            <a:r>
              <a:rPr lang="en-US" sz="1400" dirty="0">
                <a:sym typeface="Wingdings" panose="05000000000000000000" pitchFamily="2" charset="2"/>
              </a:rPr>
              <a:t> Maxpooling 2x2  10% 	DropOut</a:t>
            </a:r>
            <a:endParaRPr lang="en-IL" sz="4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32 filters, each one of size 3x3 (Relu Activation Function)</a:t>
            </a:r>
          </a:p>
          <a:p>
            <a:pPr algn="ctr"/>
            <a:r>
              <a:rPr lang="en-US" sz="1400" dirty="0"/>
              <a:t>	Batch Normalization </a:t>
            </a:r>
            <a:r>
              <a:rPr lang="en-US" sz="1400" dirty="0">
                <a:sym typeface="Wingdings" panose="05000000000000000000" pitchFamily="2" charset="2"/>
              </a:rPr>
              <a:t> Maxpooling 2x2</a:t>
            </a:r>
            <a:endParaRPr lang="en-IL" sz="4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64 filters, each one of size 3x3 (Relu Activation Function)</a:t>
            </a:r>
          </a:p>
          <a:p>
            <a:pPr algn="ctr"/>
            <a:r>
              <a:rPr lang="en-US" sz="1400" dirty="0"/>
              <a:t>	Batch Normalization </a:t>
            </a:r>
            <a:r>
              <a:rPr lang="en-US" sz="1400" dirty="0">
                <a:sym typeface="Wingdings" panose="05000000000000000000" pitchFamily="2" charset="2"/>
              </a:rPr>
              <a:t> Maxpooling 2x2  20% 	DropOut</a:t>
            </a:r>
            <a:endParaRPr lang="en-IL" sz="4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8291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128 filters, each one of size 3x3 (Relu Activation Function)</a:t>
            </a:r>
          </a:p>
          <a:p>
            <a:pPr algn="ctr"/>
            <a:r>
              <a:rPr lang="en-US" sz="1400" dirty="0"/>
              <a:t>	Batch Normalization </a:t>
            </a:r>
            <a:r>
              <a:rPr lang="en-US" sz="1400" dirty="0">
                <a:sym typeface="Wingdings" panose="05000000000000000000" pitchFamily="2" charset="2"/>
              </a:rPr>
              <a:t> Maxpooling 2x2</a:t>
            </a:r>
            <a:endParaRPr lang="en-IL" sz="40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Flatten Layer</a:t>
            </a:r>
            <a:endParaRPr lang="en-IL" sz="4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Dense Layer (128 neurons) , Relu Activation  Function </a:t>
            </a:r>
            <a:r>
              <a:rPr lang="en-US" sz="1400" dirty="0">
                <a:sym typeface="Wingdings" panose="05000000000000000000" pitchFamily="2" charset="2"/>
              </a:rPr>
              <a:t>Batch Normalization </a:t>
            </a:r>
            <a:endParaRPr lang="en-US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Dense Layer (128 neurons) , Relu Activation  Function </a:t>
            </a:r>
            <a:r>
              <a:rPr lang="en-US" sz="1400" dirty="0">
                <a:sym typeface="Wingdings" panose="05000000000000000000" pitchFamily="2" charset="2"/>
              </a:rPr>
              <a:t>Batch Normalization </a:t>
            </a:r>
            <a:endParaRPr lang="en-US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043137"/>
            <a:ext cx="548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Output Layer (13 neurons), Sigmoid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1249680" y="2346960"/>
            <a:ext cx="9692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 assumed that there are a lot of noisy problems (even between pictures of the same genre) and because Adam handle noisy problems, it was another reason for us to choose this algorithm instead of SGD ,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Adagrad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dirty="0"/>
          </a:p>
          <a:p>
            <a:r>
              <a:rPr lang="en-US" dirty="0"/>
              <a:t>	-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968232"/>
            <a:ext cx="9249227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39549-3B74-486A-9D48-3C6F0959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0"/>
            <a:ext cx="9144000" cy="2387600"/>
          </a:xfrm>
        </p:spPr>
        <p:txBody>
          <a:bodyPr/>
          <a:lstStyle/>
          <a:p>
            <a:r>
              <a:rPr lang="en-US" dirty="0"/>
              <a:t>Genre Classification</a:t>
            </a: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5DFDA4-DBF6-4EDB-8902-7A57036E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3" y="2491995"/>
            <a:ext cx="2698535" cy="1511180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F3725FD-B077-4CF7-BD19-AC24B5C7A689}"/>
              </a:ext>
            </a:extLst>
          </p:cNvPr>
          <p:cNvSpPr/>
          <p:nvPr/>
        </p:nvSpPr>
        <p:spPr>
          <a:xfrm>
            <a:off x="3900668" y="3104444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42A5D4-F118-468E-9A7E-54743284A369}"/>
              </a:ext>
            </a:extLst>
          </p:cNvPr>
          <p:cNvSpPr txBox="1"/>
          <p:nvPr/>
        </p:nvSpPr>
        <p:spPr>
          <a:xfrm>
            <a:off x="6344355" y="3190711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46CD5E5-E459-4163-B7F4-3BD05A3A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33" y="4697913"/>
            <a:ext cx="2158179" cy="1841674"/>
          </a:xfrm>
          <a:prstGeom prst="rect">
            <a:avLst/>
          </a:prstGeom>
        </p:spPr>
      </p:pic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5C62D270-DBE2-40DC-999B-1A8AA796A5AF}"/>
              </a:ext>
            </a:extLst>
          </p:cNvPr>
          <p:cNvSpPr/>
          <p:nvPr/>
        </p:nvSpPr>
        <p:spPr>
          <a:xfrm>
            <a:off x="3360312" y="5435599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1097329-6A94-4EE1-A99B-1586F351A791}"/>
              </a:ext>
            </a:extLst>
          </p:cNvPr>
          <p:cNvSpPr txBox="1"/>
          <p:nvPr/>
        </p:nvSpPr>
        <p:spPr>
          <a:xfrm>
            <a:off x="5858931" y="5521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Horror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2A384E5-0E74-4B97-8A30-C069E0F76B3C}"/>
              </a:ext>
            </a:extLst>
          </p:cNvPr>
          <p:cNvSpPr txBox="1"/>
          <p:nvPr/>
        </p:nvSpPr>
        <p:spPr>
          <a:xfrm>
            <a:off x="4497311" y="5250933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78CDC43-2440-4BBE-936F-31EBF8496A6D}"/>
              </a:ext>
            </a:extLst>
          </p:cNvPr>
          <p:cNvSpPr txBox="1"/>
          <p:nvPr/>
        </p:nvSpPr>
        <p:spPr>
          <a:xfrm>
            <a:off x="4741511" y="2912912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pic>
        <p:nvPicPr>
          <p:cNvPr id="1026" name="Picture 2" descr="15 Most Offensive Comedy Movies, You Cant Afford To Miss">
            <a:extLst>
              <a:ext uri="{FF2B5EF4-FFF2-40B4-BE49-F238E27FC236}">
                <a16:creationId xmlns:a16="http://schemas.microsoft.com/office/drawing/2014/main" id="{EC355140-5542-41E4-A36F-53491546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54" y="2240843"/>
            <a:ext cx="1967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099CCCB-583D-441D-8982-7DDC4FB83317}"/>
              </a:ext>
            </a:extLst>
          </p:cNvPr>
          <p:cNvSpPr txBox="1"/>
          <p:nvPr/>
        </p:nvSpPr>
        <p:spPr>
          <a:xfrm>
            <a:off x="11403709" y="3262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529B36E-51AE-4841-8248-A10883A65B57}"/>
              </a:ext>
            </a:extLst>
          </p:cNvPr>
          <p:cNvSpPr txBox="1"/>
          <p:nvPr/>
        </p:nvSpPr>
        <p:spPr>
          <a:xfrm>
            <a:off x="9800865" y="2985067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0A9A3749-4202-4C9B-ADB8-F54E9D4200C4}"/>
              </a:ext>
            </a:extLst>
          </p:cNvPr>
          <p:cNvSpPr/>
          <p:nvPr/>
        </p:nvSpPr>
        <p:spPr>
          <a:xfrm>
            <a:off x="9697155" y="3190711"/>
            <a:ext cx="1706554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D53E8CE-1DCD-4015-AAE1-28550F5C58B8}"/>
              </a:ext>
            </a:extLst>
          </p:cNvPr>
          <p:cNvSpPr txBox="1"/>
          <p:nvPr/>
        </p:nvSpPr>
        <p:spPr>
          <a:xfrm>
            <a:off x="10758311" y="2987834"/>
            <a:ext cx="14336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Comedy,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68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13F2E-C2D0-4169-866B-F26E543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Steps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DE31C6-97D6-4F18-AD39-1834290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4019"/>
          </a:xfrm>
        </p:spPr>
        <p:txBody>
          <a:bodyPr/>
          <a:lstStyle/>
          <a:p>
            <a:pPr algn="l" rtl="0"/>
            <a:r>
              <a:rPr lang="en-US" dirty="0"/>
              <a:t>1.  importing the data to environment(pandas)</a:t>
            </a:r>
          </a:p>
          <a:p>
            <a:pPr algn="l" rtl="0"/>
            <a:r>
              <a:rPr lang="en-US" dirty="0"/>
              <a:t>2. Discarding irrelevant data.</a:t>
            </a:r>
          </a:p>
          <a:p>
            <a:pPr algn="l" rtl="0"/>
            <a:r>
              <a:rPr lang="en-US" dirty="0"/>
              <a:t>3. Splitting the data to train and test sets.</a:t>
            </a:r>
          </a:p>
          <a:p>
            <a:pPr algn="l" rtl="0"/>
            <a:r>
              <a:rPr lang="en-US" dirty="0"/>
              <a:t>4. deploying model of Convolutional Network.</a:t>
            </a:r>
          </a:p>
          <a:p>
            <a:pPr algn="l" rtl="0"/>
            <a:r>
              <a:rPr lang="en-US" dirty="0"/>
              <a:t>5.Training the model.</a:t>
            </a:r>
          </a:p>
          <a:p>
            <a:pPr algn="l" rtl="0"/>
            <a:r>
              <a:rPr lang="en-US" dirty="0"/>
              <a:t>6.deploying the results to test set.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90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9E7B7-3876-4BB0-9EB0-FFE7C2F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slicing(steps : 1,2,3)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B35F5B7-1761-4C6E-818D-FD11A585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4" t="71628" r="48304" b="19860"/>
          <a:stretch/>
        </p:blipFill>
        <p:spPr>
          <a:xfrm>
            <a:off x="682906" y="1355022"/>
            <a:ext cx="6874236" cy="105251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0779D9-5C46-4F8D-AF90-F7C0E981D3E6}"/>
              </a:ext>
            </a:extLst>
          </p:cNvPr>
          <p:cNvSpPr txBox="1"/>
          <p:nvPr/>
        </p:nvSpPr>
        <p:spPr>
          <a:xfrm>
            <a:off x="7720314" y="1551008"/>
            <a:ext cx="2974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30000 samples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722076-7EF9-4706-831C-2F7DECC07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2" t="57058" r="44557" b="27595"/>
          <a:stretch/>
        </p:blipFill>
        <p:spPr>
          <a:xfrm>
            <a:off x="592712" y="2506048"/>
            <a:ext cx="6964430" cy="161967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4706EE7-B170-43CB-8FEE-6C1DB92B27E4}"/>
              </a:ext>
            </a:extLst>
          </p:cNvPr>
          <p:cNvSpPr txBox="1"/>
          <p:nvPr/>
        </p:nvSpPr>
        <p:spPr>
          <a:xfrm>
            <a:off x="7720314" y="2905246"/>
            <a:ext cx="2563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Dropping irrelevant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9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0E7E6-6964-46DD-83AC-ABDB88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&amp; Test set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26F9202-3824-473D-934D-FF09D9C0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75" t="51943" r="61172" b="33959"/>
          <a:stretch/>
        </p:blipFill>
        <p:spPr>
          <a:xfrm>
            <a:off x="1365812" y="1690688"/>
            <a:ext cx="6932454" cy="2916036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67852CD-919A-4962-9D27-F8871AFB2427}"/>
              </a:ext>
            </a:extLst>
          </p:cNvPr>
          <p:cNvSpPr txBox="1"/>
          <p:nvPr/>
        </p:nvSpPr>
        <p:spPr>
          <a:xfrm>
            <a:off x="8298266" y="1690688"/>
            <a:ext cx="2939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Train set size = 30000*0.8 = 24000 training samples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E6FCD2-5384-4916-BF0B-52D912B5B72F}"/>
              </a:ext>
            </a:extLst>
          </p:cNvPr>
          <p:cNvSpPr txBox="1"/>
          <p:nvPr/>
        </p:nvSpPr>
        <p:spPr>
          <a:xfrm>
            <a:off x="8298266" y="3234866"/>
            <a:ext cx="26247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Test set size = 30000*0.2 = 6000 test samples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6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0F50A-5FD5-4AC5-9BBA-0C13BE8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3" y="1783959"/>
            <a:ext cx="4642505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5000" dirty="0"/>
              <a:t>Convolutional Neural Network - model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5F627A9-17AF-4CF9-A533-F005FD3D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37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7FDD6-1384-4121-9E9F-AC959CB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Visual Description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14:cNvPr>
              <p14:cNvContentPartPr/>
              <p14:nvPr/>
            </p14:nvContentPartPr>
            <p14:xfrm>
              <a:off x="9174173" y="5486036"/>
              <a:ext cx="161640" cy="77040"/>
            </p14:xfrm>
          </p:contentPart>
        </mc:Choice>
        <mc:Fallback xmlns=""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0173" y="5378396"/>
                <a:ext cx="269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14:cNvPr>
              <p14:cNvContentPartPr/>
              <p14:nvPr/>
            </p14:nvContentPartPr>
            <p14:xfrm>
              <a:off x="9245453" y="5599436"/>
              <a:ext cx="118800" cy="360"/>
            </p14:xfrm>
          </p:contentPart>
        </mc:Choice>
        <mc:Fallback xmlns=""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1453" y="5491436"/>
                <a:ext cx="22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14:cNvPr>
              <p14:cNvContentPartPr/>
              <p14:nvPr/>
            </p14:nvContentPartPr>
            <p14:xfrm>
              <a:off x="10724333" y="5166716"/>
              <a:ext cx="521640" cy="68328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0333" y="5059076"/>
                <a:ext cx="629280" cy="89892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תמונה 50">
            <a:extLst>
              <a:ext uri="{FF2B5EF4-FFF2-40B4-BE49-F238E27FC236}">
                <a16:creationId xmlns:a16="http://schemas.microsoft.com/office/drawing/2014/main" id="{64C35A16-693D-4D4D-A951-E937568A83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81" t="34239" r="32500" b="32510"/>
          <a:stretch/>
        </p:blipFill>
        <p:spPr>
          <a:xfrm>
            <a:off x="730373" y="1501458"/>
            <a:ext cx="10515600" cy="3855083"/>
          </a:xfrm>
          <a:prstGeom prst="rect">
            <a:avLst/>
          </a:prstGeom>
        </p:spPr>
      </p:pic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F1F4B59A-AFC9-4429-B5F0-0CEE3D5CFB9F}"/>
              </a:ext>
            </a:extLst>
          </p:cNvPr>
          <p:cNvSpPr txBox="1"/>
          <p:nvPr/>
        </p:nvSpPr>
        <p:spPr>
          <a:xfrm>
            <a:off x="1174044" y="5849996"/>
            <a:ext cx="5960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Convolutional Layers.  Sigmoid serves as an activation layer.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590860F0-ED24-471E-B952-07645BE5DAE3}"/>
              </a:ext>
            </a:extLst>
          </p:cNvPr>
          <p:cNvSpPr txBox="1"/>
          <p:nvPr/>
        </p:nvSpPr>
        <p:spPr>
          <a:xfrm>
            <a:off x="10476089" y="2404533"/>
            <a:ext cx="769884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dirty="0">
                <a:solidFill>
                  <a:schemeClr val="accent5"/>
                </a:solidFill>
              </a:rPr>
              <a:t>Action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Comedy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Horror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Sci Fi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37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98EC22-28E0-47EA-957B-82106268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268C66-1635-4857-8F0E-34641F82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7" t="32236" r="55570" b="10380"/>
          <a:stretch/>
        </p:blipFill>
        <p:spPr>
          <a:xfrm>
            <a:off x="1986986" y="1248597"/>
            <a:ext cx="8218027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model to its genre.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the movies</a:t>
            </a:r>
          </a:p>
          <a:p>
            <a:pPr marL="742950" lvl="1" indent="-285750">
              <a:buFontTx/>
              <a:buChar char="-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only 30K images (lack of RAM)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664</Words>
  <Application>Microsoft Office PowerPoint</Application>
  <PresentationFormat>Grand écran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Genre Classification </vt:lpstr>
      <vt:lpstr>General Steps</vt:lpstr>
      <vt:lpstr>Data slicing(steps : 1,2,3)</vt:lpstr>
      <vt:lpstr>Train &amp; Test set</vt:lpstr>
      <vt:lpstr>Convolutional Neural Network - model</vt:lpstr>
      <vt:lpstr>Model Visual 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27</cp:revision>
  <dcterms:created xsi:type="dcterms:W3CDTF">2021-02-02T06:03:06Z</dcterms:created>
  <dcterms:modified xsi:type="dcterms:W3CDTF">2021-02-05T11:15:37Z</dcterms:modified>
</cp:coreProperties>
</file>