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8" r:id="rId1"/>
  </p:sldMasterIdLst>
  <p:sldIdLst>
    <p:sldId id="263" r:id="rId2"/>
    <p:sldId id="264" r:id="rId3"/>
    <p:sldId id="265" r:id="rId4"/>
    <p:sldId id="267" r:id="rId5"/>
    <p:sldId id="269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79" r:id="rId16"/>
    <p:sldId id="282" r:id="rId17"/>
    <p:sldId id="280" r:id="rId18"/>
    <p:sldId id="286" r:id="rId19"/>
    <p:sldId id="287" r:id="rId20"/>
    <p:sldId id="281" r:id="rId21"/>
    <p:sldId id="283" r:id="rId22"/>
    <p:sldId id="284" r:id="rId23"/>
    <p:sldId id="285" r:id="rId24"/>
    <p:sldId id="256" r:id="rId25"/>
    <p:sldId id="257" r:id="rId26"/>
    <p:sldId id="258" r:id="rId27"/>
    <p:sldId id="259" r:id="rId28"/>
    <p:sldId id="260" r:id="rId29"/>
    <p:sldId id="261" r:id="rId30"/>
    <p:sldId id="26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dan Tangy" initials="JT" lastIdx="2" clrIdx="0">
    <p:extLst>
      <p:ext uri="{19B8F6BF-5375-455C-9EA6-DF929625EA0E}">
        <p15:presenceInfo xmlns:p15="http://schemas.microsoft.com/office/powerpoint/2012/main" userId="96b1209cbeba39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060" autoAdjust="0"/>
    <p:restoredTop sz="94660"/>
  </p:normalViewPr>
  <p:slideViewPr>
    <p:cSldViewPr snapToGrid="0">
      <p:cViewPr>
        <p:scale>
          <a:sx n="80" d="100"/>
          <a:sy n="80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5T01:36:36.270" idx="1">
    <p:pos x="767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5T13:00:29.007" idx="2">
    <p:pos x="767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3T11:24:06.50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448 1,'-7'8,"-1"0,0-1,0 0,-1 0,0-1,0 0,0 0,-11 4,-10 1,-1-2,0 0,0-2,-43 3,38-5,1 1,-56 18,91-24,0 0,0 0,0 0,0 0,1 0,-1 0,0 0,0 0,0 1,0-1,0 0,0 0,0 0,0 0,0 0,0 0,0 0,0 0,0 1,0-1,0 0,0 0,0 0,0 0,0 0,0 0,0 0,0 1,0-1,0 0,0 0,0 0,0 0,0 0,0 0,0 0,0 1,0-1,0 0,0 0,0 0,0 0,0 0,-1 0,1 0,0 0,0 0,0 0,0 0,0 0,0 0,0 1,0-1,-1 0,1 0,0 0,0 0,0 0,0 0,0 0,0 0,-1 0,17 3,24 1,0-6,-20 1,1 1,28 2,-45-1,0-1,0 1,0 0,0 0,0 0,0 0,0 1,-1-1,1 1,0 0,-1 1,1-1,-1 0,0 1,0 0,0 0,4 5,3 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3T11:24:06.8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0,'11'0,"8"0,7 0,10 0,3 0,1 0,-1 0,4 0,-1 0,-7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3T11:24:07.65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1139,'2'5,"0"-1,0 0,0 1,1-1,-1 0,1-1,0 1,0 0,7 5,7 11,23 41,77 103,-84-127,2-1,1-2,77 57,138 63,-216-135,5 4,52 21,-76-38,1 0,0-2,-1 0,1 0,1-2,29 1,11-3,184-6,-237 5,-1-1,1 1,0-1,0 0,0 0,-1-1,1 0,-1 1,0-1,0-1,0 1,0 0,-1-1,1 0,-1 0,0 0,0 0,0-1,-1 1,1-1,1-6,6-12,-1 0,-1 0,4-25,0-11,-2 0,2-91,-13-124,-1 149,3-59,1 47,-22-198,17 314,-1 0,-1 0,0 0,-2 1,0 0,-2 0,0 0,-19-29,19 37,-1-1,0 1,-1 1,0 0,-1 1,0 0,-1 1,0 0,0 1,-1 0,0 1,-20-7,4 6,0 2,0 1,0 1,-1 1,1 2,-1 1,-30 4,-13-2,63-2,-19 0,0 1,0 2,-50 10,70-11,1 1,0 0,0 1,0 0,1 1,-1 0,1 0,0 0,0 1,1 1,0-1,0 1,0 0,1 1,-9 13,-1 8,1 0,1 1,2 0,1 1,1 0,2 1,1 0,-4 51,5 29,8 130,1-114,-3-68,3 0,21 115,-19-151,2-1,1 0,0-1,2 1,0-2,2 0,0 0,2-1,0 0,22 23,19 17,-16-16,62 55,-86-87,1 0,0-1,1 0,0-1,0-1,1-1,0-1,24 7,9-5,0-2,1-2,-1-3,70-5,-97 3,39-2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71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808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2957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0282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3248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3751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5498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3310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241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411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956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58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299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152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397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962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545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F23ADD9-DF4E-4354-88F9-F6DD2B2814A9}" type="datetimeFigureOut">
              <a:rPr lang="he-IL" smtClean="0"/>
              <a:t>כ"ב/שבט/תשפ"א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6257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0.png"/><Relationship Id="rId7" Type="http://schemas.openxmlformats.org/officeDocument/2006/relationships/image" Target="../media/image10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90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DF01E8-A6AF-4E8B-89A5-C2EED53F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174" y="423332"/>
            <a:ext cx="8534400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Convolutional Neural Network for Movie Genre classification </a:t>
            </a:r>
            <a:endParaRPr lang="en-IL" sz="5400" b="1" dirty="0">
              <a:latin typeface="Agency FB" panose="020B0503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C91914-1A9A-4D8C-AF50-E82851825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74" y="2810130"/>
            <a:ext cx="10515600" cy="3492347"/>
          </a:xfrm>
        </p:spPr>
        <p:txBody>
          <a:bodyPr>
            <a:normAutofit fontScale="92500" lnSpcReduction="20000"/>
          </a:bodyPr>
          <a:lstStyle/>
          <a:p>
            <a:endParaRPr lang="en-US" sz="4400" b="1" dirty="0">
              <a:solidFill>
                <a:srgbClr val="FF0000"/>
              </a:solidFill>
            </a:endParaRPr>
          </a:p>
          <a:p>
            <a:endParaRPr lang="en-US" sz="4400" b="1" dirty="0">
              <a:solidFill>
                <a:srgbClr val="FF0000"/>
              </a:solidFill>
            </a:endParaRPr>
          </a:p>
          <a:p>
            <a:endParaRPr lang="en-US" sz="4400" b="1" dirty="0">
              <a:solidFill>
                <a:srgbClr val="FF0000"/>
              </a:solidFill>
            </a:endParaRPr>
          </a:p>
          <a:p>
            <a:endParaRPr lang="en-US" sz="4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900" b="1" u="sng" dirty="0">
                <a:solidFill>
                  <a:schemeClr val="tx1"/>
                </a:solidFill>
                <a:latin typeface="Agency FB" panose="020B0503020202020204" pitchFamily="34" charset="0"/>
              </a:rPr>
              <a:t>Presented by </a:t>
            </a:r>
            <a:r>
              <a:rPr lang="en-US" sz="3900" b="1" dirty="0">
                <a:solidFill>
                  <a:schemeClr val="tx1"/>
                </a:solidFill>
                <a:latin typeface="Agency FB" panose="020B0503020202020204" pitchFamily="34" charset="0"/>
              </a:rPr>
              <a:t>: Ron Sider and Jordan Tangy</a:t>
            </a:r>
          </a:p>
        </p:txBody>
      </p:sp>
    </p:spTree>
    <p:extLst>
      <p:ext uri="{BB962C8B-B14F-4D97-AF65-F5344CB8AC3E}">
        <p14:creationId xmlns:p14="http://schemas.microsoft.com/office/powerpoint/2010/main" val="46307273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Insertion of the pictures into a manageable array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B8B17DB-8D37-43BF-AC23-AEAAD5B2C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1071715"/>
            <a:ext cx="11997203" cy="552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56047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Insertion of the pictures into a manageable array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B8B17DB-8D37-43BF-AC23-AEAAD5B2C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1071715"/>
            <a:ext cx="11997203" cy="552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62825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Rearranging y data by dropping irrelevant fields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228FE8A-BCE7-4D14-B8DD-DD1A803B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2" y="1818640"/>
            <a:ext cx="9819054" cy="129032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8DE5086-5681-4A1E-BBDC-B0A2F7C90422}"/>
              </a:ext>
            </a:extLst>
          </p:cNvPr>
          <p:cNvSpPr txBox="1"/>
          <p:nvPr/>
        </p:nvSpPr>
        <p:spPr>
          <a:xfrm>
            <a:off x="804402" y="4114800"/>
            <a:ext cx="100667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Our aim is to “cut” the data frame and get the array representing the classification of the movies (1’s and 0’s only)</a:t>
            </a: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2994031352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i="0" dirty="0">
                <a:solidFill>
                  <a:srgbClr val="212121"/>
                </a:solidFill>
                <a:effectLst/>
                <a:latin typeface="Roboto"/>
              </a:rPr>
              <a:t>Splitting the dataset into train set and test set</a:t>
            </a:r>
            <a:endParaRPr lang="en-US" sz="3200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709D862-5785-4677-95C1-03814FD81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6" y="1605280"/>
            <a:ext cx="8796714" cy="219456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25A8FD4-982B-4045-8531-49AF061E984E}"/>
              </a:ext>
            </a:extLst>
          </p:cNvPr>
          <p:cNvSpPr txBox="1"/>
          <p:nvPr/>
        </p:nvSpPr>
        <p:spPr>
          <a:xfrm>
            <a:off x="804402" y="4267200"/>
            <a:ext cx="7089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Training data size = 80%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Testing data size = 20%</a:t>
            </a:r>
          </a:p>
        </p:txBody>
      </p:sp>
    </p:spTree>
    <p:extLst>
      <p:ext uri="{BB962C8B-B14F-4D97-AF65-F5344CB8AC3E}">
        <p14:creationId xmlns:p14="http://schemas.microsoft.com/office/powerpoint/2010/main" val="212952581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61926" y="729779"/>
            <a:ext cx="119348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 startAt="3"/>
            </a:pPr>
            <a:r>
              <a:rPr lang="en-US" sz="5400" b="1" dirty="0">
                <a:latin typeface="Agency FB" panose="020B0503020202020204" pitchFamily="34" charset="0"/>
              </a:rPr>
              <a:t>Implementation</a:t>
            </a:r>
          </a:p>
          <a:p>
            <a:endParaRPr lang="en-US" sz="5400" b="1" dirty="0">
              <a:latin typeface="Agency FB" panose="020B0503020202020204" pitchFamily="34" charset="0"/>
            </a:endParaRPr>
          </a:p>
          <a:p>
            <a:r>
              <a:rPr lang="en-US" sz="4000" b="1" dirty="0">
                <a:latin typeface="Agency FB" panose="020B0503020202020204" pitchFamily="34" charset="0"/>
              </a:rPr>
              <a:t>	</a:t>
            </a:r>
            <a:r>
              <a:rPr lang="en-US" sz="3200" b="1" dirty="0">
                <a:latin typeface="Agency FB" panose="020B0503020202020204" pitchFamily="34" charset="0"/>
              </a:rPr>
              <a:t>3.2 Convolutional Neural Network Architecture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3911725902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212121"/>
                </a:solidFill>
                <a:latin typeface="Roboto"/>
              </a:rPr>
              <a:t>ConvNet Architecture</a:t>
            </a:r>
            <a:endParaRPr lang="en-US" sz="3200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48AC89-FDA2-49C6-B26B-353734F87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018622"/>
            <a:ext cx="6614160" cy="545592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DDB37C2-15B5-4360-A688-96186D9535A3}"/>
              </a:ext>
            </a:extLst>
          </p:cNvPr>
          <p:cNvSpPr txBox="1"/>
          <p:nvPr/>
        </p:nvSpPr>
        <p:spPr>
          <a:xfrm>
            <a:off x="6636242" y="1338373"/>
            <a:ext cx="5697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</a:t>
            </a:r>
            <a:r>
              <a:rPr lang="en-US" sz="1400" b="1" dirty="0"/>
              <a:t>   16 filters, each one of size 3x3 (Relu Activation Function)</a:t>
            </a:r>
          </a:p>
          <a:p>
            <a:pPr algn="ctr"/>
            <a:r>
              <a:rPr lang="en-US" sz="1400" b="1" dirty="0"/>
              <a:t>	Batch Normalization </a:t>
            </a:r>
            <a:r>
              <a:rPr lang="en-US" sz="1400" b="1" dirty="0">
                <a:sym typeface="Wingdings" panose="05000000000000000000" pitchFamily="2" charset="2"/>
              </a:rPr>
              <a:t> Maxpooling 2x2  10% 	DropOut</a:t>
            </a:r>
            <a:endParaRPr lang="en-IL" sz="4000" b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304ECA-5078-4DE6-B274-64A5695AE6F8}"/>
              </a:ext>
            </a:extLst>
          </p:cNvPr>
          <p:cNvSpPr txBox="1"/>
          <p:nvPr/>
        </p:nvSpPr>
        <p:spPr>
          <a:xfrm>
            <a:off x="7014210" y="710845"/>
            <a:ext cx="2705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6000" dirty="0"/>
              <a:t>}</a:t>
            </a:r>
            <a:endParaRPr lang="en-IL" sz="60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09459A5-424D-4E8E-AAE9-11291DDC4D39}"/>
              </a:ext>
            </a:extLst>
          </p:cNvPr>
          <p:cNvSpPr txBox="1"/>
          <p:nvPr/>
        </p:nvSpPr>
        <p:spPr>
          <a:xfrm>
            <a:off x="7014210" y="1460676"/>
            <a:ext cx="2705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6000" dirty="0"/>
              <a:t>}</a:t>
            </a:r>
            <a:endParaRPr lang="en-IL" sz="60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FEC1659-8E46-4D0A-8164-3680A98ABC78}"/>
              </a:ext>
            </a:extLst>
          </p:cNvPr>
          <p:cNvSpPr txBox="1"/>
          <p:nvPr/>
        </p:nvSpPr>
        <p:spPr>
          <a:xfrm>
            <a:off x="7014210" y="2227627"/>
            <a:ext cx="2705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6000" dirty="0"/>
              <a:t>}</a:t>
            </a:r>
            <a:endParaRPr lang="en-IL" sz="60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612E022-F368-4C6D-A4B9-03FE74241004}"/>
              </a:ext>
            </a:extLst>
          </p:cNvPr>
          <p:cNvSpPr txBox="1"/>
          <p:nvPr/>
        </p:nvSpPr>
        <p:spPr>
          <a:xfrm>
            <a:off x="7023243" y="2970232"/>
            <a:ext cx="2705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6000" dirty="0"/>
              <a:t>}</a:t>
            </a:r>
            <a:endParaRPr lang="en-IL" sz="60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C976C3A-A058-4C85-AA1D-1F84D2053BE4}"/>
              </a:ext>
            </a:extLst>
          </p:cNvPr>
          <p:cNvSpPr txBox="1"/>
          <p:nvPr/>
        </p:nvSpPr>
        <p:spPr>
          <a:xfrm>
            <a:off x="6707362" y="2070343"/>
            <a:ext cx="5697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   </a:t>
            </a:r>
            <a:r>
              <a:rPr lang="en-US" sz="1400" b="1" dirty="0"/>
              <a:t>32 filters, each one of size 3x3 (Relu Activation Function)</a:t>
            </a:r>
          </a:p>
          <a:p>
            <a:pPr algn="ctr"/>
            <a:r>
              <a:rPr lang="en-US" sz="1400" b="1" dirty="0"/>
              <a:t>	Batch Normalization </a:t>
            </a:r>
            <a:r>
              <a:rPr lang="en-US" sz="1400" b="1" dirty="0">
                <a:sym typeface="Wingdings" panose="05000000000000000000" pitchFamily="2" charset="2"/>
              </a:rPr>
              <a:t> Maxpooling 2x2</a:t>
            </a:r>
            <a:endParaRPr lang="en-IL" sz="4000" b="1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1BAABFF-AA0C-44B7-B5CB-A9324ED17696}"/>
              </a:ext>
            </a:extLst>
          </p:cNvPr>
          <p:cNvSpPr txBox="1"/>
          <p:nvPr/>
        </p:nvSpPr>
        <p:spPr>
          <a:xfrm>
            <a:off x="6707362" y="2813440"/>
            <a:ext cx="5697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 </a:t>
            </a:r>
            <a:r>
              <a:rPr lang="en-US" sz="1400" b="1" dirty="0"/>
              <a:t>  64 filters, each one of size 3x3 (Relu Activation Function)</a:t>
            </a:r>
          </a:p>
          <a:p>
            <a:pPr algn="ctr"/>
            <a:r>
              <a:rPr lang="en-US" sz="1400" b="1" dirty="0"/>
              <a:t>	Batch Normalization </a:t>
            </a:r>
            <a:r>
              <a:rPr lang="en-US" sz="1400" b="1" dirty="0">
                <a:sym typeface="Wingdings" panose="05000000000000000000" pitchFamily="2" charset="2"/>
              </a:rPr>
              <a:t> Maxpooling 2x2  20% DropOut</a:t>
            </a:r>
            <a:endParaRPr lang="en-IL" sz="4000" b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FB72200-2188-4E60-AB4C-455AEFE00A39}"/>
              </a:ext>
            </a:extLst>
          </p:cNvPr>
          <p:cNvSpPr txBox="1"/>
          <p:nvPr/>
        </p:nvSpPr>
        <p:spPr>
          <a:xfrm>
            <a:off x="6636242" y="3567723"/>
            <a:ext cx="5697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   </a:t>
            </a:r>
            <a:r>
              <a:rPr lang="en-US" sz="1400" b="1" dirty="0"/>
              <a:t>128 filters, each one of size 3x3 (Relu Activation Function)</a:t>
            </a:r>
          </a:p>
          <a:p>
            <a:pPr algn="ctr"/>
            <a:r>
              <a:rPr lang="en-US" sz="1400" b="1" dirty="0"/>
              <a:t>	Batch Normalization </a:t>
            </a:r>
            <a:r>
              <a:rPr lang="en-US" sz="1400" b="1" dirty="0">
                <a:sym typeface="Wingdings" panose="05000000000000000000" pitchFamily="2" charset="2"/>
              </a:rPr>
              <a:t> Maxpooling 2x2</a:t>
            </a:r>
            <a:endParaRPr lang="en-IL" sz="4000" b="1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C77B6DE-CB8C-4620-94A1-7E04CA716C75}"/>
              </a:ext>
            </a:extLst>
          </p:cNvPr>
          <p:cNvSpPr txBox="1"/>
          <p:nvPr/>
        </p:nvSpPr>
        <p:spPr>
          <a:xfrm>
            <a:off x="7061835" y="3835527"/>
            <a:ext cx="270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400" dirty="0"/>
              <a:t>}</a:t>
            </a:r>
            <a:endParaRPr lang="en-IL" sz="24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E31EA7D-14DB-476A-B3EC-F19EEC03833B}"/>
              </a:ext>
            </a:extLst>
          </p:cNvPr>
          <p:cNvSpPr txBox="1"/>
          <p:nvPr/>
        </p:nvSpPr>
        <p:spPr>
          <a:xfrm>
            <a:off x="6707362" y="4182534"/>
            <a:ext cx="5697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          Flatten Layer</a:t>
            </a:r>
            <a:endParaRPr lang="en-IL" sz="4000" b="1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9F3BFB7-382E-47B4-BBE3-E53A1E0D7D52}"/>
              </a:ext>
            </a:extLst>
          </p:cNvPr>
          <p:cNvSpPr txBox="1"/>
          <p:nvPr/>
        </p:nvSpPr>
        <p:spPr>
          <a:xfrm>
            <a:off x="7061835" y="4163713"/>
            <a:ext cx="270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600" dirty="0"/>
              <a:t>}</a:t>
            </a:r>
            <a:endParaRPr lang="en-IL" sz="36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9B00049-A6BB-4B3C-AFCC-EA6A43A0C456}"/>
              </a:ext>
            </a:extLst>
          </p:cNvPr>
          <p:cNvSpPr txBox="1"/>
          <p:nvPr/>
        </p:nvSpPr>
        <p:spPr>
          <a:xfrm>
            <a:off x="6814042" y="4585443"/>
            <a:ext cx="548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   </a:t>
            </a:r>
            <a:r>
              <a:rPr lang="en-US" sz="1400" b="1" dirty="0"/>
              <a:t>Dense Layer (128 neurons) , Relu Activation  Function </a:t>
            </a:r>
            <a:r>
              <a:rPr lang="en-US" sz="1400" b="1" dirty="0">
                <a:sym typeface="Wingdings" panose="05000000000000000000" pitchFamily="2" charset="2"/>
              </a:rPr>
              <a:t>Batch Normalization </a:t>
            </a:r>
            <a:endParaRPr lang="en-US" sz="1400" b="1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B19B338-E753-4460-9B8A-BEDF0E9EC9B2}"/>
              </a:ext>
            </a:extLst>
          </p:cNvPr>
          <p:cNvSpPr txBox="1"/>
          <p:nvPr/>
        </p:nvSpPr>
        <p:spPr>
          <a:xfrm>
            <a:off x="6742922" y="5304696"/>
            <a:ext cx="548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   </a:t>
            </a:r>
            <a:r>
              <a:rPr lang="en-US" sz="1400" b="1" dirty="0"/>
              <a:t>Dense Layer (128 neurons) , Relu Activation  Function </a:t>
            </a:r>
            <a:r>
              <a:rPr lang="en-US" sz="1400" b="1" dirty="0">
                <a:sym typeface="Wingdings" panose="05000000000000000000" pitchFamily="2" charset="2"/>
              </a:rPr>
              <a:t>Batch Normalization </a:t>
            </a:r>
            <a:endParaRPr lang="en-US" sz="1400" b="1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0FE3783-E022-4537-9EE2-C8041898C933}"/>
              </a:ext>
            </a:extLst>
          </p:cNvPr>
          <p:cNvSpPr txBox="1"/>
          <p:nvPr/>
        </p:nvSpPr>
        <p:spPr>
          <a:xfrm>
            <a:off x="7098522" y="4874879"/>
            <a:ext cx="270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600" dirty="0"/>
              <a:t>}</a:t>
            </a:r>
            <a:endParaRPr lang="en-IL" sz="36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F96F0C6-8BE2-435F-9634-AEB444042FD2}"/>
              </a:ext>
            </a:extLst>
          </p:cNvPr>
          <p:cNvSpPr txBox="1"/>
          <p:nvPr/>
        </p:nvSpPr>
        <p:spPr>
          <a:xfrm>
            <a:off x="7098522" y="5827916"/>
            <a:ext cx="2705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000" dirty="0"/>
              <a:t>}</a:t>
            </a:r>
            <a:endParaRPr lang="en-IL" sz="20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C120D1D-4BE9-43F1-BFEC-7279E5CB483B}"/>
              </a:ext>
            </a:extLst>
          </p:cNvPr>
          <p:cNvSpPr txBox="1"/>
          <p:nvPr/>
        </p:nvSpPr>
        <p:spPr>
          <a:xfrm>
            <a:off x="6742922" y="6178017"/>
            <a:ext cx="5591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   </a:t>
            </a:r>
            <a:r>
              <a:rPr lang="en-US" sz="1400" b="1" dirty="0"/>
              <a:t>Output Layer (13 neurons), Sigmoid Activation Function          	</a:t>
            </a:r>
            <a:r>
              <a:rPr lang="en-US" sz="1200" b="1" dirty="0"/>
              <a:t>(We assumed that there are no relationship between genres)</a:t>
            </a:r>
          </a:p>
        </p:txBody>
      </p:sp>
    </p:spTree>
    <p:extLst>
      <p:ext uri="{BB962C8B-B14F-4D97-AF65-F5344CB8AC3E}">
        <p14:creationId xmlns:p14="http://schemas.microsoft.com/office/powerpoint/2010/main" val="3668284390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61926" y="729779"/>
            <a:ext cx="119348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 startAt="3"/>
            </a:pPr>
            <a:r>
              <a:rPr lang="en-US" sz="5400" b="1" dirty="0">
                <a:latin typeface="Agency FB" panose="020B0503020202020204" pitchFamily="34" charset="0"/>
              </a:rPr>
              <a:t>Implementation</a:t>
            </a:r>
          </a:p>
          <a:p>
            <a:endParaRPr lang="en-US" sz="5400" b="1" dirty="0">
              <a:latin typeface="Agency FB" panose="020B0503020202020204" pitchFamily="34" charset="0"/>
            </a:endParaRPr>
          </a:p>
          <a:p>
            <a:r>
              <a:rPr lang="en-US" sz="4000" b="1" dirty="0">
                <a:latin typeface="Agency FB" panose="020B0503020202020204" pitchFamily="34" charset="0"/>
              </a:rPr>
              <a:t>	</a:t>
            </a:r>
            <a:r>
              <a:rPr lang="en-US" sz="3200" b="1" dirty="0">
                <a:latin typeface="Agency FB" panose="020B0503020202020204" pitchFamily="34" charset="0"/>
              </a:rPr>
              <a:t>3.3 Training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2157823740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212121"/>
                </a:solidFill>
                <a:latin typeface="Roboto"/>
              </a:rPr>
              <a:t>Compiling and training the model</a:t>
            </a:r>
            <a:endParaRPr lang="en-US" sz="3200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CDA7EC8-DE67-432A-8587-B6D695234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1188976"/>
            <a:ext cx="11238886" cy="543399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C7442AA-8B60-41DB-9E6C-197EB5155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1960880"/>
            <a:ext cx="11238886" cy="451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89369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212121"/>
                </a:solidFill>
                <a:latin typeface="Roboto"/>
              </a:rPr>
              <a:t>Compiling and training the model</a:t>
            </a:r>
            <a:endParaRPr lang="en-US" sz="3200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CDA7EC8-DE67-432A-8587-B6D695234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1188976"/>
            <a:ext cx="11238886" cy="54339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3F65CD4-D521-41B2-B614-1B1932418A6A}"/>
              </a:ext>
            </a:extLst>
          </p:cNvPr>
          <p:cNvSpPr txBox="1"/>
          <p:nvPr/>
        </p:nvSpPr>
        <p:spPr>
          <a:xfrm>
            <a:off x="1249680" y="2346960"/>
            <a:ext cx="99136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Optimizer :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Tx/>
              <a:buChar char="-"/>
            </a:pPr>
            <a:r>
              <a:rPr lang="en-US" dirty="0"/>
              <a:t>Adam Optimizer : Empirically, Adam gave use better results than other optimizers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We assumed that there are a lot of noisy problems (even between pictures of the same genre) and because Adam handle noisy problems, it was another reason for us to choose this algorithm instead of SGD ,</a:t>
            </a:r>
            <a:r>
              <a:rPr lang="en-US" dirty="0" err="1"/>
              <a:t>RMSProp</a:t>
            </a:r>
            <a:r>
              <a:rPr lang="en-US" dirty="0"/>
              <a:t> or </a:t>
            </a:r>
            <a:r>
              <a:rPr lang="en-US" dirty="0" err="1"/>
              <a:t>Adagrad</a:t>
            </a: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u="sng" dirty="0"/>
              <a:t>Loss function:</a:t>
            </a:r>
          </a:p>
          <a:p>
            <a:endParaRPr lang="en-US" u="sng" dirty="0"/>
          </a:p>
          <a:p>
            <a:pPr marL="742950" lvl="1" indent="-285750">
              <a:buFontTx/>
              <a:buChar char="-"/>
            </a:pPr>
            <a:r>
              <a:rPr lang="en-US" dirty="0"/>
              <a:t> Binary Cross entropy loss function</a:t>
            </a:r>
            <a:r>
              <a:rPr lang="en-US" b="0" i="0" dirty="0">
                <a:effectLst/>
              </a:rPr>
              <a:t> is independent for each vector component (class), meaning that the loss computed for the CNN output vector component is not affected by other  component values. That’s why it is used for </a:t>
            </a:r>
            <a:r>
              <a:rPr lang="en-US" b="1" i="0" dirty="0">
                <a:effectLst/>
              </a:rPr>
              <a:t>multi-label classification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89464126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212121"/>
                </a:solidFill>
                <a:latin typeface="Roboto"/>
              </a:rPr>
              <a:t>Compiling and training the model</a:t>
            </a:r>
            <a:endParaRPr lang="en-US" sz="3200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C7442AA-8B60-41DB-9E6C-197EB5155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" y="1075056"/>
            <a:ext cx="10142220" cy="407322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6123C48-1C08-4D88-A06D-EE06F3F5D1B2}"/>
              </a:ext>
            </a:extLst>
          </p:cNvPr>
          <p:cNvSpPr txBox="1"/>
          <p:nvPr/>
        </p:nvSpPr>
        <p:spPr>
          <a:xfrm>
            <a:off x="804402" y="5534025"/>
            <a:ext cx="6958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-Training of 24000 samples, validating on 6000 samples</a:t>
            </a:r>
          </a:p>
          <a:p>
            <a:r>
              <a:rPr lang="en-US" dirty="0"/>
              <a:t>-20 epochs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18804260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075CB93-4D07-4A41-ABEB-3654CDE30508}"/>
              </a:ext>
            </a:extLst>
          </p:cNvPr>
          <p:cNvSpPr txBox="1"/>
          <p:nvPr/>
        </p:nvSpPr>
        <p:spPr>
          <a:xfrm>
            <a:off x="504824" y="0"/>
            <a:ext cx="1082040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40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Steps of our presentation :</a:t>
            </a:r>
            <a:endParaRPr lang="en-US" b="1" u="sng" dirty="0">
              <a:solidFill>
                <a:schemeClr val="bg1"/>
              </a:solidFill>
            </a:endParaRPr>
          </a:p>
          <a:p>
            <a:endParaRPr lang="en-US" b="1" dirty="0">
              <a:latin typeface="Agency FB" panose="020B05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1.1 What we want to achieve in our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 Our dataset and some examples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 Implementation</a:t>
            </a: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	3.1 Dealing with the dataset (Normalization, splitting,..)</a:t>
            </a: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	3.2 Convolutional Neural Network Architecture</a:t>
            </a: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	3.3 Training</a:t>
            </a: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	3.4 Results (Model Accuracy and Model Loss)</a:t>
            </a: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	3.5 Some examples of testing</a:t>
            </a: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4. Conclusion</a:t>
            </a:r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06319317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61926" y="729779"/>
            <a:ext cx="119348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 startAt="3"/>
            </a:pPr>
            <a:r>
              <a:rPr lang="en-US" sz="5400" b="1" dirty="0">
                <a:latin typeface="Agency FB" panose="020B0503020202020204" pitchFamily="34" charset="0"/>
              </a:rPr>
              <a:t>Implementation</a:t>
            </a:r>
          </a:p>
          <a:p>
            <a:endParaRPr lang="en-US" sz="5400" b="1" dirty="0">
              <a:latin typeface="Agency FB" panose="020B0503020202020204" pitchFamily="34" charset="0"/>
            </a:endParaRPr>
          </a:p>
          <a:p>
            <a:r>
              <a:rPr lang="en-US" sz="4000" b="1" dirty="0">
                <a:latin typeface="Agency FB" panose="020B0503020202020204" pitchFamily="34" charset="0"/>
              </a:rPr>
              <a:t>	</a:t>
            </a:r>
            <a:r>
              <a:rPr lang="en-US" sz="3200" b="1" dirty="0">
                <a:latin typeface="Agency FB" panose="020B0503020202020204" pitchFamily="34" charset="0"/>
              </a:rPr>
              <a:t>3.4 Results (Model Accuracy and Model Loss</a:t>
            </a: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2400191133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212121"/>
                </a:solidFill>
                <a:latin typeface="Roboto"/>
              </a:rPr>
              <a:t>Plots of our results</a:t>
            </a:r>
            <a:endParaRPr lang="en-US" sz="3200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96A33A-C91C-43DF-B2A8-D68FAC11F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" y="1032302"/>
            <a:ext cx="5618480" cy="544224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C6CE549-0871-43C9-951F-BE9EBA674A31}"/>
              </a:ext>
            </a:extLst>
          </p:cNvPr>
          <p:cNvSpPr txBox="1"/>
          <p:nvPr/>
        </p:nvSpPr>
        <p:spPr>
          <a:xfrm>
            <a:off x="7086600" y="1133475"/>
            <a:ext cx="45910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It seems that validation accuracy is higher than training accuracy because when we use dropout , we use it only for the training and not for the validation.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For the loss, the validation loss is smaller than the training loss for the same reason mentioned previously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45840291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61926" y="729779"/>
            <a:ext cx="119348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 startAt="3"/>
            </a:pPr>
            <a:r>
              <a:rPr lang="en-US" sz="5400" b="1" dirty="0">
                <a:latin typeface="Agency FB" panose="020B0503020202020204" pitchFamily="34" charset="0"/>
              </a:rPr>
              <a:t>Implementation</a:t>
            </a:r>
          </a:p>
          <a:p>
            <a:endParaRPr lang="en-US" sz="5400" b="1" dirty="0">
              <a:latin typeface="Agency FB" panose="020B0503020202020204" pitchFamily="34" charset="0"/>
            </a:endParaRPr>
          </a:p>
          <a:p>
            <a:r>
              <a:rPr lang="en-US" sz="4000" b="1" dirty="0">
                <a:latin typeface="Agency FB" panose="020B0503020202020204" pitchFamily="34" charset="0"/>
              </a:rPr>
              <a:t>	</a:t>
            </a:r>
            <a:r>
              <a:rPr lang="en-US" sz="3200" b="1" dirty="0">
                <a:latin typeface="Agency FB" panose="020B0503020202020204" pitchFamily="34" charset="0"/>
              </a:rPr>
              <a:t>3.5 Some examples of testing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3784921959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Testing  Examples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142E7E27-E0D8-483C-AE73-55C02EA85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2" y="968232"/>
            <a:ext cx="9249227" cy="550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55219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039549-3B74-486A-9D48-3C6F09599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2977" y="0"/>
            <a:ext cx="9144000" cy="2387600"/>
          </a:xfrm>
        </p:spPr>
        <p:txBody>
          <a:bodyPr/>
          <a:lstStyle/>
          <a:p>
            <a:r>
              <a:rPr lang="en-US" dirty="0"/>
              <a:t>Genre Classification</a:t>
            </a:r>
            <a:r>
              <a:rPr lang="he-IL" dirty="0"/>
              <a:t> 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45DFDA4-DBF6-4EDB-8902-7A57036E3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133" y="2491995"/>
            <a:ext cx="2698535" cy="1511180"/>
          </a:xfrm>
          <a:prstGeom prst="rect">
            <a:avLst/>
          </a:prstGeom>
        </p:spPr>
      </p:pic>
      <p:sp>
        <p:nvSpPr>
          <p:cNvPr id="8" name="חץ: ימינה 7">
            <a:extLst>
              <a:ext uri="{FF2B5EF4-FFF2-40B4-BE49-F238E27FC236}">
                <a16:creationId xmlns:a16="http://schemas.microsoft.com/office/drawing/2014/main" id="{EF3725FD-B077-4CF7-BD19-AC24B5C7A689}"/>
              </a:ext>
            </a:extLst>
          </p:cNvPr>
          <p:cNvSpPr/>
          <p:nvPr/>
        </p:nvSpPr>
        <p:spPr>
          <a:xfrm>
            <a:off x="3900668" y="3104444"/>
            <a:ext cx="2556576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3A42A5D4-F118-468E-9A7E-54743284A369}"/>
              </a:ext>
            </a:extLst>
          </p:cNvPr>
          <p:cNvSpPr txBox="1"/>
          <p:nvPr/>
        </p:nvSpPr>
        <p:spPr>
          <a:xfrm>
            <a:off x="6344355" y="3190711"/>
            <a:ext cx="103857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Action</a:t>
            </a:r>
            <a:endParaRPr lang="he-IL" dirty="0"/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146CD5E5-E459-4163-B7F4-3BD05A3AB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133" y="4697913"/>
            <a:ext cx="2158179" cy="1841674"/>
          </a:xfrm>
          <a:prstGeom prst="rect">
            <a:avLst/>
          </a:prstGeom>
        </p:spPr>
      </p:pic>
      <p:sp>
        <p:nvSpPr>
          <p:cNvPr id="24" name="חץ: ימינה 23">
            <a:extLst>
              <a:ext uri="{FF2B5EF4-FFF2-40B4-BE49-F238E27FC236}">
                <a16:creationId xmlns:a16="http://schemas.microsoft.com/office/drawing/2014/main" id="{5C62D270-DBE2-40DC-999B-1A8AA796A5AF}"/>
              </a:ext>
            </a:extLst>
          </p:cNvPr>
          <p:cNvSpPr/>
          <p:nvPr/>
        </p:nvSpPr>
        <p:spPr>
          <a:xfrm>
            <a:off x="3360312" y="5435599"/>
            <a:ext cx="2556576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A1097329-6A94-4EE1-A99B-1586F351A791}"/>
              </a:ext>
            </a:extLst>
          </p:cNvPr>
          <p:cNvSpPr txBox="1"/>
          <p:nvPr/>
        </p:nvSpPr>
        <p:spPr>
          <a:xfrm>
            <a:off x="5858931" y="5521866"/>
            <a:ext cx="103857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Horror</a:t>
            </a:r>
            <a:endParaRPr lang="he-IL" dirty="0"/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22A384E5-0E74-4B97-8A30-C069E0F76B3C}"/>
              </a:ext>
            </a:extLst>
          </p:cNvPr>
          <p:cNvSpPr txBox="1"/>
          <p:nvPr/>
        </p:nvSpPr>
        <p:spPr>
          <a:xfrm>
            <a:off x="4497311" y="5250933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CNN</a:t>
            </a:r>
            <a:endParaRPr lang="he-IL" dirty="0"/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978CDC43-2440-4BBE-936F-31EBF8496A6D}"/>
              </a:ext>
            </a:extLst>
          </p:cNvPr>
          <p:cNvSpPr txBox="1"/>
          <p:nvPr/>
        </p:nvSpPr>
        <p:spPr>
          <a:xfrm>
            <a:off x="4741511" y="2912912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CNN</a:t>
            </a:r>
            <a:endParaRPr lang="he-IL" dirty="0"/>
          </a:p>
        </p:txBody>
      </p:sp>
      <p:pic>
        <p:nvPicPr>
          <p:cNvPr id="1026" name="Picture 2" descr="15 Most Offensive Comedy Movies, You Cant Afford To Miss">
            <a:extLst>
              <a:ext uri="{FF2B5EF4-FFF2-40B4-BE49-F238E27FC236}">
                <a16:creationId xmlns:a16="http://schemas.microsoft.com/office/drawing/2014/main" id="{EC355140-5542-41E4-A36F-534915466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354" y="2240843"/>
            <a:ext cx="1967801" cy="208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F099CCCB-583D-441D-8982-7DDC4FB83317}"/>
              </a:ext>
            </a:extLst>
          </p:cNvPr>
          <p:cNvSpPr txBox="1"/>
          <p:nvPr/>
        </p:nvSpPr>
        <p:spPr>
          <a:xfrm>
            <a:off x="11403709" y="3262866"/>
            <a:ext cx="103857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Action</a:t>
            </a:r>
            <a:endParaRPr lang="he-IL" dirty="0"/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0529B36E-51AE-4841-8248-A10883A65B57}"/>
              </a:ext>
            </a:extLst>
          </p:cNvPr>
          <p:cNvSpPr txBox="1"/>
          <p:nvPr/>
        </p:nvSpPr>
        <p:spPr>
          <a:xfrm>
            <a:off x="9800865" y="2985067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CNN</a:t>
            </a:r>
            <a:endParaRPr lang="he-IL" dirty="0"/>
          </a:p>
        </p:txBody>
      </p:sp>
      <p:sp>
        <p:nvSpPr>
          <p:cNvPr id="30" name="חץ: ימינה 29">
            <a:extLst>
              <a:ext uri="{FF2B5EF4-FFF2-40B4-BE49-F238E27FC236}">
                <a16:creationId xmlns:a16="http://schemas.microsoft.com/office/drawing/2014/main" id="{0A9A3749-4202-4C9B-ADB8-F54E9D4200C4}"/>
              </a:ext>
            </a:extLst>
          </p:cNvPr>
          <p:cNvSpPr/>
          <p:nvPr/>
        </p:nvSpPr>
        <p:spPr>
          <a:xfrm>
            <a:off x="9697155" y="3190711"/>
            <a:ext cx="1706554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2D53E8CE-1DCD-4015-AAE1-28550F5C58B8}"/>
              </a:ext>
            </a:extLst>
          </p:cNvPr>
          <p:cNvSpPr txBox="1"/>
          <p:nvPr/>
        </p:nvSpPr>
        <p:spPr>
          <a:xfrm>
            <a:off x="10758311" y="2987834"/>
            <a:ext cx="143368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Comedy,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54680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613F2E-C2D0-4169-866B-F26E5433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General Steps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5DE31C6-97D6-4F18-AD39-1834290FF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14019"/>
          </a:xfrm>
        </p:spPr>
        <p:txBody>
          <a:bodyPr/>
          <a:lstStyle/>
          <a:p>
            <a:pPr algn="l" rtl="0"/>
            <a:r>
              <a:rPr lang="en-US" dirty="0"/>
              <a:t>1.  importing the data to environment(pandas)</a:t>
            </a:r>
          </a:p>
          <a:p>
            <a:pPr algn="l" rtl="0"/>
            <a:r>
              <a:rPr lang="en-US" dirty="0"/>
              <a:t>2. Discarding irrelevant data.</a:t>
            </a:r>
          </a:p>
          <a:p>
            <a:pPr algn="l" rtl="0"/>
            <a:r>
              <a:rPr lang="en-US" dirty="0"/>
              <a:t>3. Splitting the data to train and test sets.</a:t>
            </a:r>
          </a:p>
          <a:p>
            <a:pPr algn="l" rtl="0"/>
            <a:r>
              <a:rPr lang="en-US" dirty="0"/>
              <a:t>4. deploying model of Convolutional Network.</a:t>
            </a:r>
          </a:p>
          <a:p>
            <a:pPr algn="l" rtl="0"/>
            <a:r>
              <a:rPr lang="en-US" dirty="0"/>
              <a:t>5.Training the model.</a:t>
            </a:r>
          </a:p>
          <a:p>
            <a:pPr algn="l" rtl="0"/>
            <a:r>
              <a:rPr lang="en-US" dirty="0"/>
              <a:t>6.deploying the results to test set.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85907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19E7B7-3876-4BB0-9EB0-FFE7C2F5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slicing(steps : 1,2,3)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AB35F5B7-1761-4C6E-818D-FD11A5857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424" t="71628" r="48304" b="19860"/>
          <a:stretch/>
        </p:blipFill>
        <p:spPr>
          <a:xfrm>
            <a:off x="682906" y="1355022"/>
            <a:ext cx="6874236" cy="1052512"/>
          </a:xfr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70779D9-5C46-4F8D-AF90-F7C0E981D3E6}"/>
              </a:ext>
            </a:extLst>
          </p:cNvPr>
          <p:cNvSpPr txBox="1"/>
          <p:nvPr/>
        </p:nvSpPr>
        <p:spPr>
          <a:xfrm>
            <a:off x="7720314" y="1551008"/>
            <a:ext cx="297469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30000 samples</a:t>
            </a:r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0E722076-7EF9-4706-831C-2F7DECC078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22" t="57058" r="44557" b="27595"/>
          <a:stretch/>
        </p:blipFill>
        <p:spPr>
          <a:xfrm>
            <a:off x="592712" y="2506048"/>
            <a:ext cx="6964430" cy="1619671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4706EE7-B170-43CB-8FEE-6C1DB92B27E4}"/>
              </a:ext>
            </a:extLst>
          </p:cNvPr>
          <p:cNvSpPr txBox="1"/>
          <p:nvPr/>
        </p:nvSpPr>
        <p:spPr>
          <a:xfrm>
            <a:off x="7720314" y="2905246"/>
            <a:ext cx="25638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Dropping irrelevant features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55798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F0E7E6-6964-46DD-83AC-ABDB883E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 &amp; Test set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326F9202-3824-473D-934D-FF09D9C0D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975" t="51943" r="61172" b="33959"/>
          <a:stretch/>
        </p:blipFill>
        <p:spPr>
          <a:xfrm>
            <a:off x="1365812" y="1690688"/>
            <a:ext cx="6932454" cy="2916036"/>
          </a:xfr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67852CD-919A-4962-9D27-F8871AFB2427}"/>
              </a:ext>
            </a:extLst>
          </p:cNvPr>
          <p:cNvSpPr txBox="1"/>
          <p:nvPr/>
        </p:nvSpPr>
        <p:spPr>
          <a:xfrm>
            <a:off x="8298266" y="1690688"/>
            <a:ext cx="29396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Train set size = 30000*0.8 = 24000 training samples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DE6FCD2-5384-4916-BF0B-52D912B5B72F}"/>
              </a:ext>
            </a:extLst>
          </p:cNvPr>
          <p:cNvSpPr txBox="1"/>
          <p:nvPr/>
        </p:nvSpPr>
        <p:spPr>
          <a:xfrm>
            <a:off x="8298266" y="3234866"/>
            <a:ext cx="262470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Test set size = 30000*0.2 = 6000 test samples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98960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80F50A-5FD5-4AC5-9BBA-0C13BE80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3" y="1783959"/>
            <a:ext cx="4642505" cy="28891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rtl="0"/>
            <a:r>
              <a:rPr lang="en-US" sz="5000" dirty="0"/>
              <a:t>Convolutional Neural Network - model</a:t>
            </a:r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15F627A9-17AF-4CF9-A533-F005FD3DA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158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97371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C7FDD6-1384-4121-9E9F-AC959CB9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Visual Description</a:t>
            </a:r>
            <a:endParaRPr lang="he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דיו 23">
                <a:extLst>
                  <a:ext uri="{FF2B5EF4-FFF2-40B4-BE49-F238E27FC236}">
                    <a16:creationId xmlns:a16="http://schemas.microsoft.com/office/drawing/2014/main" id="{B05F73C9-F1D9-4059-9AA6-9C41F6336F0E}"/>
                  </a:ext>
                </a:extLst>
              </p14:cNvPr>
              <p14:cNvContentPartPr/>
              <p14:nvPr/>
            </p14:nvContentPartPr>
            <p14:xfrm>
              <a:off x="9174173" y="5486036"/>
              <a:ext cx="161640" cy="77040"/>
            </p14:xfrm>
          </p:contentPart>
        </mc:Choice>
        <mc:Fallback xmlns="">
          <p:pic>
            <p:nvPicPr>
              <p:cNvPr id="24" name="דיו 23">
                <a:extLst>
                  <a:ext uri="{FF2B5EF4-FFF2-40B4-BE49-F238E27FC236}">
                    <a16:creationId xmlns:a16="http://schemas.microsoft.com/office/drawing/2014/main" id="{B05F73C9-F1D9-4059-9AA6-9C41F6336F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0173" y="5378396"/>
                <a:ext cx="26928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דיו 24">
                <a:extLst>
                  <a:ext uri="{FF2B5EF4-FFF2-40B4-BE49-F238E27FC236}">
                    <a16:creationId xmlns:a16="http://schemas.microsoft.com/office/drawing/2014/main" id="{3B9F33F8-7DDA-4DFA-9988-B9009F3D46A2}"/>
                  </a:ext>
                </a:extLst>
              </p14:cNvPr>
              <p14:cNvContentPartPr/>
              <p14:nvPr/>
            </p14:nvContentPartPr>
            <p14:xfrm>
              <a:off x="9245453" y="5599436"/>
              <a:ext cx="118800" cy="360"/>
            </p14:xfrm>
          </p:contentPart>
        </mc:Choice>
        <mc:Fallback xmlns="">
          <p:pic>
            <p:nvPicPr>
              <p:cNvPr id="25" name="דיו 24">
                <a:extLst>
                  <a:ext uri="{FF2B5EF4-FFF2-40B4-BE49-F238E27FC236}">
                    <a16:creationId xmlns:a16="http://schemas.microsoft.com/office/drawing/2014/main" id="{3B9F33F8-7DDA-4DFA-9988-B9009F3D46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91453" y="5491436"/>
                <a:ext cx="226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דיו 25">
                <a:extLst>
                  <a:ext uri="{FF2B5EF4-FFF2-40B4-BE49-F238E27FC236}">
                    <a16:creationId xmlns:a16="http://schemas.microsoft.com/office/drawing/2014/main" id="{DBBEDC9C-CD3A-49EE-9EA7-1C22C4FC3DA3}"/>
                  </a:ext>
                </a:extLst>
              </p14:cNvPr>
              <p14:cNvContentPartPr/>
              <p14:nvPr/>
            </p14:nvContentPartPr>
            <p14:xfrm>
              <a:off x="10724333" y="5166716"/>
              <a:ext cx="521640" cy="683280"/>
            </p14:xfrm>
          </p:contentPart>
        </mc:Choice>
        <mc:Fallback xmlns="">
          <p:pic>
            <p:nvPicPr>
              <p:cNvPr id="26" name="דיו 25">
                <a:extLst>
                  <a:ext uri="{FF2B5EF4-FFF2-40B4-BE49-F238E27FC236}">
                    <a16:creationId xmlns:a16="http://schemas.microsoft.com/office/drawing/2014/main" id="{DBBEDC9C-CD3A-49EE-9EA7-1C22C4FC3D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70333" y="5059076"/>
                <a:ext cx="629280" cy="898920"/>
              </a:xfrm>
              <a:prstGeom prst="rect">
                <a:avLst/>
              </a:prstGeom>
            </p:spPr>
          </p:pic>
        </mc:Fallback>
      </mc:AlternateContent>
      <p:pic>
        <p:nvPicPr>
          <p:cNvPr id="51" name="תמונה 50">
            <a:extLst>
              <a:ext uri="{FF2B5EF4-FFF2-40B4-BE49-F238E27FC236}">
                <a16:creationId xmlns:a16="http://schemas.microsoft.com/office/drawing/2014/main" id="{64C35A16-693D-4D4D-A951-E937568A830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6481" t="34239" r="32500" b="32510"/>
          <a:stretch/>
        </p:blipFill>
        <p:spPr>
          <a:xfrm>
            <a:off x="730373" y="1501458"/>
            <a:ext cx="10515600" cy="3855083"/>
          </a:xfrm>
          <a:prstGeom prst="rect">
            <a:avLst/>
          </a:prstGeom>
        </p:spPr>
      </p:pic>
      <p:sp>
        <p:nvSpPr>
          <p:cNvPr id="52" name="תיבת טקסט 51">
            <a:extLst>
              <a:ext uri="{FF2B5EF4-FFF2-40B4-BE49-F238E27FC236}">
                <a16:creationId xmlns:a16="http://schemas.microsoft.com/office/drawing/2014/main" id="{F1F4B59A-AFC9-4429-B5F0-0CEE3D5CFB9F}"/>
              </a:ext>
            </a:extLst>
          </p:cNvPr>
          <p:cNvSpPr txBox="1"/>
          <p:nvPr/>
        </p:nvSpPr>
        <p:spPr>
          <a:xfrm>
            <a:off x="1174044" y="5849996"/>
            <a:ext cx="596053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4 Convolutional Layers.  Sigmoid serves as an activation layer.</a:t>
            </a:r>
            <a:endParaRPr lang="he-IL" dirty="0"/>
          </a:p>
        </p:txBody>
      </p:sp>
      <p:sp>
        <p:nvSpPr>
          <p:cNvPr id="53" name="תיבת טקסט 52">
            <a:extLst>
              <a:ext uri="{FF2B5EF4-FFF2-40B4-BE49-F238E27FC236}">
                <a16:creationId xmlns:a16="http://schemas.microsoft.com/office/drawing/2014/main" id="{590860F0-ED24-471E-B952-07645BE5DAE3}"/>
              </a:ext>
            </a:extLst>
          </p:cNvPr>
          <p:cNvSpPr txBox="1"/>
          <p:nvPr/>
        </p:nvSpPr>
        <p:spPr>
          <a:xfrm>
            <a:off x="10476089" y="2404533"/>
            <a:ext cx="769884" cy="17081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 dirty="0">
                <a:solidFill>
                  <a:schemeClr val="accent5"/>
                </a:solidFill>
              </a:rPr>
              <a:t>Action</a:t>
            </a:r>
          </a:p>
          <a:p>
            <a:pPr algn="l" rtl="0"/>
            <a:endParaRPr lang="en-US" sz="1050" dirty="0">
              <a:solidFill>
                <a:schemeClr val="accent5"/>
              </a:solidFill>
            </a:endParaRPr>
          </a:p>
          <a:p>
            <a:pPr algn="l" rtl="0"/>
            <a:r>
              <a:rPr lang="en-US" sz="1050" dirty="0">
                <a:solidFill>
                  <a:schemeClr val="accent5"/>
                </a:solidFill>
              </a:rPr>
              <a:t>Comedy</a:t>
            </a:r>
          </a:p>
          <a:p>
            <a:pPr algn="l" rtl="0"/>
            <a:endParaRPr lang="en-US" sz="1050" dirty="0">
              <a:solidFill>
                <a:schemeClr val="accent5"/>
              </a:solidFill>
            </a:endParaRPr>
          </a:p>
          <a:p>
            <a:pPr algn="l" rtl="0"/>
            <a:r>
              <a:rPr lang="en-US" sz="1050" dirty="0">
                <a:solidFill>
                  <a:schemeClr val="accent5"/>
                </a:solidFill>
              </a:rPr>
              <a:t>Horror</a:t>
            </a:r>
          </a:p>
          <a:p>
            <a:pPr algn="l" rtl="0"/>
            <a:endParaRPr lang="en-US" sz="1050" dirty="0">
              <a:solidFill>
                <a:schemeClr val="accent5"/>
              </a:solidFill>
            </a:endParaRPr>
          </a:p>
          <a:p>
            <a:pPr algn="l" rtl="0"/>
            <a:r>
              <a:rPr lang="en-US" sz="1050" dirty="0">
                <a:solidFill>
                  <a:schemeClr val="accent5"/>
                </a:solidFill>
              </a:rPr>
              <a:t>Sci Fi</a:t>
            </a:r>
          </a:p>
          <a:p>
            <a:pPr algn="l" rtl="0"/>
            <a:r>
              <a:rPr lang="en-US" sz="1050" dirty="0">
                <a:solidFill>
                  <a:schemeClr val="accent5"/>
                </a:solidFill>
              </a:rPr>
              <a:t>.</a:t>
            </a:r>
          </a:p>
          <a:p>
            <a:pPr algn="l" rtl="0"/>
            <a:r>
              <a:rPr lang="en-US" sz="1050" dirty="0">
                <a:solidFill>
                  <a:schemeClr val="accent5"/>
                </a:solidFill>
              </a:rPr>
              <a:t>.</a:t>
            </a:r>
          </a:p>
          <a:p>
            <a:pPr algn="l" rtl="0"/>
            <a:r>
              <a:rPr lang="en-US" sz="1050" dirty="0">
                <a:solidFill>
                  <a:schemeClr val="accent5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437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012415" y="729779"/>
            <a:ext cx="963530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1- Introduction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		</a:t>
            </a:r>
            <a:r>
              <a:rPr lang="en-US" sz="2800" i="1" dirty="0"/>
              <a:t>1.1 What we want to achieve in our project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1093471225"/>
      </p:ext>
    </p:extLst>
  </p:cSld>
  <p:clrMapOvr>
    <a:masterClrMapping/>
  </p:clrMapOvr>
  <p:transition spd="slow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98EC22-28E0-47EA-957B-82106268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0268C66-1635-4857-8F0E-34641F823D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87" t="32236" r="55570" b="10380"/>
          <a:stretch/>
        </p:blipFill>
        <p:spPr>
          <a:xfrm>
            <a:off x="1986986" y="1248597"/>
            <a:ext cx="8218027" cy="560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8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3E0359D-09FC-467E-8881-7026EA7AC6FD}"/>
              </a:ext>
            </a:extLst>
          </p:cNvPr>
          <p:cNvSpPr txBox="1"/>
          <p:nvPr/>
        </p:nvSpPr>
        <p:spPr>
          <a:xfrm>
            <a:off x="781050" y="304800"/>
            <a:ext cx="10010775" cy="750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b="1" dirty="0">
                <a:solidFill>
                  <a:schemeClr val="bg1"/>
                </a:solidFill>
              </a:rPr>
              <a:t>Given a large data set of Movie Poster, we want to create a model that will be able to classify the model to its genre.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800" b="1" dirty="0">
                <a:solidFill>
                  <a:schemeClr val="bg1"/>
                </a:solidFill>
              </a:rPr>
              <a:t>For such a task we downloaded a data Set from Kaggle which contains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>
                <a:solidFill>
                  <a:schemeClr val="bg1"/>
                </a:solidFill>
              </a:rPr>
              <a:t>A file of 41K different movie posters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>
                <a:solidFill>
                  <a:schemeClr val="bg1"/>
                </a:solidFill>
              </a:rPr>
              <a:t>A csv file which contains all the metadata and the classification of the movies</a:t>
            </a:r>
          </a:p>
          <a:p>
            <a:pPr marL="742950" lvl="1" indent="-285750">
              <a:buFontTx/>
              <a:buChar char="-"/>
            </a:pPr>
            <a:endParaRPr lang="en-US" sz="28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800" b="1" dirty="0">
                <a:solidFill>
                  <a:schemeClr val="bg1"/>
                </a:solidFill>
              </a:rPr>
              <a:t>We used only 30K images (lack of RAM)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800" b="1" dirty="0">
                <a:solidFill>
                  <a:schemeClr val="bg1"/>
                </a:solidFill>
              </a:rPr>
              <a:t>We used the Google </a:t>
            </a:r>
            <a:r>
              <a:rPr lang="en-US" sz="2800" b="1" dirty="0" err="1">
                <a:solidFill>
                  <a:schemeClr val="bg1"/>
                </a:solidFill>
              </a:rPr>
              <a:t>Colab</a:t>
            </a:r>
            <a:r>
              <a:rPr lang="en-US" sz="2800" b="1" dirty="0">
                <a:solidFill>
                  <a:schemeClr val="bg1"/>
                </a:solidFill>
              </a:rPr>
              <a:t> platform to carry out this work.</a:t>
            </a:r>
          </a:p>
          <a:p>
            <a:pPr lvl="1"/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88846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61926" y="729779"/>
            <a:ext cx="1193482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2 - Our dataset and some examples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2455771693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1052052" y="383458"/>
            <a:ext cx="9832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A sample from our images file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7" name="Image 6" descr="Une image contenant texte, différent, botte, plusieurs&#10;&#10;Description générée automatiquement">
            <a:extLst>
              <a:ext uri="{FF2B5EF4-FFF2-40B4-BE49-F238E27FC236}">
                <a16:creationId xmlns:a16="http://schemas.microsoft.com/office/drawing/2014/main" id="{8EDBBE9B-3786-4978-81A0-402BCEEF4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8" y="1288026"/>
            <a:ext cx="11607676" cy="539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64591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1052052" y="383458"/>
            <a:ext cx="9832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A sample from our csv file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3" name="Image 2" descr="Une image contenant texte, botte, groupe, ligne&#10;&#10;Description générée automatiquement">
            <a:extLst>
              <a:ext uri="{FF2B5EF4-FFF2-40B4-BE49-F238E27FC236}">
                <a16:creationId xmlns:a16="http://schemas.microsoft.com/office/drawing/2014/main" id="{3AB848C5-8B8D-4143-880A-C7E11279D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1276350"/>
            <a:ext cx="11737549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17613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61926" y="729779"/>
            <a:ext cx="119348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 startAt="3"/>
            </a:pPr>
            <a:r>
              <a:rPr lang="en-US" sz="5400" b="1" dirty="0">
                <a:latin typeface="Agency FB" panose="020B0503020202020204" pitchFamily="34" charset="0"/>
              </a:rPr>
              <a:t>Implementation</a:t>
            </a:r>
          </a:p>
          <a:p>
            <a:endParaRPr lang="en-US" sz="5400" b="1" dirty="0">
              <a:latin typeface="Agency FB" panose="020B0503020202020204" pitchFamily="34" charset="0"/>
            </a:endParaRPr>
          </a:p>
          <a:p>
            <a:r>
              <a:rPr lang="en-US" sz="4000" b="1" dirty="0">
                <a:latin typeface="Agency FB" panose="020B0503020202020204" pitchFamily="34" charset="0"/>
              </a:rPr>
              <a:t>	</a:t>
            </a:r>
            <a:r>
              <a:rPr lang="en-US" sz="3200" b="1" dirty="0">
                <a:latin typeface="Agency FB" panose="020B0503020202020204" pitchFamily="34" charset="0"/>
              </a:rPr>
              <a:t>3.1 Dealing with the dataset (Normalization, splitting,..)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651587612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9832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Converting csv file to pandas Dataframe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989D8891-0452-4EBA-BE92-991398C9E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1178183"/>
            <a:ext cx="11945192" cy="5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34124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2758</TotalTime>
  <Words>783</Words>
  <Application>Microsoft Office PowerPoint</Application>
  <PresentationFormat>Grand écran</PresentationFormat>
  <Paragraphs>178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Agency FB</vt:lpstr>
      <vt:lpstr>Arial</vt:lpstr>
      <vt:lpstr>Century Gothic</vt:lpstr>
      <vt:lpstr>Roboto</vt:lpstr>
      <vt:lpstr>Wingdings</vt:lpstr>
      <vt:lpstr>Wingdings 3</vt:lpstr>
      <vt:lpstr>Secteur</vt:lpstr>
      <vt:lpstr>Convolutional Neural Network for Movie Genre classification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Genre Classification </vt:lpstr>
      <vt:lpstr>General Steps</vt:lpstr>
      <vt:lpstr>Data slicing(steps : 1,2,3)</vt:lpstr>
      <vt:lpstr>Train &amp; Test set</vt:lpstr>
      <vt:lpstr>Convolutional Neural Network - model</vt:lpstr>
      <vt:lpstr>Model Visual Description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Genre Classification </dc:title>
  <dc:creator>רון סיידר</dc:creator>
  <cp:lastModifiedBy>Jordan Tangy</cp:lastModifiedBy>
  <cp:revision>29</cp:revision>
  <dcterms:created xsi:type="dcterms:W3CDTF">2021-02-02T06:03:06Z</dcterms:created>
  <dcterms:modified xsi:type="dcterms:W3CDTF">2021-02-05T14:16:39Z</dcterms:modified>
</cp:coreProperties>
</file>