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38" r:id="rId1"/>
  </p:sldMasterIdLst>
  <p:sldIdLst>
    <p:sldId id="263" r:id="rId2"/>
    <p:sldId id="264" r:id="rId3"/>
    <p:sldId id="265" r:id="rId4"/>
    <p:sldId id="267" r:id="rId5"/>
    <p:sldId id="269" r:id="rId6"/>
    <p:sldId id="268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8" r:id="rId15"/>
    <p:sldId id="279" r:id="rId16"/>
    <p:sldId id="295" r:id="rId17"/>
    <p:sldId id="282" r:id="rId18"/>
    <p:sldId id="280" r:id="rId19"/>
    <p:sldId id="286" r:id="rId20"/>
    <p:sldId id="287" r:id="rId21"/>
    <p:sldId id="281" r:id="rId22"/>
    <p:sldId id="283" r:id="rId23"/>
    <p:sldId id="284" r:id="rId24"/>
    <p:sldId id="285" r:id="rId25"/>
    <p:sldId id="288" r:id="rId26"/>
    <p:sldId id="289" r:id="rId27"/>
    <p:sldId id="290" r:id="rId28"/>
    <p:sldId id="291" r:id="rId29"/>
    <p:sldId id="293" r:id="rId30"/>
    <p:sldId id="292" r:id="rId31"/>
    <p:sldId id="294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rdan Tangy" initials="JT" lastIdx="2" clrIdx="0">
    <p:extLst>
      <p:ext uri="{19B8F6BF-5375-455C-9EA6-DF929625EA0E}">
        <p15:presenceInfo xmlns:p15="http://schemas.microsoft.com/office/powerpoint/2012/main" userId="96b1209cbeba39e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060" autoAdjust="0"/>
    <p:restoredTop sz="94660"/>
  </p:normalViewPr>
  <p:slideViewPr>
    <p:cSldViewPr snapToGrid="0">
      <p:cViewPr varScale="1">
        <p:scale>
          <a:sx n="80" d="100"/>
          <a:sy n="80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05T01:36:36.270" idx="1">
    <p:pos x="767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05T13:00:29.007" idx="2">
    <p:pos x="767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05T13:00:29.007" idx="2">
    <p:pos x="767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כ"ה/שבט/תשפ"א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710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כ"ה/שבט/תשפ"א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8084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כ"ה/שבט/תשפ"א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2957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כ"ה/שבט/תשפ"א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0282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כ"ה/שבט/תשפ"א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3248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כ"ה/שבט/תשפ"א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3751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כ"ה/שבט/תשפ"א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85498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כ"ה/שבט/תשפ"א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3310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כ"ה/שבט/תשפ"א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2413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כ"ה/שבט/תשפ"א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34116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כ"ה/שבט/תשפ"א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9563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כ"ה/שבט/תשפ"א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584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כ"ה/שבט/תשפ"א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2991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כ"ה/שבט/תשפ"א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1525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כ"ה/שבט/תשפ"א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3974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כ"ה/שבט/תשפ"א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9622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ADD9-DF4E-4354-88F9-F6DD2B2814A9}" type="datetimeFigureOut">
              <a:rPr lang="he-IL" smtClean="0"/>
              <a:t>כ"ה/שבט/תשפ"א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545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F23ADD9-DF4E-4354-88F9-F6DD2B2814A9}" type="datetimeFigureOut">
              <a:rPr lang="he-IL" smtClean="0"/>
              <a:t>כ"ה/שבט/תשפ"א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789576-C343-493A-901A-92238E8FEFFB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62575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DF01E8-A6AF-4E8B-89A5-C2EED53FD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174" y="423332"/>
            <a:ext cx="9525000" cy="150706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latin typeface="Agency FB" panose="020B0503020202020204" pitchFamily="34" charset="0"/>
              </a:rPr>
              <a:t>Convolutional Neural Network for Movie Poster Genre classification </a:t>
            </a:r>
            <a:endParaRPr lang="en-IL" sz="5400" b="1" dirty="0">
              <a:latin typeface="Agency FB" panose="020B050302020202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C91914-1A9A-4D8C-AF50-E82851825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574" y="2810130"/>
            <a:ext cx="10515600" cy="3492347"/>
          </a:xfrm>
        </p:spPr>
        <p:txBody>
          <a:bodyPr>
            <a:normAutofit fontScale="92500" lnSpcReduction="20000"/>
          </a:bodyPr>
          <a:lstStyle/>
          <a:p>
            <a:endParaRPr lang="en-US" sz="4400" b="1" dirty="0">
              <a:solidFill>
                <a:srgbClr val="FF0000"/>
              </a:solidFill>
            </a:endParaRPr>
          </a:p>
          <a:p>
            <a:endParaRPr lang="en-US" sz="4400" b="1" dirty="0">
              <a:solidFill>
                <a:srgbClr val="FF0000"/>
              </a:solidFill>
            </a:endParaRPr>
          </a:p>
          <a:p>
            <a:endParaRPr lang="en-US" sz="4400" b="1" dirty="0">
              <a:solidFill>
                <a:srgbClr val="FF0000"/>
              </a:solidFill>
            </a:endParaRPr>
          </a:p>
          <a:p>
            <a:endParaRPr lang="en-US" sz="4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900" b="1" u="sng" dirty="0">
                <a:solidFill>
                  <a:schemeClr val="tx1"/>
                </a:solidFill>
                <a:latin typeface="Agency FB" panose="020B0503020202020204" pitchFamily="34" charset="0"/>
              </a:rPr>
              <a:t>Presented by </a:t>
            </a:r>
            <a:r>
              <a:rPr lang="en-US" sz="3900" b="1" dirty="0">
                <a:solidFill>
                  <a:schemeClr val="tx1"/>
                </a:solidFill>
                <a:latin typeface="Agency FB" panose="020B0503020202020204" pitchFamily="34" charset="0"/>
              </a:rPr>
              <a:t>: Ron Sider and Jordan Tangy</a:t>
            </a:r>
          </a:p>
        </p:txBody>
      </p:sp>
    </p:spTree>
    <p:extLst>
      <p:ext uri="{BB962C8B-B14F-4D97-AF65-F5344CB8AC3E}">
        <p14:creationId xmlns:p14="http://schemas.microsoft.com/office/powerpoint/2010/main" val="46307273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B756054-08A3-4288-9125-9F314B993E8F}"/>
              </a:ext>
            </a:extLst>
          </p:cNvPr>
          <p:cNvSpPr txBox="1"/>
          <p:nvPr/>
        </p:nvSpPr>
        <p:spPr>
          <a:xfrm>
            <a:off x="804402" y="383458"/>
            <a:ext cx="10987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</a:rPr>
              <a:t>Insertion of the pictures into a manageable array</a:t>
            </a:r>
            <a:endParaRPr lang="en-IL" sz="3200" b="1" dirty="0">
              <a:solidFill>
                <a:schemeClr val="bg1"/>
              </a:solidFill>
            </a:endParaRPr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7B8B17DB-8D37-43BF-AC23-AEAAD5B2C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" y="1071715"/>
            <a:ext cx="11997203" cy="552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656047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B756054-08A3-4288-9125-9F314B993E8F}"/>
              </a:ext>
            </a:extLst>
          </p:cNvPr>
          <p:cNvSpPr txBox="1"/>
          <p:nvPr/>
        </p:nvSpPr>
        <p:spPr>
          <a:xfrm>
            <a:off x="804402" y="383458"/>
            <a:ext cx="10987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</a:rPr>
              <a:t>Insertion of the pictures into a manageable array</a:t>
            </a:r>
            <a:endParaRPr lang="en-IL" sz="3200" b="1" dirty="0">
              <a:solidFill>
                <a:schemeClr val="bg1"/>
              </a:solidFill>
            </a:endParaRPr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7B8B17DB-8D37-43BF-AC23-AEAAD5B2C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" y="1071715"/>
            <a:ext cx="11997203" cy="552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62825"/>
      </p:ext>
    </p:ext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B756054-08A3-4288-9125-9F314B993E8F}"/>
              </a:ext>
            </a:extLst>
          </p:cNvPr>
          <p:cNvSpPr txBox="1"/>
          <p:nvPr/>
        </p:nvSpPr>
        <p:spPr>
          <a:xfrm>
            <a:off x="804402" y="383458"/>
            <a:ext cx="10987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</a:rPr>
              <a:t>Rearranging y data by dropping irrelevant fields</a:t>
            </a:r>
            <a:endParaRPr lang="en-IL" sz="3200" b="1" dirty="0">
              <a:solidFill>
                <a:schemeClr val="bg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228FE8A-BCE7-4D14-B8DD-DD1A803B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02" y="1818640"/>
            <a:ext cx="9819054" cy="129032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8DE5086-5681-4A1E-BBDC-B0A2F7C90422}"/>
              </a:ext>
            </a:extLst>
          </p:cNvPr>
          <p:cNvSpPr txBox="1"/>
          <p:nvPr/>
        </p:nvSpPr>
        <p:spPr>
          <a:xfrm>
            <a:off x="804402" y="4114800"/>
            <a:ext cx="100667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Our aim is to “cut” the data frame and get the array representing the classification of the movies (1’s and 0’s only)</a:t>
            </a:r>
            <a:endParaRPr lang="en-IL" sz="3200" dirty="0"/>
          </a:p>
        </p:txBody>
      </p:sp>
    </p:spTree>
    <p:extLst>
      <p:ext uri="{BB962C8B-B14F-4D97-AF65-F5344CB8AC3E}">
        <p14:creationId xmlns:p14="http://schemas.microsoft.com/office/powerpoint/2010/main" val="2994031352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B756054-08A3-4288-9125-9F314B993E8F}"/>
              </a:ext>
            </a:extLst>
          </p:cNvPr>
          <p:cNvSpPr txBox="1"/>
          <p:nvPr/>
        </p:nvSpPr>
        <p:spPr>
          <a:xfrm>
            <a:off x="804402" y="383458"/>
            <a:ext cx="109875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i="0" dirty="0">
                <a:solidFill>
                  <a:srgbClr val="212121"/>
                </a:solidFill>
                <a:effectLst/>
                <a:latin typeface="Roboto"/>
              </a:rPr>
              <a:t>Splitting the dataset into train set and test set</a:t>
            </a:r>
            <a:endParaRPr lang="en-US" sz="3200" b="0" i="0" dirty="0">
              <a:solidFill>
                <a:srgbClr val="212121"/>
              </a:solidFill>
              <a:effectLst/>
              <a:latin typeface="Roboto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L" sz="3200" b="1" dirty="0">
              <a:solidFill>
                <a:schemeClr val="bg1"/>
              </a:solidFill>
            </a:endParaRPr>
          </a:p>
        </p:txBody>
      </p: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8709D862-5785-4677-95C1-03814FD81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46" y="1605280"/>
            <a:ext cx="8796714" cy="219456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25A8FD4-982B-4045-8531-49AF061E984E}"/>
              </a:ext>
            </a:extLst>
          </p:cNvPr>
          <p:cNvSpPr txBox="1"/>
          <p:nvPr/>
        </p:nvSpPr>
        <p:spPr>
          <a:xfrm>
            <a:off x="804402" y="4267200"/>
            <a:ext cx="70899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Training data size = 80%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Testing data size = 20%</a:t>
            </a:r>
          </a:p>
        </p:txBody>
      </p:sp>
    </p:spTree>
    <p:extLst>
      <p:ext uri="{BB962C8B-B14F-4D97-AF65-F5344CB8AC3E}">
        <p14:creationId xmlns:p14="http://schemas.microsoft.com/office/powerpoint/2010/main" val="212952581"/>
      </p:ext>
    </p:extLst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76FF7F0-32D0-4CD4-A877-04E15965A92F}"/>
              </a:ext>
            </a:extLst>
          </p:cNvPr>
          <p:cNvSpPr txBox="1"/>
          <p:nvPr/>
        </p:nvSpPr>
        <p:spPr>
          <a:xfrm>
            <a:off x="161926" y="729779"/>
            <a:ext cx="1193482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 startAt="3"/>
            </a:pPr>
            <a:r>
              <a:rPr lang="en-US" sz="5400" b="1" dirty="0">
                <a:latin typeface="Agency FB" panose="020B0503020202020204" pitchFamily="34" charset="0"/>
              </a:rPr>
              <a:t>Implementation</a:t>
            </a:r>
          </a:p>
          <a:p>
            <a:endParaRPr lang="en-US" sz="5400" b="1" dirty="0">
              <a:latin typeface="Agency FB" panose="020B0503020202020204" pitchFamily="34" charset="0"/>
            </a:endParaRPr>
          </a:p>
          <a:p>
            <a:r>
              <a:rPr lang="en-US" sz="4000" b="1" dirty="0">
                <a:latin typeface="Agency FB" panose="020B0503020202020204" pitchFamily="34" charset="0"/>
              </a:rPr>
              <a:t>	</a:t>
            </a:r>
            <a:r>
              <a:rPr lang="en-US" sz="3200" b="1" dirty="0">
                <a:latin typeface="Agency FB" panose="020B0503020202020204" pitchFamily="34" charset="0"/>
              </a:rPr>
              <a:t>3.2 Convolutional Neural Network Architecture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en-US" sz="2400" dirty="0"/>
              <a:t>		</a:t>
            </a:r>
            <a:endParaRPr lang="en-IL" sz="2800" i="1" dirty="0"/>
          </a:p>
        </p:txBody>
      </p:sp>
    </p:spTree>
    <p:extLst>
      <p:ext uri="{BB962C8B-B14F-4D97-AF65-F5344CB8AC3E}">
        <p14:creationId xmlns:p14="http://schemas.microsoft.com/office/powerpoint/2010/main" val="3911725902"/>
      </p:ext>
    </p:extLst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B756054-08A3-4288-9125-9F314B993E8F}"/>
              </a:ext>
            </a:extLst>
          </p:cNvPr>
          <p:cNvSpPr txBox="1"/>
          <p:nvPr/>
        </p:nvSpPr>
        <p:spPr>
          <a:xfrm>
            <a:off x="804402" y="383458"/>
            <a:ext cx="109875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rgbClr val="212121"/>
                </a:solidFill>
                <a:latin typeface="Roboto"/>
              </a:rPr>
              <a:t>ConvNet Architecture</a:t>
            </a:r>
            <a:endParaRPr lang="en-US" sz="3200" b="0" i="0" dirty="0">
              <a:solidFill>
                <a:srgbClr val="212121"/>
              </a:solidFill>
              <a:effectLst/>
              <a:latin typeface="Roboto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L" sz="3200" b="1" dirty="0">
              <a:solidFill>
                <a:schemeClr val="bg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248AC89-FDA2-49C6-B26B-353734F87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018622"/>
            <a:ext cx="6614160" cy="545592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DDB37C2-15B5-4360-A688-96186D9535A3}"/>
              </a:ext>
            </a:extLst>
          </p:cNvPr>
          <p:cNvSpPr txBox="1"/>
          <p:nvPr/>
        </p:nvSpPr>
        <p:spPr>
          <a:xfrm>
            <a:off x="6636242" y="1338373"/>
            <a:ext cx="5697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       </a:t>
            </a:r>
            <a:r>
              <a:rPr lang="en-US" sz="1400" b="1" dirty="0"/>
              <a:t>   16 filters, each one of size 3x3 (Relu Activation Function)</a:t>
            </a:r>
          </a:p>
          <a:p>
            <a:pPr algn="ctr"/>
            <a:r>
              <a:rPr lang="en-US" sz="1400" b="1" dirty="0"/>
              <a:t>	Batch Normalization </a:t>
            </a:r>
            <a:r>
              <a:rPr lang="en-US" sz="1400" b="1" dirty="0">
                <a:sym typeface="Wingdings" panose="05000000000000000000" pitchFamily="2" charset="2"/>
              </a:rPr>
              <a:t> Maxpooling 2x2  10% 	DropOut</a:t>
            </a:r>
            <a:endParaRPr lang="en-IL" sz="4000" b="1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9304ECA-5078-4DE6-B274-64A5695AE6F8}"/>
              </a:ext>
            </a:extLst>
          </p:cNvPr>
          <p:cNvSpPr txBox="1"/>
          <p:nvPr/>
        </p:nvSpPr>
        <p:spPr>
          <a:xfrm>
            <a:off x="7014210" y="710845"/>
            <a:ext cx="27051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6000" dirty="0"/>
              <a:t>}</a:t>
            </a:r>
            <a:endParaRPr lang="en-IL" sz="60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09459A5-424D-4E8E-AAE9-11291DDC4D39}"/>
              </a:ext>
            </a:extLst>
          </p:cNvPr>
          <p:cNvSpPr txBox="1"/>
          <p:nvPr/>
        </p:nvSpPr>
        <p:spPr>
          <a:xfrm>
            <a:off x="7014210" y="1460676"/>
            <a:ext cx="27051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6000" dirty="0"/>
              <a:t>}</a:t>
            </a:r>
            <a:endParaRPr lang="en-IL" sz="60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FEC1659-8E46-4D0A-8164-3680A98ABC78}"/>
              </a:ext>
            </a:extLst>
          </p:cNvPr>
          <p:cNvSpPr txBox="1"/>
          <p:nvPr/>
        </p:nvSpPr>
        <p:spPr>
          <a:xfrm>
            <a:off x="7014210" y="2227627"/>
            <a:ext cx="27051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6000" dirty="0"/>
              <a:t>}</a:t>
            </a:r>
            <a:endParaRPr lang="en-IL" sz="60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612E022-F368-4C6D-A4B9-03FE74241004}"/>
              </a:ext>
            </a:extLst>
          </p:cNvPr>
          <p:cNvSpPr txBox="1"/>
          <p:nvPr/>
        </p:nvSpPr>
        <p:spPr>
          <a:xfrm>
            <a:off x="7023243" y="2970232"/>
            <a:ext cx="27051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6000" dirty="0"/>
              <a:t>}</a:t>
            </a:r>
            <a:endParaRPr lang="en-IL" sz="60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C976C3A-A058-4C85-AA1D-1F84D2053BE4}"/>
              </a:ext>
            </a:extLst>
          </p:cNvPr>
          <p:cNvSpPr txBox="1"/>
          <p:nvPr/>
        </p:nvSpPr>
        <p:spPr>
          <a:xfrm>
            <a:off x="6707362" y="2070343"/>
            <a:ext cx="5697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          </a:t>
            </a:r>
            <a:r>
              <a:rPr lang="en-US" sz="1400" b="1" dirty="0"/>
              <a:t>32 filters, each one of size 3x3 (Relu Activation Function)</a:t>
            </a:r>
          </a:p>
          <a:p>
            <a:pPr algn="ctr"/>
            <a:r>
              <a:rPr lang="en-US" sz="1400" b="1" dirty="0"/>
              <a:t>	Batch Normalization </a:t>
            </a:r>
            <a:r>
              <a:rPr lang="en-US" sz="1400" b="1" dirty="0">
                <a:sym typeface="Wingdings" panose="05000000000000000000" pitchFamily="2" charset="2"/>
              </a:rPr>
              <a:t> Maxpooling 2x2</a:t>
            </a:r>
            <a:endParaRPr lang="en-IL" sz="4000" b="1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1BAABFF-AA0C-44B7-B5CB-A9324ED17696}"/>
              </a:ext>
            </a:extLst>
          </p:cNvPr>
          <p:cNvSpPr txBox="1"/>
          <p:nvPr/>
        </p:nvSpPr>
        <p:spPr>
          <a:xfrm>
            <a:off x="6707362" y="2813440"/>
            <a:ext cx="5697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        </a:t>
            </a:r>
            <a:r>
              <a:rPr lang="en-US" sz="1400" b="1" dirty="0"/>
              <a:t>  64 filters, each one of size 3x3 (Relu Activation Function)</a:t>
            </a:r>
          </a:p>
          <a:p>
            <a:pPr algn="ctr"/>
            <a:r>
              <a:rPr lang="en-US" sz="1400" b="1" dirty="0"/>
              <a:t>	Batch Normalization </a:t>
            </a:r>
            <a:r>
              <a:rPr lang="en-US" sz="1400" b="1" dirty="0">
                <a:sym typeface="Wingdings" panose="05000000000000000000" pitchFamily="2" charset="2"/>
              </a:rPr>
              <a:t> Maxpooling 2x2  20% DropOut</a:t>
            </a:r>
            <a:endParaRPr lang="en-IL" sz="4000" b="1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FB72200-2188-4E60-AB4C-455AEFE00A39}"/>
              </a:ext>
            </a:extLst>
          </p:cNvPr>
          <p:cNvSpPr txBox="1"/>
          <p:nvPr/>
        </p:nvSpPr>
        <p:spPr>
          <a:xfrm>
            <a:off x="6636242" y="3567723"/>
            <a:ext cx="5697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          </a:t>
            </a:r>
            <a:r>
              <a:rPr lang="en-US" sz="1400" b="1" dirty="0"/>
              <a:t>128 filters, each one of size 3x3 (Relu Activation Function)</a:t>
            </a:r>
          </a:p>
          <a:p>
            <a:pPr algn="ctr"/>
            <a:r>
              <a:rPr lang="en-US" sz="1400" b="1" dirty="0"/>
              <a:t>	Batch Normalization </a:t>
            </a:r>
            <a:r>
              <a:rPr lang="en-US" sz="1400" b="1" dirty="0">
                <a:sym typeface="Wingdings" panose="05000000000000000000" pitchFamily="2" charset="2"/>
              </a:rPr>
              <a:t> Maxpooling 2x2</a:t>
            </a:r>
            <a:endParaRPr lang="en-IL" sz="4000" b="1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C77B6DE-CB8C-4620-94A1-7E04CA716C75}"/>
              </a:ext>
            </a:extLst>
          </p:cNvPr>
          <p:cNvSpPr txBox="1"/>
          <p:nvPr/>
        </p:nvSpPr>
        <p:spPr>
          <a:xfrm>
            <a:off x="7061835" y="3835527"/>
            <a:ext cx="2705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400" dirty="0"/>
              <a:t>}</a:t>
            </a:r>
            <a:endParaRPr lang="en-IL" sz="2400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E31EA7D-14DB-476A-B3EC-F19EEC03833B}"/>
              </a:ext>
            </a:extLst>
          </p:cNvPr>
          <p:cNvSpPr txBox="1"/>
          <p:nvPr/>
        </p:nvSpPr>
        <p:spPr>
          <a:xfrm>
            <a:off x="6707362" y="4182534"/>
            <a:ext cx="5697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          Flatten Layer</a:t>
            </a:r>
            <a:endParaRPr lang="en-IL" sz="4000" b="1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9F3BFB7-382E-47B4-BBE3-E53A1E0D7D52}"/>
              </a:ext>
            </a:extLst>
          </p:cNvPr>
          <p:cNvSpPr txBox="1"/>
          <p:nvPr/>
        </p:nvSpPr>
        <p:spPr>
          <a:xfrm>
            <a:off x="7061835" y="4163713"/>
            <a:ext cx="270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3600" dirty="0"/>
              <a:t>}</a:t>
            </a:r>
            <a:endParaRPr lang="en-IL" sz="3600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9B00049-A6BB-4B3C-AFCC-EA6A43A0C456}"/>
              </a:ext>
            </a:extLst>
          </p:cNvPr>
          <p:cNvSpPr txBox="1"/>
          <p:nvPr/>
        </p:nvSpPr>
        <p:spPr>
          <a:xfrm>
            <a:off x="6814042" y="4585443"/>
            <a:ext cx="5484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          </a:t>
            </a:r>
            <a:r>
              <a:rPr lang="en-US" sz="1400" b="1" dirty="0"/>
              <a:t>Dense Layer (128 neurons) , Relu Activation  Function </a:t>
            </a:r>
            <a:r>
              <a:rPr lang="en-US" sz="1400" b="1" dirty="0">
                <a:sym typeface="Wingdings" panose="05000000000000000000" pitchFamily="2" charset="2"/>
              </a:rPr>
              <a:t>Batch Normalization </a:t>
            </a:r>
            <a:endParaRPr lang="en-US" sz="1400" b="1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B19B338-E753-4460-9B8A-BEDF0E9EC9B2}"/>
              </a:ext>
            </a:extLst>
          </p:cNvPr>
          <p:cNvSpPr txBox="1"/>
          <p:nvPr/>
        </p:nvSpPr>
        <p:spPr>
          <a:xfrm>
            <a:off x="6742922" y="5304696"/>
            <a:ext cx="5484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          </a:t>
            </a:r>
            <a:r>
              <a:rPr lang="en-US" sz="1400" b="1" dirty="0"/>
              <a:t>Dense Layer (128 neurons) , Relu Activation  Function </a:t>
            </a:r>
            <a:r>
              <a:rPr lang="en-US" sz="1400" b="1" dirty="0">
                <a:sym typeface="Wingdings" panose="05000000000000000000" pitchFamily="2" charset="2"/>
              </a:rPr>
              <a:t>Batch Normalization </a:t>
            </a:r>
            <a:endParaRPr lang="en-US" sz="1400" b="1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0FE3783-E022-4537-9EE2-C8041898C933}"/>
              </a:ext>
            </a:extLst>
          </p:cNvPr>
          <p:cNvSpPr txBox="1"/>
          <p:nvPr/>
        </p:nvSpPr>
        <p:spPr>
          <a:xfrm>
            <a:off x="7098522" y="4874879"/>
            <a:ext cx="270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3600" dirty="0"/>
              <a:t>}</a:t>
            </a:r>
            <a:endParaRPr lang="en-IL" sz="3600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1F96F0C6-8BE2-435F-9634-AEB444042FD2}"/>
              </a:ext>
            </a:extLst>
          </p:cNvPr>
          <p:cNvSpPr txBox="1"/>
          <p:nvPr/>
        </p:nvSpPr>
        <p:spPr>
          <a:xfrm>
            <a:off x="7098522" y="5827916"/>
            <a:ext cx="27051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000" dirty="0"/>
              <a:t>}</a:t>
            </a:r>
            <a:endParaRPr lang="en-IL" sz="2000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C120D1D-4BE9-43F1-BFEC-7279E5CB483B}"/>
              </a:ext>
            </a:extLst>
          </p:cNvPr>
          <p:cNvSpPr txBox="1"/>
          <p:nvPr/>
        </p:nvSpPr>
        <p:spPr>
          <a:xfrm>
            <a:off x="6742922" y="6178017"/>
            <a:ext cx="5591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          </a:t>
            </a:r>
            <a:r>
              <a:rPr lang="en-US" sz="1400" b="1" dirty="0"/>
              <a:t>Output Layer (13 neurons), Sigmoid Activation Function          	</a:t>
            </a:r>
            <a:r>
              <a:rPr lang="en-US" sz="1200" b="1" dirty="0"/>
              <a:t>(We assumed that there are no relationship between genres)</a:t>
            </a:r>
          </a:p>
        </p:txBody>
      </p:sp>
    </p:spTree>
    <p:extLst>
      <p:ext uri="{BB962C8B-B14F-4D97-AF65-F5344CB8AC3E}">
        <p14:creationId xmlns:p14="http://schemas.microsoft.com/office/powerpoint/2010/main" val="3668284390"/>
      </p:ext>
    </p:extLst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B756054-08A3-4288-9125-9F314B993E8F}"/>
              </a:ext>
            </a:extLst>
          </p:cNvPr>
          <p:cNvSpPr txBox="1"/>
          <p:nvPr/>
        </p:nvSpPr>
        <p:spPr>
          <a:xfrm>
            <a:off x="766302" y="402508"/>
            <a:ext cx="109875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rgbClr val="212121"/>
                </a:solidFill>
                <a:latin typeface="Roboto"/>
              </a:rPr>
              <a:t>ConvNet Visualization</a:t>
            </a:r>
            <a:endParaRPr lang="en-US" sz="3200" b="0" i="0" dirty="0">
              <a:solidFill>
                <a:srgbClr val="212121"/>
              </a:solidFill>
              <a:effectLst/>
              <a:latin typeface="Roboto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L" sz="3200" b="1" dirty="0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9304ECA-5078-4DE6-B274-64A5695AE6F8}"/>
              </a:ext>
            </a:extLst>
          </p:cNvPr>
          <p:cNvSpPr txBox="1"/>
          <p:nvPr/>
        </p:nvSpPr>
        <p:spPr>
          <a:xfrm>
            <a:off x="7014210" y="710845"/>
            <a:ext cx="27051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L" sz="6000" dirty="0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2FEA9A00-9453-4F7F-85BD-84690E0E62E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1057276"/>
            <a:ext cx="10572750" cy="551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070712"/>
      </p:ext>
    </p:extLst>
  </p:cSld>
  <p:clrMapOvr>
    <a:masterClrMapping/>
  </p:clrMapOvr>
  <p:transition spd="slow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76FF7F0-32D0-4CD4-A877-04E15965A92F}"/>
              </a:ext>
            </a:extLst>
          </p:cNvPr>
          <p:cNvSpPr txBox="1"/>
          <p:nvPr/>
        </p:nvSpPr>
        <p:spPr>
          <a:xfrm>
            <a:off x="161926" y="729779"/>
            <a:ext cx="1193482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 startAt="3"/>
            </a:pPr>
            <a:r>
              <a:rPr lang="en-US" sz="5400" b="1" dirty="0">
                <a:latin typeface="Agency FB" panose="020B0503020202020204" pitchFamily="34" charset="0"/>
              </a:rPr>
              <a:t>Implementation</a:t>
            </a:r>
          </a:p>
          <a:p>
            <a:endParaRPr lang="en-US" sz="5400" b="1" dirty="0">
              <a:latin typeface="Agency FB" panose="020B0503020202020204" pitchFamily="34" charset="0"/>
            </a:endParaRPr>
          </a:p>
          <a:p>
            <a:r>
              <a:rPr lang="en-US" sz="4000" b="1" dirty="0">
                <a:latin typeface="Agency FB" panose="020B0503020202020204" pitchFamily="34" charset="0"/>
              </a:rPr>
              <a:t>	</a:t>
            </a:r>
            <a:r>
              <a:rPr lang="en-US" sz="3200" b="1" dirty="0">
                <a:latin typeface="Agency FB" panose="020B0503020202020204" pitchFamily="34" charset="0"/>
              </a:rPr>
              <a:t>3.3 Training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en-US" sz="2400" dirty="0"/>
              <a:t>		</a:t>
            </a:r>
            <a:endParaRPr lang="en-IL" sz="2800" i="1" dirty="0"/>
          </a:p>
        </p:txBody>
      </p:sp>
    </p:spTree>
    <p:extLst>
      <p:ext uri="{BB962C8B-B14F-4D97-AF65-F5344CB8AC3E}">
        <p14:creationId xmlns:p14="http://schemas.microsoft.com/office/powerpoint/2010/main" val="2157823740"/>
      </p:ext>
    </p:extLst>
  </p:cSld>
  <p:clrMapOvr>
    <a:masterClrMapping/>
  </p:clrMapOvr>
  <p:transition spd="slow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B756054-08A3-4288-9125-9F314B993E8F}"/>
              </a:ext>
            </a:extLst>
          </p:cNvPr>
          <p:cNvSpPr txBox="1"/>
          <p:nvPr/>
        </p:nvSpPr>
        <p:spPr>
          <a:xfrm>
            <a:off x="804402" y="383458"/>
            <a:ext cx="109875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rgbClr val="212121"/>
                </a:solidFill>
                <a:latin typeface="Roboto"/>
              </a:rPr>
              <a:t>Compiling and training the model</a:t>
            </a:r>
            <a:endParaRPr lang="en-US" sz="3200" b="0" i="0" dirty="0">
              <a:solidFill>
                <a:srgbClr val="212121"/>
              </a:solidFill>
              <a:effectLst/>
              <a:latin typeface="Roboto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L" sz="3200" b="1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CDA7EC8-DE67-432A-8587-B6D695234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1188976"/>
            <a:ext cx="11238886" cy="543399"/>
          </a:xfrm>
          <a:prstGeom prst="rect">
            <a:avLst/>
          </a:prstGeom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4C7442AA-8B60-41DB-9E6C-197EB51552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1960880"/>
            <a:ext cx="11238886" cy="451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89369"/>
      </p:ext>
    </p:extLst>
  </p:cSld>
  <p:clrMapOvr>
    <a:masterClrMapping/>
  </p:clrMapOvr>
  <p:transition spd="slow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B756054-08A3-4288-9125-9F314B993E8F}"/>
              </a:ext>
            </a:extLst>
          </p:cNvPr>
          <p:cNvSpPr txBox="1"/>
          <p:nvPr/>
        </p:nvSpPr>
        <p:spPr>
          <a:xfrm>
            <a:off x="804402" y="383458"/>
            <a:ext cx="109875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rgbClr val="212121"/>
                </a:solidFill>
                <a:latin typeface="Roboto"/>
              </a:rPr>
              <a:t>Compiling and training the model</a:t>
            </a:r>
            <a:endParaRPr lang="en-US" sz="3200" b="0" i="0" dirty="0">
              <a:solidFill>
                <a:srgbClr val="212121"/>
              </a:solidFill>
              <a:effectLst/>
              <a:latin typeface="Roboto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L" sz="3200" b="1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CDA7EC8-DE67-432A-8587-B6D695234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1188976"/>
            <a:ext cx="11238886" cy="543399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C3F65CD4-D521-41B2-B614-1B1932418A6A}"/>
              </a:ext>
            </a:extLst>
          </p:cNvPr>
          <p:cNvSpPr txBox="1"/>
          <p:nvPr/>
        </p:nvSpPr>
        <p:spPr>
          <a:xfrm>
            <a:off x="279052" y="2227225"/>
            <a:ext cx="1135134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Optimizer :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lvl="1" indent="-285750">
              <a:buFontTx/>
              <a:buChar char="-"/>
            </a:pPr>
            <a:r>
              <a:rPr lang="en-US" dirty="0"/>
              <a:t>Adam Optimizer : Empirically, Adam gave use better results than other optimizers 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Adam optimizers adjusts its learning during training and is fast compared to other   algorithms.</a:t>
            </a:r>
          </a:p>
          <a:p>
            <a:pPr lvl="1"/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u="sng" dirty="0"/>
              <a:t>Loss function:</a:t>
            </a:r>
          </a:p>
          <a:p>
            <a:endParaRPr lang="en-US" u="sng" dirty="0"/>
          </a:p>
          <a:p>
            <a:pPr marL="742950" lvl="1" indent="-285750">
              <a:buFontTx/>
              <a:buChar char="-"/>
            </a:pPr>
            <a:r>
              <a:rPr lang="en-US" dirty="0"/>
              <a:t> Binary Cross entropy loss function</a:t>
            </a:r>
            <a:r>
              <a:rPr lang="en-US" b="0" i="0" dirty="0">
                <a:effectLst/>
              </a:rPr>
              <a:t> does not affect other output values. And that is exactly what we need. </a:t>
            </a:r>
            <a:r>
              <a:rPr lang="en-US" b="0" i="0" u="sng" dirty="0">
                <a:effectLst/>
              </a:rPr>
              <a:t>Multi-label classification</a:t>
            </a:r>
            <a:r>
              <a:rPr lang="en-US" b="0" i="0" dirty="0">
                <a:effectLst/>
              </a:rPr>
              <a:t> means that the output values are not impacted one by the other (unlike </a:t>
            </a:r>
            <a:r>
              <a:rPr lang="en-US" b="0" i="0" u="sng" dirty="0">
                <a:effectLst/>
              </a:rPr>
              <a:t>multi-class classification</a:t>
            </a:r>
            <a:r>
              <a:rPr lang="en-US" b="0" i="0" dirty="0">
                <a:effectLst/>
              </a:rPr>
              <a:t>). And because of that loss </a:t>
            </a:r>
            <a:r>
              <a:rPr lang="en-US" dirty="0"/>
              <a:t>needs to be calculated for each genre independently to other genres, the most </a:t>
            </a:r>
            <a:r>
              <a:rPr lang="en-US" dirty="0" err="1"/>
              <a:t>effictive</a:t>
            </a:r>
            <a:r>
              <a:rPr lang="en-US" dirty="0"/>
              <a:t> loss function to use was binary cross entropy.</a:t>
            </a:r>
          </a:p>
          <a:p>
            <a:pPr lvl="1"/>
            <a:r>
              <a:rPr lang="en-US" dirty="0"/>
              <a:t>	</a:t>
            </a:r>
          </a:p>
          <a:p>
            <a:endParaRPr lang="en-US" dirty="0"/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89464126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075CB93-4D07-4A41-ABEB-3654CDE30508}"/>
              </a:ext>
            </a:extLst>
          </p:cNvPr>
          <p:cNvSpPr txBox="1"/>
          <p:nvPr/>
        </p:nvSpPr>
        <p:spPr>
          <a:xfrm>
            <a:off x="504824" y="0"/>
            <a:ext cx="1082040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4000" b="1" u="sng" dirty="0">
                <a:solidFill>
                  <a:schemeClr val="bg1"/>
                </a:solidFill>
                <a:latin typeface="Agency FB" panose="020B0503020202020204" pitchFamily="34" charset="0"/>
              </a:rPr>
              <a:t>Steps of our presentation :</a:t>
            </a:r>
            <a:endParaRPr lang="en-US" b="1" u="sng" dirty="0">
              <a:solidFill>
                <a:schemeClr val="bg1"/>
              </a:solidFill>
            </a:endParaRPr>
          </a:p>
          <a:p>
            <a:endParaRPr lang="en-US" b="1" dirty="0">
              <a:latin typeface="Agency FB" panose="020B0503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Introduction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1.1 What we want to achieve in our project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 Our dataset and some examples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 Implementation</a:t>
            </a:r>
          </a:p>
          <a:p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	3.1 Dealing with the dataset (Normalization, splitting,..)</a:t>
            </a:r>
          </a:p>
          <a:p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	3.2 Convolutional Neural Network Architecture</a:t>
            </a:r>
          </a:p>
          <a:p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	3.3 Training</a:t>
            </a:r>
          </a:p>
          <a:p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	3.4 Results (Model Accuracy and Model Loss)</a:t>
            </a:r>
          </a:p>
          <a:p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	3.5 Some examples of testing</a:t>
            </a:r>
          </a:p>
          <a:p>
            <a: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4. Conclusion</a:t>
            </a:r>
          </a:p>
          <a:p>
            <a:endParaRPr lang="en-US" dirty="0"/>
          </a:p>
          <a:p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506319317"/>
      </p:ext>
    </p:extLst>
  </p:cSld>
  <p:clrMapOvr>
    <a:masterClrMapping/>
  </p:clrMapOvr>
  <p:transition spd="slow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B756054-08A3-4288-9125-9F314B993E8F}"/>
              </a:ext>
            </a:extLst>
          </p:cNvPr>
          <p:cNvSpPr txBox="1"/>
          <p:nvPr/>
        </p:nvSpPr>
        <p:spPr>
          <a:xfrm>
            <a:off x="804402" y="383458"/>
            <a:ext cx="109875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rgbClr val="212121"/>
                </a:solidFill>
                <a:latin typeface="Roboto"/>
              </a:rPr>
              <a:t>Compiling and training the model</a:t>
            </a:r>
            <a:endParaRPr lang="en-US" sz="3200" b="0" i="0" dirty="0">
              <a:solidFill>
                <a:srgbClr val="212121"/>
              </a:solidFill>
              <a:effectLst/>
              <a:latin typeface="Roboto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L" sz="3200" b="1" dirty="0">
              <a:solidFill>
                <a:schemeClr val="bg1"/>
              </a:solidFill>
            </a:endParaRPr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4C7442AA-8B60-41DB-9E6C-197EB5155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30" y="1075056"/>
            <a:ext cx="10142220" cy="4073228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56123C48-1C08-4D88-A06D-EE06F3F5D1B2}"/>
              </a:ext>
            </a:extLst>
          </p:cNvPr>
          <p:cNvSpPr txBox="1"/>
          <p:nvPr/>
        </p:nvSpPr>
        <p:spPr>
          <a:xfrm>
            <a:off x="804402" y="5534025"/>
            <a:ext cx="6958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-Training of 24000 samples, validating on 6000 samples</a:t>
            </a:r>
          </a:p>
          <a:p>
            <a:r>
              <a:rPr lang="en-US" dirty="0"/>
              <a:t>-20 epochs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818804260"/>
      </p:ext>
    </p:extLst>
  </p:cSld>
  <p:clrMapOvr>
    <a:masterClrMapping/>
  </p:clrMapOvr>
  <p:transition spd="slow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76FF7F0-32D0-4CD4-A877-04E15965A92F}"/>
              </a:ext>
            </a:extLst>
          </p:cNvPr>
          <p:cNvSpPr txBox="1"/>
          <p:nvPr/>
        </p:nvSpPr>
        <p:spPr>
          <a:xfrm>
            <a:off x="161926" y="729779"/>
            <a:ext cx="1193482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 startAt="3"/>
            </a:pPr>
            <a:r>
              <a:rPr lang="en-US" sz="5400" b="1" dirty="0">
                <a:latin typeface="Agency FB" panose="020B0503020202020204" pitchFamily="34" charset="0"/>
              </a:rPr>
              <a:t>Implementation</a:t>
            </a:r>
          </a:p>
          <a:p>
            <a:endParaRPr lang="en-US" sz="5400" b="1" dirty="0">
              <a:latin typeface="Agency FB" panose="020B0503020202020204" pitchFamily="34" charset="0"/>
            </a:endParaRPr>
          </a:p>
          <a:p>
            <a:r>
              <a:rPr lang="en-US" sz="4000" b="1" dirty="0">
                <a:latin typeface="Agency FB" panose="020B0503020202020204" pitchFamily="34" charset="0"/>
              </a:rPr>
              <a:t>	</a:t>
            </a:r>
            <a:r>
              <a:rPr lang="en-US" sz="3200" b="1" dirty="0">
                <a:latin typeface="Agency FB" panose="020B0503020202020204" pitchFamily="34" charset="0"/>
              </a:rPr>
              <a:t>3.4 Results (Model Accuracy and Model Loss)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en-US" sz="2400" dirty="0"/>
              <a:t>		</a:t>
            </a:r>
            <a:endParaRPr lang="en-IL" sz="2800" i="1" dirty="0"/>
          </a:p>
        </p:txBody>
      </p:sp>
    </p:spTree>
    <p:extLst>
      <p:ext uri="{BB962C8B-B14F-4D97-AF65-F5344CB8AC3E}">
        <p14:creationId xmlns:p14="http://schemas.microsoft.com/office/powerpoint/2010/main" val="2400191133"/>
      </p:ext>
    </p:extLst>
  </p:cSld>
  <p:clrMapOvr>
    <a:masterClrMapping/>
  </p:clrMapOvr>
  <p:transition spd="slow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B756054-08A3-4288-9125-9F314B993E8F}"/>
              </a:ext>
            </a:extLst>
          </p:cNvPr>
          <p:cNvSpPr txBox="1"/>
          <p:nvPr/>
        </p:nvSpPr>
        <p:spPr>
          <a:xfrm>
            <a:off x="804402" y="383458"/>
            <a:ext cx="109875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rgbClr val="212121"/>
                </a:solidFill>
                <a:latin typeface="Roboto"/>
              </a:rPr>
              <a:t>Plots of our results</a:t>
            </a:r>
            <a:endParaRPr lang="en-US" sz="3200" b="0" i="0" dirty="0">
              <a:solidFill>
                <a:srgbClr val="212121"/>
              </a:solidFill>
              <a:effectLst/>
              <a:latin typeface="Roboto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L" sz="3200" b="1" dirty="0">
              <a:solidFill>
                <a:schemeClr val="bg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196A33A-C91C-43DF-B2A8-D68FAC11F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60" y="1032302"/>
            <a:ext cx="5618480" cy="544224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C6CE549-0871-43C9-951F-BE9EBA674A31}"/>
              </a:ext>
            </a:extLst>
          </p:cNvPr>
          <p:cNvSpPr txBox="1"/>
          <p:nvPr/>
        </p:nvSpPr>
        <p:spPr>
          <a:xfrm>
            <a:off x="7086600" y="1133475"/>
            <a:ext cx="45910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It seems that validation accuracy is higher than training accuracy because when we use dropout , we use it only on the training and not on the validation.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For the loss, the validation loss is smaller than the training loss for the same reason mentioned above.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945840291"/>
      </p:ext>
    </p:extLst>
  </p:cSld>
  <p:clrMapOvr>
    <a:masterClrMapping/>
  </p:clrMapOvr>
  <p:transition spd="slow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76FF7F0-32D0-4CD4-A877-04E15965A92F}"/>
              </a:ext>
            </a:extLst>
          </p:cNvPr>
          <p:cNvSpPr txBox="1"/>
          <p:nvPr/>
        </p:nvSpPr>
        <p:spPr>
          <a:xfrm>
            <a:off x="161926" y="729779"/>
            <a:ext cx="1193482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 startAt="3"/>
            </a:pPr>
            <a:r>
              <a:rPr lang="en-US" sz="5400" b="1" dirty="0">
                <a:latin typeface="Agency FB" panose="020B0503020202020204" pitchFamily="34" charset="0"/>
              </a:rPr>
              <a:t>Implementation</a:t>
            </a:r>
          </a:p>
          <a:p>
            <a:endParaRPr lang="en-US" sz="5400" b="1" dirty="0">
              <a:latin typeface="Agency FB" panose="020B0503020202020204" pitchFamily="34" charset="0"/>
            </a:endParaRPr>
          </a:p>
          <a:p>
            <a:r>
              <a:rPr lang="en-US" sz="4000" b="1" dirty="0">
                <a:latin typeface="Agency FB" panose="020B0503020202020204" pitchFamily="34" charset="0"/>
              </a:rPr>
              <a:t>	</a:t>
            </a:r>
            <a:r>
              <a:rPr lang="en-US" sz="3200" b="1" dirty="0">
                <a:latin typeface="Agency FB" panose="020B0503020202020204" pitchFamily="34" charset="0"/>
              </a:rPr>
              <a:t>3.5 Some examples of testing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en-US" sz="2400" dirty="0"/>
              <a:t>		</a:t>
            </a:r>
            <a:endParaRPr lang="en-IL" sz="2800" i="1" dirty="0"/>
          </a:p>
        </p:txBody>
      </p:sp>
    </p:spTree>
    <p:extLst>
      <p:ext uri="{BB962C8B-B14F-4D97-AF65-F5344CB8AC3E}">
        <p14:creationId xmlns:p14="http://schemas.microsoft.com/office/powerpoint/2010/main" val="3784921959"/>
      </p:ext>
    </p:extLst>
  </p:cSld>
  <p:clrMapOvr>
    <a:masterClrMapping/>
  </p:clrMapOvr>
  <p:transition spd="slow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B756054-08A3-4288-9125-9F314B993E8F}"/>
              </a:ext>
            </a:extLst>
          </p:cNvPr>
          <p:cNvSpPr txBox="1"/>
          <p:nvPr/>
        </p:nvSpPr>
        <p:spPr>
          <a:xfrm>
            <a:off x="804402" y="383458"/>
            <a:ext cx="10987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>
                <a:solidFill>
                  <a:schemeClr val="bg1"/>
                </a:solidFill>
              </a:rPr>
              <a:t>Testing  Examples</a:t>
            </a:r>
            <a:endParaRPr lang="en-IL" sz="3200" b="1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2E7E27-E0D8-483C-AE73-55C02EA85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403" y="1053957"/>
            <a:ext cx="7706982" cy="550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55219"/>
      </p:ext>
    </p:extLst>
  </p:cSld>
  <p:clrMapOvr>
    <a:masterClrMapping/>
  </p:clrMapOvr>
  <p:transition spd="slow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B756054-08A3-4288-9125-9F314B993E8F}"/>
              </a:ext>
            </a:extLst>
          </p:cNvPr>
          <p:cNvSpPr txBox="1"/>
          <p:nvPr/>
        </p:nvSpPr>
        <p:spPr>
          <a:xfrm>
            <a:off x="804402" y="383458"/>
            <a:ext cx="10987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</a:rPr>
              <a:t>Testing  Examples</a:t>
            </a:r>
            <a:endParaRPr lang="en-IL" sz="3200" b="1" dirty="0">
              <a:solidFill>
                <a:schemeClr val="bg1"/>
              </a:solidFill>
            </a:endParaRPr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AB8BFE25-5113-4CC9-A7ED-999618E7C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26" y="968233"/>
            <a:ext cx="6837323" cy="57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745550"/>
      </p:ext>
    </p:extLst>
  </p:cSld>
  <p:clrMapOvr>
    <a:masterClrMapping/>
  </p:clrMapOvr>
  <p:transition spd="slow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B756054-08A3-4288-9125-9F314B993E8F}"/>
              </a:ext>
            </a:extLst>
          </p:cNvPr>
          <p:cNvSpPr txBox="1"/>
          <p:nvPr/>
        </p:nvSpPr>
        <p:spPr>
          <a:xfrm>
            <a:off x="804402" y="383458"/>
            <a:ext cx="10987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</a:rPr>
              <a:t>Testing  Examples</a:t>
            </a:r>
            <a:endParaRPr lang="en-IL" sz="3200" b="1" dirty="0">
              <a:solidFill>
                <a:schemeClr val="bg1"/>
              </a:solidFill>
            </a:endParaRPr>
          </a:p>
        </p:txBody>
      </p: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6C7D628D-F760-43B8-88E2-62F6D9295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02" y="1038226"/>
            <a:ext cx="7849280" cy="551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723746"/>
      </p:ext>
    </p:extLst>
  </p:cSld>
  <p:clrMapOvr>
    <a:masterClrMapping/>
  </p:clrMapOvr>
  <p:transition spd="slow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B756054-08A3-4288-9125-9F314B993E8F}"/>
              </a:ext>
            </a:extLst>
          </p:cNvPr>
          <p:cNvSpPr txBox="1"/>
          <p:nvPr/>
        </p:nvSpPr>
        <p:spPr>
          <a:xfrm>
            <a:off x="804402" y="383458"/>
            <a:ext cx="10987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</a:rPr>
              <a:t>Interesting output</a:t>
            </a:r>
            <a:endParaRPr lang="en-IL" sz="3200" b="1" dirty="0">
              <a:solidFill>
                <a:schemeClr val="bg1"/>
              </a:solidFill>
            </a:endParaRPr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85EC88CC-A850-43B4-AA9F-EEA55B579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968233"/>
            <a:ext cx="7181850" cy="539542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D13A848-68C3-4BF8-ABA7-D59462B1332D}"/>
              </a:ext>
            </a:extLst>
          </p:cNvPr>
          <p:cNvSpPr txBox="1"/>
          <p:nvPr/>
        </p:nvSpPr>
        <p:spPr>
          <a:xfrm>
            <a:off x="7724774" y="968233"/>
            <a:ext cx="43910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picture is not a movie Poster.</a:t>
            </a:r>
          </a:p>
          <a:p>
            <a:r>
              <a:rPr lang="en-US" dirty="0"/>
              <a:t>We wanted to challenge the Network on a picture that shows two dogs one next to the other.</a:t>
            </a:r>
          </a:p>
          <a:p>
            <a:r>
              <a:rPr lang="en-US" dirty="0"/>
              <a:t>As humans, we can see  “ a couple “ of dogs, and it is interesting to see that the network classified this picture as a ‘romance’. </a:t>
            </a:r>
          </a:p>
          <a:p>
            <a:r>
              <a:rPr lang="en-US" dirty="0"/>
              <a:t>It seems like the Network has identified the pattern of ‘couple’ in romance movie posters and that might be the reason why this picture is classified as ‘romance’.</a:t>
            </a:r>
          </a:p>
        </p:txBody>
      </p:sp>
    </p:spTree>
    <p:extLst>
      <p:ext uri="{BB962C8B-B14F-4D97-AF65-F5344CB8AC3E}">
        <p14:creationId xmlns:p14="http://schemas.microsoft.com/office/powerpoint/2010/main" val="3797049450"/>
      </p:ext>
    </p:extLst>
  </p:cSld>
  <p:clrMapOvr>
    <a:masterClrMapping/>
  </p:clrMapOvr>
  <p:transition spd="slow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B756054-08A3-4288-9125-9F314B993E8F}"/>
              </a:ext>
            </a:extLst>
          </p:cNvPr>
          <p:cNvSpPr txBox="1"/>
          <p:nvPr/>
        </p:nvSpPr>
        <p:spPr>
          <a:xfrm>
            <a:off x="804402" y="383458"/>
            <a:ext cx="10987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</a:rPr>
              <a:t>Testing  Examples</a:t>
            </a:r>
            <a:endParaRPr lang="en-IL" sz="3200" b="1" dirty="0">
              <a:solidFill>
                <a:schemeClr val="bg1"/>
              </a:solidFill>
            </a:endParaRPr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DD7A5CC-6930-4621-981F-138A96685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98" y="968233"/>
            <a:ext cx="9038103" cy="536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051270"/>
      </p:ext>
    </p:extLst>
  </p:cSld>
  <p:clrMapOvr>
    <a:masterClrMapping/>
  </p:clrMapOvr>
  <p:transition spd="slow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76FF7F0-32D0-4CD4-A877-04E15965A92F}"/>
              </a:ext>
            </a:extLst>
          </p:cNvPr>
          <p:cNvSpPr txBox="1"/>
          <p:nvPr/>
        </p:nvSpPr>
        <p:spPr>
          <a:xfrm>
            <a:off x="161926" y="729779"/>
            <a:ext cx="11934824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Agency FB" panose="020B0503020202020204" pitchFamily="34" charset="0"/>
              </a:rPr>
              <a:t>4. Conclusion</a:t>
            </a:r>
          </a:p>
          <a:p>
            <a:endParaRPr lang="en-US" sz="5400" b="1" dirty="0">
              <a:latin typeface="Agency FB" panose="020B0503020202020204" pitchFamily="34" charset="0"/>
            </a:endParaRPr>
          </a:p>
          <a:p>
            <a:r>
              <a:rPr lang="en-US" sz="4000" b="1" dirty="0">
                <a:latin typeface="Agency FB" panose="020B0503020202020204" pitchFamily="34" charset="0"/>
              </a:rPr>
              <a:t>	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en-US" sz="2400" dirty="0"/>
              <a:t>		</a:t>
            </a:r>
            <a:endParaRPr lang="en-IL" sz="2800" i="1" dirty="0"/>
          </a:p>
        </p:txBody>
      </p:sp>
    </p:spTree>
    <p:extLst>
      <p:ext uri="{BB962C8B-B14F-4D97-AF65-F5344CB8AC3E}">
        <p14:creationId xmlns:p14="http://schemas.microsoft.com/office/powerpoint/2010/main" val="3343105150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876FF7F0-32D0-4CD4-A877-04E15965A92F}"/>
              </a:ext>
            </a:extLst>
          </p:cNvPr>
          <p:cNvSpPr txBox="1"/>
          <p:nvPr/>
        </p:nvSpPr>
        <p:spPr>
          <a:xfrm>
            <a:off x="1012415" y="729779"/>
            <a:ext cx="963530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1- Introduction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		</a:t>
            </a:r>
            <a:r>
              <a:rPr lang="en-US" sz="2800" i="1" dirty="0"/>
              <a:t>1.1 What we want to achieve in our project</a:t>
            </a:r>
            <a:endParaRPr lang="en-IL" sz="2800" i="1" dirty="0"/>
          </a:p>
        </p:txBody>
      </p:sp>
    </p:spTree>
    <p:extLst>
      <p:ext uri="{BB962C8B-B14F-4D97-AF65-F5344CB8AC3E}">
        <p14:creationId xmlns:p14="http://schemas.microsoft.com/office/powerpoint/2010/main" val="1093471225"/>
      </p:ext>
    </p:extLst>
  </p:cSld>
  <p:clrMapOvr>
    <a:masterClrMapping/>
  </p:clrMapOvr>
  <p:transition spd="slow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C8DBC59-0350-4D33-BE2D-3F3BA0D19ECB}"/>
              </a:ext>
            </a:extLst>
          </p:cNvPr>
          <p:cNvSpPr txBox="1"/>
          <p:nvPr/>
        </p:nvSpPr>
        <p:spPr>
          <a:xfrm>
            <a:off x="542924" y="866775"/>
            <a:ext cx="1094422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CNN is accurate at a rate of 97% 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Overall, the CNN gives accurate predictions and even showed us some kind of “creativity”.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Some of our results were also achieved through trial and error (Such as dropout percentage, how many epochs, how many neurons in the Dense Layer…)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442977954"/>
      </p:ext>
    </p:extLst>
  </p:cSld>
  <p:clrMapOvr>
    <a:masterClrMapping/>
  </p:clrMapOvr>
  <p:transition spd="slow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76FF7F0-32D0-4CD4-A877-04E15965A92F}"/>
              </a:ext>
            </a:extLst>
          </p:cNvPr>
          <p:cNvSpPr txBox="1"/>
          <p:nvPr/>
        </p:nvSpPr>
        <p:spPr>
          <a:xfrm>
            <a:off x="866776" y="3429000"/>
            <a:ext cx="600074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Agency FB" panose="020B0503020202020204" pitchFamily="34" charset="0"/>
              </a:rPr>
              <a:t>Thank you for listening !</a:t>
            </a:r>
          </a:p>
          <a:p>
            <a:r>
              <a:rPr lang="en-US" sz="4000" b="1" dirty="0">
                <a:latin typeface="Agency FB" panose="020B0503020202020204" pitchFamily="34" charset="0"/>
              </a:rPr>
              <a:t>	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en-US" sz="2400" dirty="0"/>
              <a:t>		</a:t>
            </a:r>
            <a:endParaRPr lang="en-IL" sz="2800" i="1" dirty="0"/>
          </a:p>
        </p:txBody>
      </p:sp>
    </p:spTree>
    <p:extLst>
      <p:ext uri="{BB962C8B-B14F-4D97-AF65-F5344CB8AC3E}">
        <p14:creationId xmlns:p14="http://schemas.microsoft.com/office/powerpoint/2010/main" val="3898298195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3E0359D-09FC-467E-8881-7026EA7AC6FD}"/>
              </a:ext>
            </a:extLst>
          </p:cNvPr>
          <p:cNvSpPr txBox="1"/>
          <p:nvPr/>
        </p:nvSpPr>
        <p:spPr>
          <a:xfrm>
            <a:off x="781050" y="304800"/>
            <a:ext cx="10010775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b="1" dirty="0">
                <a:solidFill>
                  <a:schemeClr val="bg1"/>
                </a:solidFill>
              </a:rPr>
              <a:t>Given a large data set of Movie Poster, we want to create a model that will be able to classify the movie posters  into there correct genres.</a:t>
            </a:r>
          </a:p>
          <a:p>
            <a:endParaRPr lang="en-US" sz="2800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800" b="1" dirty="0">
                <a:solidFill>
                  <a:schemeClr val="bg1"/>
                </a:solidFill>
              </a:rPr>
              <a:t>For such a task we downloaded a data Set from Kaggle which contains 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="1" dirty="0">
                <a:solidFill>
                  <a:schemeClr val="bg1"/>
                </a:solidFill>
              </a:rPr>
              <a:t>A file of 41K different movie posters.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="1" dirty="0">
                <a:solidFill>
                  <a:schemeClr val="bg1"/>
                </a:solidFill>
              </a:rPr>
              <a:t>A csv file which contains all the metadata and the classification of each poster.</a:t>
            </a:r>
          </a:p>
          <a:p>
            <a:endParaRPr lang="en-US" sz="2800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2800" b="1" dirty="0">
                <a:solidFill>
                  <a:schemeClr val="bg1"/>
                </a:solidFill>
              </a:rPr>
              <a:t>We used the Google </a:t>
            </a:r>
            <a:r>
              <a:rPr lang="en-US" sz="2800" b="1" dirty="0" err="1">
                <a:solidFill>
                  <a:schemeClr val="bg1"/>
                </a:solidFill>
              </a:rPr>
              <a:t>Colab</a:t>
            </a:r>
            <a:r>
              <a:rPr lang="en-US" sz="2800" b="1" dirty="0">
                <a:solidFill>
                  <a:schemeClr val="bg1"/>
                </a:solidFill>
              </a:rPr>
              <a:t> platform to carry out this work.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lvl="1"/>
            <a:endParaRPr lang="en-US" dirty="0"/>
          </a:p>
          <a:p>
            <a:pPr marL="742950" lvl="1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188846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76FF7F0-32D0-4CD4-A877-04E15965A92F}"/>
              </a:ext>
            </a:extLst>
          </p:cNvPr>
          <p:cNvSpPr txBox="1"/>
          <p:nvPr/>
        </p:nvSpPr>
        <p:spPr>
          <a:xfrm>
            <a:off x="161926" y="729779"/>
            <a:ext cx="1193482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2 - Our dataset and some examples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		</a:t>
            </a:r>
            <a:endParaRPr lang="en-IL" sz="2800" i="1" dirty="0"/>
          </a:p>
        </p:txBody>
      </p:sp>
    </p:spTree>
    <p:extLst>
      <p:ext uri="{BB962C8B-B14F-4D97-AF65-F5344CB8AC3E}">
        <p14:creationId xmlns:p14="http://schemas.microsoft.com/office/powerpoint/2010/main" val="2455771693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B756054-08A3-4288-9125-9F314B993E8F}"/>
              </a:ext>
            </a:extLst>
          </p:cNvPr>
          <p:cNvSpPr txBox="1"/>
          <p:nvPr/>
        </p:nvSpPr>
        <p:spPr>
          <a:xfrm>
            <a:off x="1052052" y="383458"/>
            <a:ext cx="9832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</a:rPr>
              <a:t>A sample from our images file</a:t>
            </a:r>
            <a:endParaRPr lang="en-IL" sz="3200" b="1" dirty="0">
              <a:solidFill>
                <a:schemeClr val="bg1"/>
              </a:solidFill>
            </a:endParaRPr>
          </a:p>
        </p:txBody>
      </p:sp>
      <p:pic>
        <p:nvPicPr>
          <p:cNvPr id="7" name="Image 6" descr="Une image contenant texte, différent, botte, plusieurs&#10;&#10;Description générée automatiquement">
            <a:extLst>
              <a:ext uri="{FF2B5EF4-FFF2-40B4-BE49-F238E27FC236}">
                <a16:creationId xmlns:a16="http://schemas.microsoft.com/office/drawing/2014/main" id="{8EDBBE9B-3786-4978-81A0-402BCEEF4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28" y="1288026"/>
            <a:ext cx="11607676" cy="539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164591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B756054-08A3-4288-9125-9F314B993E8F}"/>
              </a:ext>
            </a:extLst>
          </p:cNvPr>
          <p:cNvSpPr txBox="1"/>
          <p:nvPr/>
        </p:nvSpPr>
        <p:spPr>
          <a:xfrm>
            <a:off x="1052052" y="383458"/>
            <a:ext cx="9832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</a:rPr>
              <a:t>A sample from our csv file</a:t>
            </a:r>
            <a:endParaRPr lang="en-IL" sz="3200" b="1" dirty="0">
              <a:solidFill>
                <a:schemeClr val="bg1"/>
              </a:solidFill>
            </a:endParaRPr>
          </a:p>
        </p:txBody>
      </p:sp>
      <p:pic>
        <p:nvPicPr>
          <p:cNvPr id="3" name="Image 2" descr="Une image contenant texte, botte, groupe, ligne&#10;&#10;Description générée automatiquement">
            <a:extLst>
              <a:ext uri="{FF2B5EF4-FFF2-40B4-BE49-F238E27FC236}">
                <a16:creationId xmlns:a16="http://schemas.microsoft.com/office/drawing/2014/main" id="{3AB848C5-8B8D-4143-880A-C7E11279D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1276350"/>
            <a:ext cx="11737549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117613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76FF7F0-32D0-4CD4-A877-04E15965A92F}"/>
              </a:ext>
            </a:extLst>
          </p:cNvPr>
          <p:cNvSpPr txBox="1"/>
          <p:nvPr/>
        </p:nvSpPr>
        <p:spPr>
          <a:xfrm>
            <a:off x="161926" y="729779"/>
            <a:ext cx="1193482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 startAt="3"/>
            </a:pPr>
            <a:r>
              <a:rPr lang="en-US" sz="5400" b="1" dirty="0">
                <a:latin typeface="Agency FB" panose="020B0503020202020204" pitchFamily="34" charset="0"/>
              </a:rPr>
              <a:t>Implementation</a:t>
            </a:r>
          </a:p>
          <a:p>
            <a:endParaRPr lang="en-US" sz="5400" b="1" dirty="0">
              <a:latin typeface="Agency FB" panose="020B0503020202020204" pitchFamily="34" charset="0"/>
            </a:endParaRPr>
          </a:p>
          <a:p>
            <a:r>
              <a:rPr lang="en-US" sz="4000" b="1" dirty="0">
                <a:latin typeface="Agency FB" panose="020B0503020202020204" pitchFamily="34" charset="0"/>
              </a:rPr>
              <a:t>	</a:t>
            </a:r>
            <a:r>
              <a:rPr lang="en-US" sz="3200" b="1" dirty="0">
                <a:latin typeface="Agency FB" panose="020B0503020202020204" pitchFamily="34" charset="0"/>
              </a:rPr>
              <a:t>3.1 Dealing with the dataset (Normalization, splitting,..)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en-US" sz="2400" dirty="0"/>
              <a:t>		</a:t>
            </a:r>
            <a:endParaRPr lang="en-IL" sz="2800" i="1" dirty="0"/>
          </a:p>
        </p:txBody>
      </p:sp>
    </p:spTree>
    <p:extLst>
      <p:ext uri="{BB962C8B-B14F-4D97-AF65-F5344CB8AC3E}">
        <p14:creationId xmlns:p14="http://schemas.microsoft.com/office/powerpoint/2010/main" val="651587612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B756054-08A3-4288-9125-9F314B993E8F}"/>
              </a:ext>
            </a:extLst>
          </p:cNvPr>
          <p:cNvSpPr txBox="1"/>
          <p:nvPr/>
        </p:nvSpPr>
        <p:spPr>
          <a:xfrm>
            <a:off x="804402" y="383458"/>
            <a:ext cx="9832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</a:rPr>
              <a:t>Converting csv file to pandas Dataframe</a:t>
            </a:r>
            <a:endParaRPr lang="en-IL" sz="3200" b="1" dirty="0">
              <a:solidFill>
                <a:schemeClr val="bg1"/>
              </a:solidFill>
            </a:endParaRPr>
          </a:p>
        </p:txBody>
      </p: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989D8891-0452-4EBA-BE92-991398C9E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1178183"/>
            <a:ext cx="11945192" cy="529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934124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2873</TotalTime>
  <Words>824</Words>
  <Application>Microsoft Office PowerPoint</Application>
  <PresentationFormat>Grand écran</PresentationFormat>
  <Paragraphs>160</Paragraphs>
  <Slides>31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8" baseType="lpstr">
      <vt:lpstr>Agency FB</vt:lpstr>
      <vt:lpstr>Arial</vt:lpstr>
      <vt:lpstr>Century Gothic</vt:lpstr>
      <vt:lpstr>Roboto</vt:lpstr>
      <vt:lpstr>Wingdings</vt:lpstr>
      <vt:lpstr>Wingdings 3</vt:lpstr>
      <vt:lpstr>Secteur</vt:lpstr>
      <vt:lpstr>Convolutional Neural Network for Movie Poster Genre classification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Genre Classification </dc:title>
  <dc:creator>רון סיידר</dc:creator>
  <cp:lastModifiedBy>Jordan Tangy</cp:lastModifiedBy>
  <cp:revision>39</cp:revision>
  <dcterms:created xsi:type="dcterms:W3CDTF">2021-02-02T06:03:06Z</dcterms:created>
  <dcterms:modified xsi:type="dcterms:W3CDTF">2021-02-07T16:42:19Z</dcterms:modified>
</cp:coreProperties>
</file>