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sldIdLst>
    <p:sldId id="257" r:id="rId2"/>
  </p:sldIdLst>
  <p:sldSz cx="86868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67B2"/>
    <a:srgbClr val="898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p:scale>
          <a:sx n="50" d="100"/>
          <a:sy n="50" d="100"/>
        </p:scale>
        <p:origin x="26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51510" y="1995312"/>
            <a:ext cx="7383780" cy="4244622"/>
          </a:xfrm>
        </p:spPr>
        <p:txBody>
          <a:bodyPr anchor="b"/>
          <a:lstStyle>
            <a:lvl1pPr algn="ctr">
              <a:defRPr sz="57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085850" y="6403623"/>
            <a:ext cx="6515100" cy="2943577"/>
          </a:xfrm>
        </p:spPr>
        <p:txBody>
          <a:bodyPr/>
          <a:lstStyle>
            <a:lvl1pPr marL="0" indent="0" algn="ctr">
              <a:buNone/>
              <a:defRPr sz="2280"/>
            </a:lvl1pPr>
            <a:lvl2pPr marL="434340" indent="0" algn="ctr">
              <a:buNone/>
              <a:defRPr sz="1900"/>
            </a:lvl2pPr>
            <a:lvl3pPr marL="868680" indent="0" algn="ctr">
              <a:buNone/>
              <a:defRPr sz="1710"/>
            </a:lvl3pPr>
            <a:lvl4pPr marL="1303020" indent="0" algn="ctr">
              <a:buNone/>
              <a:defRPr sz="1520"/>
            </a:lvl4pPr>
            <a:lvl5pPr marL="1737360" indent="0" algn="ctr">
              <a:buNone/>
              <a:defRPr sz="1520"/>
            </a:lvl5pPr>
            <a:lvl6pPr marL="2171700" indent="0" algn="ctr">
              <a:buNone/>
              <a:defRPr sz="1520"/>
            </a:lvl6pPr>
            <a:lvl7pPr marL="2606040" indent="0" algn="ctr">
              <a:buNone/>
              <a:defRPr sz="1520"/>
            </a:lvl7pPr>
            <a:lvl8pPr marL="3040380" indent="0" algn="ctr">
              <a:buNone/>
              <a:defRPr sz="1520"/>
            </a:lvl8pPr>
            <a:lvl9pPr marL="3474720" indent="0" algn="ctr">
              <a:buNone/>
              <a:defRPr sz="152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1D7E0F8F-1D60-4E53-9BC4-AC3FDE10C5A0}"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162901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D7E0F8F-1D60-4E53-9BC4-AC3FDE10C5A0}"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123505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6492" y="649111"/>
            <a:ext cx="1873091" cy="10332156"/>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597218" y="649111"/>
            <a:ext cx="5510689" cy="10332156"/>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D7E0F8F-1D60-4E53-9BC4-AC3FDE10C5A0}"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212186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D7E0F8F-1D60-4E53-9BC4-AC3FDE10C5A0}"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4008703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592694" y="3039537"/>
            <a:ext cx="7492365" cy="5071532"/>
          </a:xfrm>
        </p:spPr>
        <p:txBody>
          <a:bodyPr anchor="b"/>
          <a:lstStyle>
            <a:lvl1pPr>
              <a:defRPr sz="57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592694" y="8159048"/>
            <a:ext cx="7492365" cy="2666999"/>
          </a:xfrm>
        </p:spPr>
        <p:txBody>
          <a:bodyPr/>
          <a:lstStyle>
            <a:lvl1pPr marL="0" indent="0">
              <a:buNone/>
              <a:defRPr sz="2280">
                <a:solidFill>
                  <a:schemeClr val="tx1"/>
                </a:solidFill>
              </a:defRPr>
            </a:lvl1pPr>
            <a:lvl2pPr marL="434340" indent="0">
              <a:buNone/>
              <a:defRPr sz="1900">
                <a:solidFill>
                  <a:schemeClr val="tx1">
                    <a:tint val="75000"/>
                  </a:schemeClr>
                </a:solidFill>
              </a:defRPr>
            </a:lvl2pPr>
            <a:lvl3pPr marL="868680" indent="0">
              <a:buNone/>
              <a:defRPr sz="1710">
                <a:solidFill>
                  <a:schemeClr val="tx1">
                    <a:tint val="75000"/>
                  </a:schemeClr>
                </a:solidFill>
              </a:defRPr>
            </a:lvl3pPr>
            <a:lvl4pPr marL="1303020" indent="0">
              <a:buNone/>
              <a:defRPr sz="1520">
                <a:solidFill>
                  <a:schemeClr val="tx1">
                    <a:tint val="75000"/>
                  </a:schemeClr>
                </a:solidFill>
              </a:defRPr>
            </a:lvl4pPr>
            <a:lvl5pPr marL="1737360" indent="0">
              <a:buNone/>
              <a:defRPr sz="1520">
                <a:solidFill>
                  <a:schemeClr val="tx1">
                    <a:tint val="75000"/>
                  </a:schemeClr>
                </a:solidFill>
              </a:defRPr>
            </a:lvl5pPr>
            <a:lvl6pPr marL="2171700" indent="0">
              <a:buNone/>
              <a:defRPr sz="1520">
                <a:solidFill>
                  <a:schemeClr val="tx1">
                    <a:tint val="75000"/>
                  </a:schemeClr>
                </a:solidFill>
              </a:defRPr>
            </a:lvl6pPr>
            <a:lvl7pPr marL="2606040" indent="0">
              <a:buNone/>
              <a:defRPr sz="1520">
                <a:solidFill>
                  <a:schemeClr val="tx1">
                    <a:tint val="75000"/>
                  </a:schemeClr>
                </a:solidFill>
              </a:defRPr>
            </a:lvl7pPr>
            <a:lvl8pPr marL="3040380" indent="0">
              <a:buNone/>
              <a:defRPr sz="1520">
                <a:solidFill>
                  <a:schemeClr val="tx1">
                    <a:tint val="75000"/>
                  </a:schemeClr>
                </a:solidFill>
              </a:defRPr>
            </a:lvl8pPr>
            <a:lvl9pPr marL="3474720" indent="0">
              <a:buNone/>
              <a:defRPr sz="152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D7E0F8F-1D60-4E53-9BC4-AC3FDE10C5A0}"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226070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597218" y="3245556"/>
            <a:ext cx="3691890" cy="773571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397693" y="3245556"/>
            <a:ext cx="3691890" cy="773571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D7E0F8F-1D60-4E53-9BC4-AC3FDE10C5A0}"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307294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598349" y="649114"/>
            <a:ext cx="7492365" cy="2356556"/>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598350" y="2988734"/>
            <a:ext cx="3674923"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598350" y="4453467"/>
            <a:ext cx="3674923" cy="655037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397693" y="2988734"/>
            <a:ext cx="3693021"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397693" y="4453467"/>
            <a:ext cx="3693021" cy="655037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1D7E0F8F-1D60-4E53-9BC4-AC3FDE10C5A0}" type="datetimeFigureOut">
              <a:rPr lang="en-US" smtClean="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315066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1D7E0F8F-1D60-4E53-9BC4-AC3FDE10C5A0}"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164568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E0F8F-1D60-4E53-9BC4-AC3FDE10C5A0}" type="datetimeFigureOut">
              <a:rPr lang="en-US" smtClean="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344652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693021" y="1755425"/>
            <a:ext cx="4397693" cy="8664222"/>
          </a:xfrm>
        </p:spPr>
        <p:txBody>
          <a:bodyPr/>
          <a:lstStyle>
            <a:lvl1pPr>
              <a:defRPr sz="3040"/>
            </a:lvl1pPr>
            <a:lvl2pPr>
              <a:defRPr sz="2660"/>
            </a:lvl2pPr>
            <a:lvl3pPr>
              <a:defRPr sz="2280"/>
            </a:lvl3pPr>
            <a:lvl4pPr>
              <a:defRPr sz="1900"/>
            </a:lvl4pPr>
            <a:lvl5pPr>
              <a:defRPr sz="1900"/>
            </a:lvl5pPr>
            <a:lvl6pPr>
              <a:defRPr sz="1900"/>
            </a:lvl6pPr>
            <a:lvl7pPr>
              <a:defRPr sz="1900"/>
            </a:lvl7pPr>
            <a:lvl8pPr>
              <a:defRPr sz="1900"/>
            </a:lvl8pPr>
            <a:lvl9pPr>
              <a:defRPr sz="1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D7E0F8F-1D60-4E53-9BC4-AC3FDE10C5A0}"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147999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693021" y="1755425"/>
            <a:ext cx="4397693" cy="8664222"/>
          </a:xfrm>
        </p:spPr>
        <p:txBody>
          <a:bodyPr anchor="t"/>
          <a:lstStyle>
            <a:lvl1pPr marL="0" indent="0">
              <a:buNone/>
              <a:defRPr sz="3040"/>
            </a:lvl1pPr>
            <a:lvl2pPr marL="434340" indent="0">
              <a:buNone/>
              <a:defRPr sz="2660"/>
            </a:lvl2pPr>
            <a:lvl3pPr marL="868680" indent="0">
              <a:buNone/>
              <a:defRPr sz="2280"/>
            </a:lvl3pPr>
            <a:lvl4pPr marL="1303020" indent="0">
              <a:buNone/>
              <a:defRPr sz="1900"/>
            </a:lvl4pPr>
            <a:lvl5pPr marL="1737360" indent="0">
              <a:buNone/>
              <a:defRPr sz="1900"/>
            </a:lvl5pPr>
            <a:lvl6pPr marL="2171700" indent="0">
              <a:buNone/>
              <a:defRPr sz="1900"/>
            </a:lvl6pPr>
            <a:lvl7pPr marL="2606040" indent="0">
              <a:buNone/>
              <a:defRPr sz="1900"/>
            </a:lvl7pPr>
            <a:lvl8pPr marL="3040380" indent="0">
              <a:buNone/>
              <a:defRPr sz="1900"/>
            </a:lvl8pPr>
            <a:lvl9pPr marL="3474720" indent="0">
              <a:buNone/>
              <a:defRPr sz="19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D7E0F8F-1D60-4E53-9BC4-AC3FDE10C5A0}"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1528820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218" y="649114"/>
            <a:ext cx="7492365" cy="2356556"/>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597218" y="3245556"/>
            <a:ext cx="7492365" cy="7735712"/>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597218" y="11300181"/>
            <a:ext cx="1954530" cy="649111"/>
          </a:xfrm>
          <a:prstGeom prst="rect">
            <a:avLst/>
          </a:prstGeom>
        </p:spPr>
        <p:txBody>
          <a:bodyPr vert="horz" lIns="91440" tIns="45720" rIns="91440" bIns="45720" rtlCol="0" anchor="ctr"/>
          <a:lstStyle>
            <a:lvl1pPr algn="l">
              <a:defRPr sz="1140">
                <a:solidFill>
                  <a:schemeClr val="tx1">
                    <a:tint val="75000"/>
                  </a:schemeClr>
                </a:solidFill>
              </a:defRPr>
            </a:lvl1pPr>
          </a:lstStyle>
          <a:p>
            <a:fld id="{1D7E0F8F-1D60-4E53-9BC4-AC3FDE10C5A0}" type="datetimeFigureOut">
              <a:rPr lang="en-US" smtClean="0"/>
              <a:t>5/3/2021</a:t>
            </a:fld>
            <a:endParaRPr lang="en-US"/>
          </a:p>
        </p:txBody>
      </p:sp>
      <p:sp>
        <p:nvSpPr>
          <p:cNvPr id="5" name="Footer Placeholder 4"/>
          <p:cNvSpPr>
            <a:spLocks noGrp="1"/>
          </p:cNvSpPr>
          <p:nvPr>
            <p:ph type="ftr" sz="quarter" idx="3"/>
          </p:nvPr>
        </p:nvSpPr>
        <p:spPr>
          <a:xfrm>
            <a:off x="2877503" y="11300181"/>
            <a:ext cx="2931795" cy="649111"/>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135053" y="11300181"/>
            <a:ext cx="1954530" cy="649111"/>
          </a:xfrm>
          <a:prstGeom prst="rect">
            <a:avLst/>
          </a:prstGeom>
        </p:spPr>
        <p:txBody>
          <a:bodyPr vert="horz" lIns="91440" tIns="45720" rIns="91440" bIns="45720" rtlCol="0" anchor="ctr"/>
          <a:lstStyle>
            <a:lvl1pPr algn="r">
              <a:defRPr sz="1140">
                <a:solidFill>
                  <a:schemeClr val="tx1">
                    <a:tint val="75000"/>
                  </a:schemeClr>
                </a:solidFill>
              </a:defRPr>
            </a:lvl1pPr>
          </a:lstStyle>
          <a:p>
            <a:fld id="{82B89D95-8A61-4524-A94E-A1AD2FFD2DB6}" type="slidenum">
              <a:rPr lang="en-US" smtClean="0"/>
              <a:t>‹#›</a:t>
            </a:fld>
            <a:endParaRPr lang="en-US"/>
          </a:p>
        </p:txBody>
      </p:sp>
    </p:spTree>
    <p:extLst>
      <p:ext uri="{BB962C8B-B14F-4D97-AF65-F5344CB8AC3E}">
        <p14:creationId xmlns:p14="http://schemas.microsoft.com/office/powerpoint/2010/main" val="27727029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868680" rtl="0" eaLnBrk="1" latinLnBrk="0" hangingPunct="1">
        <a:lnSpc>
          <a:spcPct val="90000"/>
        </a:lnSpc>
        <a:spcBef>
          <a:spcPct val="0"/>
        </a:spcBef>
        <a:buNone/>
        <a:defRPr sz="4180" kern="1200">
          <a:solidFill>
            <a:schemeClr val="tx1"/>
          </a:solidFill>
          <a:latin typeface="+mj-lt"/>
          <a:ea typeface="+mj-ea"/>
          <a:cs typeface="+mj-cs"/>
        </a:defRPr>
      </a:lvl1pPr>
    </p:titleStyle>
    <p:bodyStyle>
      <a:lvl1pPr marL="217170" indent="-217170" algn="l" defTabSz="868680" rtl="0" eaLnBrk="1" latinLnBrk="0" hangingPunct="1">
        <a:lnSpc>
          <a:spcPct val="90000"/>
        </a:lnSpc>
        <a:spcBef>
          <a:spcPts val="950"/>
        </a:spcBef>
        <a:buFont typeface="Arial" panose="020B0604020202020204" pitchFamily="34" charset="0"/>
        <a:buChar char="•"/>
        <a:defRPr sz="2660" kern="1200">
          <a:solidFill>
            <a:schemeClr val="tx1"/>
          </a:solidFill>
          <a:latin typeface="+mn-lt"/>
          <a:ea typeface="+mn-ea"/>
          <a:cs typeface="+mn-cs"/>
        </a:defRPr>
      </a:lvl1pPr>
      <a:lvl2pPr marL="651510" indent="-217170" algn="l" defTabSz="868680" rtl="0" eaLnBrk="1" latinLnBrk="0" hangingPunct="1">
        <a:lnSpc>
          <a:spcPct val="90000"/>
        </a:lnSpc>
        <a:spcBef>
          <a:spcPts val="475"/>
        </a:spcBef>
        <a:buFont typeface="Arial" panose="020B0604020202020204" pitchFamily="34" charset="0"/>
        <a:buChar char="•"/>
        <a:defRPr sz="2280" kern="1200">
          <a:solidFill>
            <a:schemeClr val="tx1"/>
          </a:solidFill>
          <a:latin typeface="+mn-lt"/>
          <a:ea typeface="+mn-ea"/>
          <a:cs typeface="+mn-cs"/>
        </a:defRPr>
      </a:lvl2pPr>
      <a:lvl3pPr marL="1085850" indent="-217170" algn="l" defTabSz="86868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1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4pPr>
      <a:lvl5pPr marL="195453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5pPr>
      <a:lvl6pPr marL="238887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6pPr>
      <a:lvl7pPr marL="282321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7pPr>
      <a:lvl8pPr marL="325755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8pPr>
      <a:lvl9pPr marL="36918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68680" rtl="0" eaLnBrk="1" latinLnBrk="0" hangingPunct="1">
        <a:defRPr sz="1710" kern="1200">
          <a:solidFill>
            <a:schemeClr val="tx1"/>
          </a:solidFill>
          <a:latin typeface="+mn-lt"/>
          <a:ea typeface="+mn-ea"/>
          <a:cs typeface="+mn-cs"/>
        </a:defRPr>
      </a:lvl1pPr>
      <a:lvl2pPr marL="434340" algn="l" defTabSz="868680" rtl="0" eaLnBrk="1" latinLnBrk="0" hangingPunct="1">
        <a:defRPr sz="1710" kern="1200">
          <a:solidFill>
            <a:schemeClr val="tx1"/>
          </a:solidFill>
          <a:latin typeface="+mn-lt"/>
          <a:ea typeface="+mn-ea"/>
          <a:cs typeface="+mn-cs"/>
        </a:defRPr>
      </a:lvl2pPr>
      <a:lvl3pPr marL="868680" algn="l" defTabSz="868680" rtl="0" eaLnBrk="1" latinLnBrk="0" hangingPunct="1">
        <a:defRPr sz="1710" kern="1200">
          <a:solidFill>
            <a:schemeClr val="tx1"/>
          </a:solidFill>
          <a:latin typeface="+mn-lt"/>
          <a:ea typeface="+mn-ea"/>
          <a:cs typeface="+mn-cs"/>
        </a:defRPr>
      </a:lvl3pPr>
      <a:lvl4pPr marL="1303020" algn="l" defTabSz="868680" rtl="0" eaLnBrk="1" latinLnBrk="0" hangingPunct="1">
        <a:defRPr sz="1710" kern="1200">
          <a:solidFill>
            <a:schemeClr val="tx1"/>
          </a:solidFill>
          <a:latin typeface="+mn-lt"/>
          <a:ea typeface="+mn-ea"/>
          <a:cs typeface="+mn-cs"/>
        </a:defRPr>
      </a:lvl4pPr>
      <a:lvl5pPr marL="1737360" algn="l" defTabSz="868680" rtl="0" eaLnBrk="1" latinLnBrk="0" hangingPunct="1">
        <a:defRPr sz="1710" kern="1200">
          <a:solidFill>
            <a:schemeClr val="tx1"/>
          </a:solidFill>
          <a:latin typeface="+mn-lt"/>
          <a:ea typeface="+mn-ea"/>
          <a:cs typeface="+mn-cs"/>
        </a:defRPr>
      </a:lvl5pPr>
      <a:lvl6pPr marL="2171700" algn="l" defTabSz="868680" rtl="0" eaLnBrk="1" latinLnBrk="0" hangingPunct="1">
        <a:defRPr sz="1710" kern="1200">
          <a:solidFill>
            <a:schemeClr val="tx1"/>
          </a:solidFill>
          <a:latin typeface="+mn-lt"/>
          <a:ea typeface="+mn-ea"/>
          <a:cs typeface="+mn-cs"/>
        </a:defRPr>
      </a:lvl6pPr>
      <a:lvl7pPr marL="2606040" algn="l" defTabSz="868680" rtl="0" eaLnBrk="1" latinLnBrk="0" hangingPunct="1">
        <a:defRPr sz="1710" kern="1200">
          <a:solidFill>
            <a:schemeClr val="tx1"/>
          </a:solidFill>
          <a:latin typeface="+mn-lt"/>
          <a:ea typeface="+mn-ea"/>
          <a:cs typeface="+mn-cs"/>
        </a:defRPr>
      </a:lvl7pPr>
      <a:lvl8pPr marL="3040380" algn="l" defTabSz="868680" rtl="0" eaLnBrk="1" latinLnBrk="0" hangingPunct="1">
        <a:defRPr sz="1710" kern="1200">
          <a:solidFill>
            <a:schemeClr val="tx1"/>
          </a:solidFill>
          <a:latin typeface="+mn-lt"/>
          <a:ea typeface="+mn-ea"/>
          <a:cs typeface="+mn-cs"/>
        </a:defRPr>
      </a:lvl8pPr>
      <a:lvl9pPr marL="3474720" algn="l" defTabSz="868680" rtl="0" eaLnBrk="1" latinLnBrk="0" hangingPunct="1">
        <a:defRPr sz="1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jordantangy/Final-Projec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מלבן 6">
            <a:extLst>
              <a:ext uri="{FF2B5EF4-FFF2-40B4-BE49-F238E27FC236}">
                <a16:creationId xmlns:a16="http://schemas.microsoft.com/office/drawing/2014/main" id="{E5DA70B6-41F9-4D8D-81B0-DC3B8E745008}"/>
              </a:ext>
            </a:extLst>
          </p:cNvPr>
          <p:cNvSpPr/>
          <p:nvPr/>
        </p:nvSpPr>
        <p:spPr>
          <a:xfrm>
            <a:off x="0" y="0"/>
            <a:ext cx="8497614" cy="1783264"/>
          </a:xfrm>
          <a:prstGeom prst="rect">
            <a:avLst/>
          </a:prstGeom>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Instructed by Weiss Roi</a:t>
            </a:r>
          </a:p>
          <a:p>
            <a:pPr algn="ctr"/>
            <a:r>
              <a:rPr lang="en-US" dirty="0"/>
              <a:t>Jordan Tangy(336208657), Max Krakauer(</a:t>
            </a:r>
            <a:r>
              <a:rPr lang="en-US"/>
              <a:t>302256102), Ron Sider(316281047)  </a:t>
            </a:r>
            <a:endParaRPr lang="en-US" dirty="0"/>
          </a:p>
        </p:txBody>
      </p:sp>
      <p:sp>
        <p:nvSpPr>
          <p:cNvPr id="4" name="מלבן 3">
            <a:extLst>
              <a:ext uri="{FF2B5EF4-FFF2-40B4-BE49-F238E27FC236}">
                <a16:creationId xmlns:a16="http://schemas.microsoft.com/office/drawing/2014/main" id="{A9D1A990-B4DD-40FF-88D6-F1149D0A6497}"/>
              </a:ext>
            </a:extLst>
          </p:cNvPr>
          <p:cNvSpPr/>
          <p:nvPr/>
        </p:nvSpPr>
        <p:spPr>
          <a:xfrm>
            <a:off x="189186" y="299545"/>
            <a:ext cx="8308428" cy="348156"/>
          </a:xfrm>
          <a:prstGeom prst="rect">
            <a:avLst/>
          </a:prstGeom>
          <a:solidFill>
            <a:srgbClr val="4267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Genre Prediction</a:t>
            </a:r>
          </a:p>
        </p:txBody>
      </p:sp>
      <p:sp>
        <p:nvSpPr>
          <p:cNvPr id="8" name="מלבן: פינות מעוגלות 7">
            <a:extLst>
              <a:ext uri="{FF2B5EF4-FFF2-40B4-BE49-F238E27FC236}">
                <a16:creationId xmlns:a16="http://schemas.microsoft.com/office/drawing/2014/main" id="{9F9D456C-630D-4AB3-A66A-FE4ACF69301A}"/>
              </a:ext>
            </a:extLst>
          </p:cNvPr>
          <p:cNvSpPr/>
          <p:nvPr/>
        </p:nvSpPr>
        <p:spPr>
          <a:xfrm>
            <a:off x="565936" y="1842641"/>
            <a:ext cx="7377630" cy="2031422"/>
          </a:xfrm>
          <a:prstGeom prst="roundRect">
            <a:avLst/>
          </a:prstGeom>
          <a:gradFill flip="none" rotWithShape="1">
            <a:gsLst>
              <a:gs pos="0">
                <a:schemeClr val="accent4">
                  <a:lumMod val="67000"/>
                </a:schemeClr>
              </a:gs>
              <a:gs pos="48000">
                <a:schemeClr val="accent4">
                  <a:lumMod val="97000"/>
                  <a:lumOff val="3000"/>
                </a:schemeClr>
              </a:gs>
              <a:gs pos="100000">
                <a:srgbClr val="FFFF00"/>
              </a:gs>
            </a:gsLst>
            <a:lin ang="16200000" scaled="1"/>
            <a:tileRect/>
          </a:gra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תיבת טקסט 8">
            <a:extLst>
              <a:ext uri="{FF2B5EF4-FFF2-40B4-BE49-F238E27FC236}">
                <a16:creationId xmlns:a16="http://schemas.microsoft.com/office/drawing/2014/main" id="{A755C731-2188-447C-A51E-CEAAFD66CA68}"/>
              </a:ext>
            </a:extLst>
          </p:cNvPr>
          <p:cNvSpPr txBox="1"/>
          <p:nvPr/>
        </p:nvSpPr>
        <p:spPr>
          <a:xfrm>
            <a:off x="618753" y="1776770"/>
            <a:ext cx="7190949" cy="2092881"/>
          </a:xfrm>
          <a:prstGeom prst="rect">
            <a:avLst/>
          </a:prstGeom>
          <a:noFill/>
        </p:spPr>
        <p:txBody>
          <a:bodyPr wrap="square" rtlCol="0">
            <a:spAutoFit/>
          </a:bodyPr>
          <a:lstStyle/>
          <a:p>
            <a:pPr algn="ctr"/>
            <a:r>
              <a:rPr lang="en-US" b="1" dirty="0">
                <a:ln w="0"/>
                <a:effectLst>
                  <a:outerShdw blurRad="38100" dist="19050" dir="2700000" algn="tl" rotWithShape="0">
                    <a:schemeClr val="dk1">
                      <a:alpha val="40000"/>
                    </a:schemeClr>
                  </a:outerShdw>
                </a:effectLst>
              </a:rPr>
              <a:t>Project goals</a:t>
            </a:r>
          </a:p>
          <a:p>
            <a:pPr algn="ctr"/>
            <a:r>
              <a:rPr lang="en-US" sz="1600" dirty="0"/>
              <a:t>Our project aims at improving movie genre prediction by using two different data sets. The main goal is to build a CNN model that will take as input movie posters and given a new poster, the model will be able to predict the corresponding genre. In addition, we wanted to maximum our results, thus we added another model which also predicts movie genre but according to movie plots (for each poster in the previous dataset accordingly). Finally we want to optimize the results and find out whether two dataset and two models can improve our results.</a:t>
            </a:r>
          </a:p>
        </p:txBody>
      </p:sp>
      <p:sp>
        <p:nvSpPr>
          <p:cNvPr id="10" name="חץ: למטה 9">
            <a:extLst>
              <a:ext uri="{FF2B5EF4-FFF2-40B4-BE49-F238E27FC236}">
                <a16:creationId xmlns:a16="http://schemas.microsoft.com/office/drawing/2014/main" id="{5585CD3A-E178-435A-B973-F1D9F350C402}"/>
              </a:ext>
            </a:extLst>
          </p:cNvPr>
          <p:cNvSpPr/>
          <p:nvPr/>
        </p:nvSpPr>
        <p:spPr>
          <a:xfrm>
            <a:off x="3941546" y="3846266"/>
            <a:ext cx="417535" cy="3471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5" name="מלבן: פינות מעוגלות 14">
            <a:extLst>
              <a:ext uri="{FF2B5EF4-FFF2-40B4-BE49-F238E27FC236}">
                <a16:creationId xmlns:a16="http://schemas.microsoft.com/office/drawing/2014/main" id="{764CB2B2-BD89-4F6D-A2F3-331D6AE07350}"/>
              </a:ext>
            </a:extLst>
          </p:cNvPr>
          <p:cNvSpPr/>
          <p:nvPr/>
        </p:nvSpPr>
        <p:spPr>
          <a:xfrm>
            <a:off x="425668" y="4449483"/>
            <a:ext cx="7458676" cy="2113704"/>
          </a:xfrm>
          <a:prstGeom prst="roundRect">
            <a:avLst/>
          </a:prstGeom>
          <a:gradFill>
            <a:gsLst>
              <a:gs pos="0">
                <a:srgbClr val="FFC000"/>
              </a:gs>
              <a:gs pos="0">
                <a:schemeClr val="accent4">
                  <a:lumMod val="67000"/>
                </a:schemeClr>
              </a:gs>
              <a:gs pos="48000">
                <a:schemeClr val="accent4">
                  <a:lumMod val="97000"/>
                  <a:lumOff val="3000"/>
                </a:schemeClr>
              </a:gs>
              <a:gs pos="100000">
                <a:srgbClr val="FFC000"/>
              </a:gs>
            </a:gsLst>
            <a:lin ang="16200000" scaled="1"/>
          </a:gra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6" name="תיבת טקסט 15">
            <a:extLst>
              <a:ext uri="{FF2B5EF4-FFF2-40B4-BE49-F238E27FC236}">
                <a16:creationId xmlns:a16="http://schemas.microsoft.com/office/drawing/2014/main" id="{E7787B43-0441-4375-851A-CFC9461FD6E2}"/>
              </a:ext>
            </a:extLst>
          </p:cNvPr>
          <p:cNvSpPr txBox="1"/>
          <p:nvPr/>
        </p:nvSpPr>
        <p:spPr>
          <a:xfrm>
            <a:off x="473887" y="4109773"/>
            <a:ext cx="7258325" cy="3077766"/>
          </a:xfrm>
          <a:prstGeom prst="rect">
            <a:avLst/>
          </a:prstGeom>
          <a:noFill/>
        </p:spPr>
        <p:txBody>
          <a:bodyPr wrap="square" rtlCol="0">
            <a:spAutoFit/>
          </a:bodyPr>
          <a:lstStyle/>
          <a:p>
            <a:pPr algn="ctr"/>
            <a:r>
              <a:rPr lang="en-US" b="1" dirty="0">
                <a:ln w="0"/>
                <a:effectLst>
                  <a:outerShdw blurRad="38100" dist="19050" dir="2700000" algn="tl" rotWithShape="0">
                    <a:schemeClr val="dk1">
                      <a:alpha val="40000"/>
                    </a:schemeClr>
                  </a:outerShdw>
                </a:effectLst>
              </a:rPr>
              <a:t>Methods</a:t>
            </a:r>
          </a:p>
          <a:p>
            <a:pPr marL="742950" indent="-285750">
              <a:buFont typeface="Arial" panose="020B0604020202020204" pitchFamily="34" charset="0"/>
              <a:buChar char="•"/>
            </a:pPr>
            <a:endParaRPr lang="en-US" sz="1600" dirty="0"/>
          </a:p>
          <a:p>
            <a:pPr marL="742950" indent="-285750">
              <a:buFont typeface="Arial" panose="020B0604020202020204" pitchFamily="34" charset="0"/>
              <a:buChar char="•"/>
            </a:pPr>
            <a:r>
              <a:rPr lang="en-US" sz="1600" dirty="0"/>
              <a:t>Web scraping movie plots from IMDB</a:t>
            </a:r>
          </a:p>
          <a:p>
            <a:pPr marL="742950" indent="-285750">
              <a:buFont typeface="Arial" panose="020B0604020202020204" pitchFamily="34" charset="0"/>
              <a:buChar char="•"/>
            </a:pPr>
            <a:r>
              <a:rPr lang="en-US" sz="1600" dirty="0"/>
              <a:t>Building two deep learning models(first is CNN and second is Encoder) that use a movie’s posters and plot, respectively, to predict the movie’s genre</a:t>
            </a:r>
          </a:p>
          <a:p>
            <a:pPr marL="742950" indent="-285750">
              <a:buFont typeface="Arial" panose="020B0604020202020204" pitchFamily="34" charset="0"/>
              <a:buChar char="•"/>
            </a:pPr>
            <a:r>
              <a:rPr lang="en-US" sz="1600" dirty="0"/>
              <a:t>Inserting the movie plot and poster into the respective deep learning models </a:t>
            </a:r>
          </a:p>
          <a:p>
            <a:pPr marL="742950" indent="-285750">
              <a:buFont typeface="Arial" panose="020B0604020202020204" pitchFamily="34" charset="0"/>
              <a:buChar char="•"/>
            </a:pPr>
            <a:r>
              <a:rPr lang="en-US" sz="1600" dirty="0"/>
              <a:t>**Building a model that combines the previous models results and emits the best results.</a:t>
            </a:r>
          </a:p>
          <a:p>
            <a:pPr marL="742950" indent="-285750">
              <a:buFont typeface="Arial" panose="020B0604020202020204" pitchFamily="34" charset="0"/>
              <a:buChar char="•"/>
            </a:pPr>
            <a:r>
              <a:rPr lang="en-US" sz="1600" dirty="0"/>
              <a:t>**Using </a:t>
            </a:r>
            <a:r>
              <a:rPr lang="en-US" sz="1600" dirty="0" err="1"/>
              <a:t>tensorflow</a:t>
            </a:r>
            <a:r>
              <a:rPr lang="en-US" sz="1600" dirty="0"/>
              <a:t> and other python libraries in order to process the data and get the best results</a:t>
            </a:r>
          </a:p>
          <a:p>
            <a:pPr marL="742950" indent="-285750">
              <a:buFont typeface="Arial" panose="020B0604020202020204" pitchFamily="34" charset="0"/>
              <a:buChar char="•"/>
            </a:pPr>
            <a:endParaRPr lang="en-US" sz="1600" dirty="0"/>
          </a:p>
          <a:p>
            <a:pPr marL="457200"/>
            <a:endParaRPr lang="en-US" sz="1600" dirty="0"/>
          </a:p>
        </p:txBody>
      </p:sp>
      <p:sp>
        <p:nvSpPr>
          <p:cNvPr id="17" name="מלבן: פינות מעוגלות 16">
            <a:extLst>
              <a:ext uri="{FF2B5EF4-FFF2-40B4-BE49-F238E27FC236}">
                <a16:creationId xmlns:a16="http://schemas.microsoft.com/office/drawing/2014/main" id="{99F10327-1088-49CF-BA97-1DD4E10D8B51}"/>
              </a:ext>
            </a:extLst>
          </p:cNvPr>
          <p:cNvSpPr/>
          <p:nvPr/>
        </p:nvSpPr>
        <p:spPr>
          <a:xfrm>
            <a:off x="546415" y="6968687"/>
            <a:ext cx="7492365" cy="1589795"/>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Selected tools and algorithms</a:t>
            </a:r>
          </a:p>
          <a:p>
            <a:r>
              <a:rPr lang="en-US" sz="1600" u="sng" dirty="0">
                <a:solidFill>
                  <a:schemeClr val="tx1"/>
                </a:solidFill>
              </a:rPr>
              <a:t>Tools and Technologies </a:t>
            </a:r>
            <a:r>
              <a:rPr lang="en-US" sz="1600" dirty="0">
                <a:solidFill>
                  <a:schemeClr val="tx1"/>
                </a:solidFill>
              </a:rPr>
              <a:t>:Python, Google Collab, Microsoft Office Tools.   </a:t>
            </a:r>
            <a:endParaRPr lang="en-US" sz="1600" u="sng" dirty="0">
              <a:solidFill>
                <a:schemeClr val="tx1"/>
              </a:solidFill>
            </a:endParaRPr>
          </a:p>
          <a:p>
            <a:r>
              <a:rPr lang="en-US" sz="1600" u="sng" dirty="0">
                <a:solidFill>
                  <a:schemeClr val="tx1"/>
                </a:solidFill>
              </a:rPr>
              <a:t>Deep Learning</a:t>
            </a:r>
            <a:r>
              <a:rPr lang="en-US" sz="1600" dirty="0">
                <a:solidFill>
                  <a:schemeClr val="tx1"/>
                </a:solidFill>
              </a:rPr>
              <a:t>: Convolutional Neural Networks, Google Encoder, TensorFlow, </a:t>
            </a:r>
            <a:r>
              <a:rPr lang="en-US" sz="1600" dirty="0" err="1">
                <a:solidFill>
                  <a:schemeClr val="tx1"/>
                </a:solidFill>
              </a:rPr>
              <a:t>Keras</a:t>
            </a:r>
            <a:r>
              <a:rPr lang="en-US" sz="1600" dirty="0">
                <a:solidFill>
                  <a:schemeClr val="tx1"/>
                </a:solidFill>
              </a:rPr>
              <a:t>, </a:t>
            </a:r>
            <a:r>
              <a:rPr lang="en-US" sz="1600" dirty="0" err="1">
                <a:solidFill>
                  <a:schemeClr val="tx1"/>
                </a:solidFill>
              </a:rPr>
              <a:t>Pytorch</a:t>
            </a:r>
            <a:endParaRPr lang="en-US" sz="1600" dirty="0">
              <a:solidFill>
                <a:schemeClr val="tx1"/>
              </a:solidFill>
            </a:endParaRPr>
          </a:p>
          <a:p>
            <a:r>
              <a:rPr lang="en-US" sz="1600" u="sng" dirty="0">
                <a:solidFill>
                  <a:schemeClr val="tx1"/>
                </a:solidFill>
              </a:rPr>
              <a:t>Web Scrapper </a:t>
            </a:r>
            <a:r>
              <a:rPr lang="en-US" sz="1600" dirty="0">
                <a:solidFill>
                  <a:schemeClr val="tx1"/>
                </a:solidFill>
              </a:rPr>
              <a:t>: Selenium, Beautiful Soup </a:t>
            </a:r>
          </a:p>
          <a:p>
            <a:r>
              <a:rPr lang="en-US" sz="1600" u="sng" dirty="0">
                <a:solidFill>
                  <a:schemeClr val="tx1"/>
                </a:solidFill>
              </a:rPr>
              <a:t>Storage </a:t>
            </a:r>
            <a:r>
              <a:rPr lang="en-US" sz="1600" dirty="0">
                <a:solidFill>
                  <a:schemeClr val="tx1"/>
                </a:solidFill>
              </a:rPr>
              <a:t>: GitHub, Excel, Google Drive</a:t>
            </a:r>
          </a:p>
          <a:p>
            <a:endParaRPr lang="en-US" sz="1600" dirty="0">
              <a:solidFill>
                <a:schemeClr val="tx1"/>
              </a:solidFill>
            </a:endParaRPr>
          </a:p>
          <a:p>
            <a:endParaRPr lang="en-US" sz="1600" dirty="0">
              <a:solidFill>
                <a:schemeClr val="tx1"/>
              </a:solidFill>
            </a:endParaRPr>
          </a:p>
          <a:p>
            <a:pPr algn="ctr"/>
            <a:endParaRPr lang="en-US" sz="1600" dirty="0">
              <a:solidFill>
                <a:schemeClr val="tx1"/>
              </a:solidFill>
            </a:endParaRPr>
          </a:p>
        </p:txBody>
      </p:sp>
      <p:sp>
        <p:nvSpPr>
          <p:cNvPr id="20" name="מלבן: פינות מעוגלות 19">
            <a:extLst>
              <a:ext uri="{FF2B5EF4-FFF2-40B4-BE49-F238E27FC236}">
                <a16:creationId xmlns:a16="http://schemas.microsoft.com/office/drawing/2014/main" id="{4EA6593D-E352-4282-94F5-5FF2D28B7021}"/>
              </a:ext>
            </a:extLst>
          </p:cNvPr>
          <p:cNvSpPr/>
          <p:nvPr/>
        </p:nvSpPr>
        <p:spPr>
          <a:xfrm>
            <a:off x="391979" y="8889696"/>
            <a:ext cx="7492365" cy="2419723"/>
          </a:xfrm>
          <a:prstGeom prst="round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1" name="תיבת טקסט 20">
            <a:extLst>
              <a:ext uri="{FF2B5EF4-FFF2-40B4-BE49-F238E27FC236}">
                <a16:creationId xmlns:a16="http://schemas.microsoft.com/office/drawing/2014/main" id="{0B54A5EC-9CD3-42C5-B97A-7C4C0B0A666C}"/>
              </a:ext>
            </a:extLst>
          </p:cNvPr>
          <p:cNvSpPr txBox="1"/>
          <p:nvPr/>
        </p:nvSpPr>
        <p:spPr>
          <a:xfrm>
            <a:off x="425668" y="8936461"/>
            <a:ext cx="7190949" cy="369332"/>
          </a:xfrm>
          <a:prstGeom prst="rect">
            <a:avLst/>
          </a:prstGeom>
          <a:noFill/>
          <a:ln w="3175">
            <a:noFill/>
          </a:ln>
        </p:spPr>
        <p:txBody>
          <a:bodyPr wrap="square" rtlCol="0">
            <a:spAutoFit/>
          </a:bodyPr>
          <a:lstStyle/>
          <a:p>
            <a:pPr algn="ctr"/>
            <a:r>
              <a:rPr lang="en-US" b="1" dirty="0">
                <a:solidFill>
                  <a:schemeClr val="bg1">
                    <a:lumMod val="95000"/>
                  </a:schemeClr>
                </a:solidFill>
                <a:effectLst>
                  <a:outerShdw blurRad="38100" dist="38100" dir="2700000" algn="tl">
                    <a:srgbClr val="000000">
                      <a:alpha val="43137"/>
                    </a:srgbClr>
                  </a:outerShdw>
                </a:effectLst>
              </a:rPr>
              <a:t>Results</a:t>
            </a:r>
          </a:p>
        </p:txBody>
      </p:sp>
      <p:sp>
        <p:nvSpPr>
          <p:cNvPr id="23" name="מלבן: פינות מעוגלות 22">
            <a:extLst>
              <a:ext uri="{FF2B5EF4-FFF2-40B4-BE49-F238E27FC236}">
                <a16:creationId xmlns:a16="http://schemas.microsoft.com/office/drawing/2014/main" id="{5A3A6C51-3F56-4636-B6C6-6F5CFCE564A1}"/>
              </a:ext>
            </a:extLst>
          </p:cNvPr>
          <p:cNvSpPr/>
          <p:nvPr/>
        </p:nvSpPr>
        <p:spPr>
          <a:xfrm>
            <a:off x="2380223" y="11391870"/>
            <a:ext cx="3515878" cy="773631"/>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hlinkClick r:id="rId2"/>
              </a:rPr>
              <a:t>https://github.com/jordantangy/Final-Project</a:t>
            </a:r>
            <a:endParaRPr lang="en-US" sz="1600" dirty="0"/>
          </a:p>
        </p:txBody>
      </p:sp>
      <p:sp>
        <p:nvSpPr>
          <p:cNvPr id="25" name="חץ: למטה 24">
            <a:extLst>
              <a:ext uri="{FF2B5EF4-FFF2-40B4-BE49-F238E27FC236}">
                <a16:creationId xmlns:a16="http://schemas.microsoft.com/office/drawing/2014/main" id="{113A06AE-535E-466C-A659-D4EE971991E1}"/>
              </a:ext>
            </a:extLst>
          </p:cNvPr>
          <p:cNvSpPr/>
          <p:nvPr/>
        </p:nvSpPr>
        <p:spPr>
          <a:xfrm>
            <a:off x="3977642" y="6394403"/>
            <a:ext cx="423717" cy="337568"/>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6" name="חץ: למטה 25">
            <a:extLst>
              <a:ext uri="{FF2B5EF4-FFF2-40B4-BE49-F238E27FC236}">
                <a16:creationId xmlns:a16="http://schemas.microsoft.com/office/drawing/2014/main" id="{92DCEA11-F19B-4183-B980-3A0D4152DB55}"/>
              </a:ext>
            </a:extLst>
          </p:cNvPr>
          <p:cNvSpPr/>
          <p:nvPr/>
        </p:nvSpPr>
        <p:spPr>
          <a:xfrm>
            <a:off x="3828055" y="8566813"/>
            <a:ext cx="386173" cy="315737"/>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2" name="תיבת טקסט 21">
            <a:extLst>
              <a:ext uri="{FF2B5EF4-FFF2-40B4-BE49-F238E27FC236}">
                <a16:creationId xmlns:a16="http://schemas.microsoft.com/office/drawing/2014/main" id="{BE5A5172-8D6F-4679-BAEC-16C51972AFED}"/>
              </a:ext>
            </a:extLst>
          </p:cNvPr>
          <p:cNvSpPr txBox="1"/>
          <p:nvPr/>
        </p:nvSpPr>
        <p:spPr>
          <a:xfrm>
            <a:off x="565936" y="11039916"/>
            <a:ext cx="7190949" cy="369332"/>
          </a:xfrm>
          <a:prstGeom prst="rect">
            <a:avLst/>
          </a:prstGeom>
          <a:noFill/>
        </p:spPr>
        <p:txBody>
          <a:bodyPr wrap="square" rtlCol="0">
            <a:spAutoFit/>
          </a:bodyPr>
          <a:lstStyle/>
          <a:p>
            <a:pPr algn="ctr"/>
            <a:r>
              <a:rPr lang="en-US" b="1" dirty="0">
                <a:solidFill>
                  <a:schemeClr val="bg1">
                    <a:lumMod val="95000"/>
                  </a:schemeClr>
                </a:solidFill>
              </a:rPr>
              <a:t>Github Link:</a:t>
            </a:r>
          </a:p>
        </p:txBody>
      </p:sp>
      <p:sp>
        <p:nvSpPr>
          <p:cNvPr id="27" name="תיבת טקסט 26">
            <a:extLst>
              <a:ext uri="{FF2B5EF4-FFF2-40B4-BE49-F238E27FC236}">
                <a16:creationId xmlns:a16="http://schemas.microsoft.com/office/drawing/2014/main" id="{C7ACA825-202C-4949-846A-D7E2EE4379B0}"/>
              </a:ext>
            </a:extLst>
          </p:cNvPr>
          <p:cNvSpPr txBox="1"/>
          <p:nvPr/>
        </p:nvSpPr>
        <p:spPr>
          <a:xfrm>
            <a:off x="2564619" y="11025782"/>
            <a:ext cx="7190949" cy="369332"/>
          </a:xfrm>
          <a:prstGeom prst="rect">
            <a:avLst/>
          </a:prstGeom>
          <a:noFill/>
        </p:spPr>
        <p:txBody>
          <a:bodyPr wrap="square" rtlCol="0">
            <a:spAutoFit/>
          </a:bodyPr>
          <a:lstStyle/>
          <a:p>
            <a:pPr algn="ctr"/>
            <a:r>
              <a:rPr lang="en-US" b="1" dirty="0">
                <a:solidFill>
                  <a:schemeClr val="bg1">
                    <a:lumMod val="95000"/>
                  </a:schemeClr>
                </a:solidFill>
              </a:rPr>
              <a:t>:</a:t>
            </a:r>
          </a:p>
        </p:txBody>
      </p:sp>
      <p:pic>
        <p:nvPicPr>
          <p:cNvPr id="5" name="תמונה 4">
            <a:extLst>
              <a:ext uri="{FF2B5EF4-FFF2-40B4-BE49-F238E27FC236}">
                <a16:creationId xmlns:a16="http://schemas.microsoft.com/office/drawing/2014/main" id="{0F765651-10BF-4299-8D00-9C0BCB594F3E}"/>
              </a:ext>
            </a:extLst>
          </p:cNvPr>
          <p:cNvPicPr>
            <a:picLocks noChangeAspect="1"/>
          </p:cNvPicPr>
          <p:nvPr/>
        </p:nvPicPr>
        <p:blipFill>
          <a:blip r:embed="rId3"/>
          <a:stretch>
            <a:fillRect/>
          </a:stretch>
        </p:blipFill>
        <p:spPr>
          <a:xfrm>
            <a:off x="1088838" y="9321044"/>
            <a:ext cx="952880" cy="1925237"/>
          </a:xfrm>
          <a:prstGeom prst="rect">
            <a:avLst/>
          </a:prstGeom>
        </p:spPr>
      </p:pic>
      <p:pic>
        <p:nvPicPr>
          <p:cNvPr id="13" name="תמונה 12">
            <a:extLst>
              <a:ext uri="{FF2B5EF4-FFF2-40B4-BE49-F238E27FC236}">
                <a16:creationId xmlns:a16="http://schemas.microsoft.com/office/drawing/2014/main" id="{4911124F-E48A-4C6E-9BAE-88CA09798F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9568" y="9186153"/>
            <a:ext cx="1341050" cy="2030443"/>
          </a:xfrm>
          <a:prstGeom prst="rect">
            <a:avLst/>
          </a:prstGeom>
        </p:spPr>
      </p:pic>
    </p:spTree>
    <p:extLst>
      <p:ext uri="{BB962C8B-B14F-4D97-AF65-F5344CB8AC3E}">
        <p14:creationId xmlns:p14="http://schemas.microsoft.com/office/powerpoint/2010/main" val="2588306341"/>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TotalTime>
  <Words>270</Words>
  <Application>Microsoft Office PowerPoint</Application>
  <PresentationFormat>מותאם אישית</PresentationFormat>
  <Paragraphs>26</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ערכת נושא Office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snir shaharabani</dc:creator>
  <cp:lastModifiedBy>רון סיידר</cp:lastModifiedBy>
  <cp:revision>52</cp:revision>
  <dcterms:created xsi:type="dcterms:W3CDTF">2020-11-12T07:58:52Z</dcterms:created>
  <dcterms:modified xsi:type="dcterms:W3CDTF">2021-05-03T19:27:10Z</dcterms:modified>
</cp:coreProperties>
</file>