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6" r:id="rId6"/>
    <p:sldId id="260" r:id="rId7"/>
    <p:sldId id="393" r:id="rId8"/>
    <p:sldId id="392" r:id="rId9"/>
    <p:sldId id="265" r:id="rId10"/>
    <p:sldId id="394" r:id="rId11"/>
    <p:sldId id="395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97EA7-3B9F-4408-B738-6FBF742ABF4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72859-51C6-4981-8EEC-93DD29B961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Each component defines and classifies each fields of action of the enterprise</a:t>
          </a:r>
        </a:p>
      </dgm:t>
    </dgm:pt>
    <dgm:pt modelId="{6AD762B7-F4DA-4F58-BDE1-63C891277A15}" type="parTrans" cxnId="{2261CDEE-6CD3-433D-A904-2DD611B70A97}">
      <dgm:prSet/>
      <dgm:spPr/>
      <dgm:t>
        <a:bodyPr/>
        <a:lstStyle/>
        <a:p>
          <a:endParaRPr lang="en-US"/>
        </a:p>
      </dgm:t>
    </dgm:pt>
    <dgm:pt modelId="{624B7CED-A724-4F40-BE5B-91F15DC69B8A}" type="sibTrans" cxnId="{2261CDEE-6CD3-433D-A904-2DD611B70A97}">
      <dgm:prSet/>
      <dgm:spPr/>
      <dgm:t>
        <a:bodyPr/>
        <a:lstStyle/>
        <a:p>
          <a:endParaRPr lang="en-US"/>
        </a:p>
      </dgm:t>
    </dgm:pt>
    <dgm:pt modelId="{90D6C8A5-2925-49DD-ABBA-2A58E8F860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Transmit or receives information to each other in order to provide the product/service</a:t>
          </a:r>
        </a:p>
      </dgm:t>
    </dgm:pt>
    <dgm:pt modelId="{483BDD04-E171-4F48-A0E0-4734B8387BFB}" type="parTrans" cxnId="{B1BD5091-25B7-4FC4-A5A6-B0E9C9EF5D01}">
      <dgm:prSet/>
      <dgm:spPr/>
      <dgm:t>
        <a:bodyPr/>
        <a:lstStyle/>
        <a:p>
          <a:endParaRPr lang="en-US"/>
        </a:p>
      </dgm:t>
    </dgm:pt>
    <dgm:pt modelId="{48431A14-F47D-4403-BE98-79592C1CC8B6}" type="sibTrans" cxnId="{B1BD5091-25B7-4FC4-A5A6-B0E9C9EF5D01}">
      <dgm:prSet/>
      <dgm:spPr/>
      <dgm:t>
        <a:bodyPr/>
        <a:lstStyle/>
        <a:p>
          <a:endParaRPr lang="en-US"/>
        </a:p>
      </dgm:t>
    </dgm:pt>
    <dgm:pt modelId="{6F0F89B8-E07D-4F00-83D0-67D2DEDAA9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base on which the structure of the model of every process will stand</a:t>
          </a:r>
        </a:p>
      </dgm:t>
    </dgm:pt>
    <dgm:pt modelId="{8FADB2A2-A2E0-4DB4-AB67-4BF5B1935176}" type="parTrans" cxnId="{5F16CBBD-CF88-4991-8E11-69E3946F78A7}">
      <dgm:prSet/>
      <dgm:spPr/>
      <dgm:t>
        <a:bodyPr/>
        <a:lstStyle/>
        <a:p>
          <a:endParaRPr lang="en-US"/>
        </a:p>
      </dgm:t>
    </dgm:pt>
    <dgm:pt modelId="{E4E7650C-DC23-45B7-8C29-8E6A1B5447D5}" type="sibTrans" cxnId="{5F16CBBD-CF88-4991-8E11-69E3946F78A7}">
      <dgm:prSet/>
      <dgm:spPr/>
      <dgm:t>
        <a:bodyPr/>
        <a:lstStyle/>
        <a:p>
          <a:endParaRPr lang="en-US"/>
        </a:p>
      </dgm:t>
    </dgm:pt>
    <dgm:pt modelId="{DA4DCA40-10C1-443A-BBA4-CF6039ABC26A}" type="pres">
      <dgm:prSet presAssocID="{17F97EA7-3B9F-4408-B738-6FBF742ABF4E}" presName="root" presStyleCnt="0">
        <dgm:presLayoutVars>
          <dgm:dir/>
          <dgm:resizeHandles val="exact"/>
        </dgm:presLayoutVars>
      </dgm:prSet>
      <dgm:spPr/>
    </dgm:pt>
    <dgm:pt modelId="{EB69B689-0AE9-4103-9897-88FB2FB4B6FE}" type="pres">
      <dgm:prSet presAssocID="{BD372859-51C6-4981-8EEC-93DD29B9613C}" presName="compNode" presStyleCnt="0"/>
      <dgm:spPr/>
    </dgm:pt>
    <dgm:pt modelId="{C3FE0017-EBBC-466B-A9EE-37CE8DE5A90C}" type="pres">
      <dgm:prSet presAssocID="{BD372859-51C6-4981-8EEC-93DD29B961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2EFDCE90-4D8B-4690-ADC9-C57197E73B60}" type="pres">
      <dgm:prSet presAssocID="{BD372859-51C6-4981-8EEC-93DD29B9613C}" presName="spaceRect" presStyleCnt="0"/>
      <dgm:spPr/>
    </dgm:pt>
    <dgm:pt modelId="{3A03D888-BC10-4421-AD4F-A5590ED19329}" type="pres">
      <dgm:prSet presAssocID="{BD372859-51C6-4981-8EEC-93DD29B9613C}" presName="textRect" presStyleLbl="revTx" presStyleIdx="0" presStyleCnt="3">
        <dgm:presLayoutVars>
          <dgm:chMax val="1"/>
          <dgm:chPref val="1"/>
        </dgm:presLayoutVars>
      </dgm:prSet>
      <dgm:spPr/>
    </dgm:pt>
    <dgm:pt modelId="{DC779CD3-BDE7-4107-AC70-EE4248948048}" type="pres">
      <dgm:prSet presAssocID="{624B7CED-A724-4F40-BE5B-91F15DC69B8A}" presName="sibTrans" presStyleCnt="0"/>
      <dgm:spPr/>
    </dgm:pt>
    <dgm:pt modelId="{4EDE9605-BBA3-4EBA-8215-E0947E1047FC}" type="pres">
      <dgm:prSet presAssocID="{90D6C8A5-2925-49DD-ABBA-2A58E8F86008}" presName="compNode" presStyleCnt="0"/>
      <dgm:spPr/>
    </dgm:pt>
    <dgm:pt modelId="{202D864D-8F3D-4EB9-AC31-FD546F8E6C32}" type="pres">
      <dgm:prSet presAssocID="{90D6C8A5-2925-49DD-ABBA-2A58E8F860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A8B33F3B-0A6A-4E87-814A-DBA2F3F30ED7}" type="pres">
      <dgm:prSet presAssocID="{90D6C8A5-2925-49DD-ABBA-2A58E8F86008}" presName="spaceRect" presStyleCnt="0"/>
      <dgm:spPr/>
    </dgm:pt>
    <dgm:pt modelId="{6A909758-BBFB-49A1-8F2D-E6600392F7E2}" type="pres">
      <dgm:prSet presAssocID="{90D6C8A5-2925-49DD-ABBA-2A58E8F86008}" presName="textRect" presStyleLbl="revTx" presStyleIdx="1" presStyleCnt="3">
        <dgm:presLayoutVars>
          <dgm:chMax val="1"/>
          <dgm:chPref val="1"/>
        </dgm:presLayoutVars>
      </dgm:prSet>
      <dgm:spPr/>
    </dgm:pt>
    <dgm:pt modelId="{BF783397-45E5-4E05-BB64-403EAFD3219F}" type="pres">
      <dgm:prSet presAssocID="{48431A14-F47D-4403-BE98-79592C1CC8B6}" presName="sibTrans" presStyleCnt="0"/>
      <dgm:spPr/>
    </dgm:pt>
    <dgm:pt modelId="{0C975EC4-C335-41F1-B032-57F2A4118E2C}" type="pres">
      <dgm:prSet presAssocID="{6F0F89B8-E07D-4F00-83D0-67D2DEDAA9B8}" presName="compNode" presStyleCnt="0"/>
      <dgm:spPr/>
    </dgm:pt>
    <dgm:pt modelId="{02846583-4864-44E9-97FE-65EE4578CC61}" type="pres">
      <dgm:prSet presAssocID="{6F0F89B8-E07D-4F00-83D0-67D2DEDAA9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25532F4B-AB96-4112-9F86-388A2319E9F2}" type="pres">
      <dgm:prSet presAssocID="{6F0F89B8-E07D-4F00-83D0-67D2DEDAA9B8}" presName="spaceRect" presStyleCnt="0"/>
      <dgm:spPr/>
    </dgm:pt>
    <dgm:pt modelId="{E68AEFFB-CD6F-4463-ABBF-E7893A851A19}" type="pres">
      <dgm:prSet presAssocID="{6F0F89B8-E07D-4F00-83D0-67D2DEDAA9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38BB46-E574-409F-A892-BAB633835422}" type="presOf" srcId="{90D6C8A5-2925-49DD-ABBA-2A58E8F86008}" destId="{6A909758-BBFB-49A1-8F2D-E6600392F7E2}" srcOrd="0" destOrd="0" presId="urn:microsoft.com/office/officeart/2018/2/layout/IconLabelList"/>
    <dgm:cxn modelId="{A10EED80-11E3-43CF-A478-EAB62D58F233}" type="presOf" srcId="{17F97EA7-3B9F-4408-B738-6FBF742ABF4E}" destId="{DA4DCA40-10C1-443A-BBA4-CF6039ABC26A}" srcOrd="0" destOrd="0" presId="urn:microsoft.com/office/officeart/2018/2/layout/IconLabelList"/>
    <dgm:cxn modelId="{B1BD5091-25B7-4FC4-A5A6-B0E9C9EF5D01}" srcId="{17F97EA7-3B9F-4408-B738-6FBF742ABF4E}" destId="{90D6C8A5-2925-49DD-ABBA-2A58E8F86008}" srcOrd="1" destOrd="0" parTransId="{483BDD04-E171-4F48-A0E0-4734B8387BFB}" sibTransId="{48431A14-F47D-4403-BE98-79592C1CC8B6}"/>
    <dgm:cxn modelId="{2D563AA9-9F96-421B-919C-61FC9290D25B}" type="presOf" srcId="{6F0F89B8-E07D-4F00-83D0-67D2DEDAA9B8}" destId="{E68AEFFB-CD6F-4463-ABBF-E7893A851A19}" srcOrd="0" destOrd="0" presId="urn:microsoft.com/office/officeart/2018/2/layout/IconLabelList"/>
    <dgm:cxn modelId="{5F16CBBD-CF88-4991-8E11-69E3946F78A7}" srcId="{17F97EA7-3B9F-4408-B738-6FBF742ABF4E}" destId="{6F0F89B8-E07D-4F00-83D0-67D2DEDAA9B8}" srcOrd="2" destOrd="0" parTransId="{8FADB2A2-A2E0-4DB4-AB67-4BF5B1935176}" sibTransId="{E4E7650C-DC23-45B7-8C29-8E6A1B5447D5}"/>
    <dgm:cxn modelId="{270F45D9-3738-440D-8657-6446DEBD1027}" type="presOf" srcId="{BD372859-51C6-4981-8EEC-93DD29B9613C}" destId="{3A03D888-BC10-4421-AD4F-A5590ED19329}" srcOrd="0" destOrd="0" presId="urn:microsoft.com/office/officeart/2018/2/layout/IconLabelList"/>
    <dgm:cxn modelId="{2261CDEE-6CD3-433D-A904-2DD611B70A97}" srcId="{17F97EA7-3B9F-4408-B738-6FBF742ABF4E}" destId="{BD372859-51C6-4981-8EEC-93DD29B9613C}" srcOrd="0" destOrd="0" parTransId="{6AD762B7-F4DA-4F58-BDE1-63C891277A15}" sibTransId="{624B7CED-A724-4F40-BE5B-91F15DC69B8A}"/>
    <dgm:cxn modelId="{CB4850BA-66A9-4AC6-B708-E4BF6104B92E}" type="presParOf" srcId="{DA4DCA40-10C1-443A-BBA4-CF6039ABC26A}" destId="{EB69B689-0AE9-4103-9897-88FB2FB4B6FE}" srcOrd="0" destOrd="0" presId="urn:microsoft.com/office/officeart/2018/2/layout/IconLabelList"/>
    <dgm:cxn modelId="{5159E293-27C6-495B-A23D-F8F35F1CDF0B}" type="presParOf" srcId="{EB69B689-0AE9-4103-9897-88FB2FB4B6FE}" destId="{C3FE0017-EBBC-466B-A9EE-37CE8DE5A90C}" srcOrd="0" destOrd="0" presId="urn:microsoft.com/office/officeart/2018/2/layout/IconLabelList"/>
    <dgm:cxn modelId="{D45D0AA2-3890-466A-A464-85A395E4F111}" type="presParOf" srcId="{EB69B689-0AE9-4103-9897-88FB2FB4B6FE}" destId="{2EFDCE90-4D8B-4690-ADC9-C57197E73B60}" srcOrd="1" destOrd="0" presId="urn:microsoft.com/office/officeart/2018/2/layout/IconLabelList"/>
    <dgm:cxn modelId="{03AF4133-2E02-4D90-96DB-490687C9445F}" type="presParOf" srcId="{EB69B689-0AE9-4103-9897-88FB2FB4B6FE}" destId="{3A03D888-BC10-4421-AD4F-A5590ED19329}" srcOrd="2" destOrd="0" presId="urn:microsoft.com/office/officeart/2018/2/layout/IconLabelList"/>
    <dgm:cxn modelId="{42FA64F4-065C-405C-AB42-FE46E706ED73}" type="presParOf" srcId="{DA4DCA40-10C1-443A-BBA4-CF6039ABC26A}" destId="{DC779CD3-BDE7-4107-AC70-EE4248948048}" srcOrd="1" destOrd="0" presId="urn:microsoft.com/office/officeart/2018/2/layout/IconLabelList"/>
    <dgm:cxn modelId="{71DF6C06-1F14-4B09-9D53-D28AB591DBE2}" type="presParOf" srcId="{DA4DCA40-10C1-443A-BBA4-CF6039ABC26A}" destId="{4EDE9605-BBA3-4EBA-8215-E0947E1047FC}" srcOrd="2" destOrd="0" presId="urn:microsoft.com/office/officeart/2018/2/layout/IconLabelList"/>
    <dgm:cxn modelId="{AFC98FA4-34EF-4B3D-9F4E-F433A58F5BAA}" type="presParOf" srcId="{4EDE9605-BBA3-4EBA-8215-E0947E1047FC}" destId="{202D864D-8F3D-4EB9-AC31-FD546F8E6C32}" srcOrd="0" destOrd="0" presId="urn:microsoft.com/office/officeart/2018/2/layout/IconLabelList"/>
    <dgm:cxn modelId="{69921E55-8B91-4D45-BD57-1923A527534C}" type="presParOf" srcId="{4EDE9605-BBA3-4EBA-8215-E0947E1047FC}" destId="{A8B33F3B-0A6A-4E87-814A-DBA2F3F30ED7}" srcOrd="1" destOrd="0" presId="urn:microsoft.com/office/officeart/2018/2/layout/IconLabelList"/>
    <dgm:cxn modelId="{2E3A7D81-82E0-4670-9BD3-B2D7AA96B4E6}" type="presParOf" srcId="{4EDE9605-BBA3-4EBA-8215-E0947E1047FC}" destId="{6A909758-BBFB-49A1-8F2D-E6600392F7E2}" srcOrd="2" destOrd="0" presId="urn:microsoft.com/office/officeart/2018/2/layout/IconLabelList"/>
    <dgm:cxn modelId="{2EC68DDF-711B-45CF-8D9D-26C6A9AD43D5}" type="presParOf" srcId="{DA4DCA40-10C1-443A-BBA4-CF6039ABC26A}" destId="{BF783397-45E5-4E05-BB64-403EAFD3219F}" srcOrd="3" destOrd="0" presId="urn:microsoft.com/office/officeart/2018/2/layout/IconLabelList"/>
    <dgm:cxn modelId="{AA3749DF-8B31-428D-BF88-AEE7DC7E28C2}" type="presParOf" srcId="{DA4DCA40-10C1-443A-BBA4-CF6039ABC26A}" destId="{0C975EC4-C335-41F1-B032-57F2A4118E2C}" srcOrd="4" destOrd="0" presId="urn:microsoft.com/office/officeart/2018/2/layout/IconLabelList"/>
    <dgm:cxn modelId="{6F11D62F-CD9E-49B9-9A47-B4AA309B86DC}" type="presParOf" srcId="{0C975EC4-C335-41F1-B032-57F2A4118E2C}" destId="{02846583-4864-44E9-97FE-65EE4578CC61}" srcOrd="0" destOrd="0" presId="urn:microsoft.com/office/officeart/2018/2/layout/IconLabelList"/>
    <dgm:cxn modelId="{D6A92191-34BB-4E05-A641-8D5B6EC55D4F}" type="presParOf" srcId="{0C975EC4-C335-41F1-B032-57F2A4118E2C}" destId="{25532F4B-AB96-4112-9F86-388A2319E9F2}" srcOrd="1" destOrd="0" presId="urn:microsoft.com/office/officeart/2018/2/layout/IconLabelList"/>
    <dgm:cxn modelId="{A34C3EDD-01D3-4283-85A6-5B1827A461A5}" type="presParOf" srcId="{0C975EC4-C335-41F1-B032-57F2A4118E2C}" destId="{E68AEFFB-CD6F-4463-ABBF-E7893A851A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E0017-EBBC-466B-A9EE-37CE8DE5A90C}">
      <dsp:nvSpPr>
        <dsp:cNvPr id="0" name=""/>
        <dsp:cNvSpPr/>
      </dsp:nvSpPr>
      <dsp:spPr>
        <a:xfrm>
          <a:off x="473562" y="834752"/>
          <a:ext cx="773613" cy="773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3D888-BC10-4421-AD4F-A5590ED19329}">
      <dsp:nvSpPr>
        <dsp:cNvPr id="0" name=""/>
        <dsp:cNvSpPr/>
      </dsp:nvSpPr>
      <dsp:spPr>
        <a:xfrm>
          <a:off x="798" y="1958204"/>
          <a:ext cx="1719140" cy="120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component defines and classifies each fields of action of the enterprise</a:t>
          </a:r>
        </a:p>
      </dsp:txBody>
      <dsp:txXfrm>
        <a:off x="798" y="1958204"/>
        <a:ext cx="1719140" cy="1208770"/>
      </dsp:txXfrm>
    </dsp:sp>
    <dsp:sp modelId="{202D864D-8F3D-4EB9-AC31-FD546F8E6C32}">
      <dsp:nvSpPr>
        <dsp:cNvPr id="0" name=""/>
        <dsp:cNvSpPr/>
      </dsp:nvSpPr>
      <dsp:spPr>
        <a:xfrm>
          <a:off x="2493552" y="834752"/>
          <a:ext cx="773613" cy="773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09758-BBFB-49A1-8F2D-E6600392F7E2}">
      <dsp:nvSpPr>
        <dsp:cNvPr id="0" name=""/>
        <dsp:cNvSpPr/>
      </dsp:nvSpPr>
      <dsp:spPr>
        <a:xfrm>
          <a:off x="2020789" y="1958204"/>
          <a:ext cx="1719140" cy="120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Transmit or receives information to each other in order to provide the product/service</a:t>
          </a:r>
        </a:p>
      </dsp:txBody>
      <dsp:txXfrm>
        <a:off x="2020789" y="1958204"/>
        <a:ext cx="1719140" cy="1208770"/>
      </dsp:txXfrm>
    </dsp:sp>
    <dsp:sp modelId="{02846583-4864-44E9-97FE-65EE4578CC61}">
      <dsp:nvSpPr>
        <dsp:cNvPr id="0" name=""/>
        <dsp:cNvSpPr/>
      </dsp:nvSpPr>
      <dsp:spPr>
        <a:xfrm>
          <a:off x="4513543" y="834752"/>
          <a:ext cx="773613" cy="773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AEFFB-CD6F-4463-ABBF-E7893A851A19}">
      <dsp:nvSpPr>
        <dsp:cNvPr id="0" name=""/>
        <dsp:cNvSpPr/>
      </dsp:nvSpPr>
      <dsp:spPr>
        <a:xfrm>
          <a:off x="4040779" y="1958204"/>
          <a:ext cx="1719140" cy="120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base on which the structure of the model of every process will stand</a:t>
          </a:r>
        </a:p>
      </dsp:txBody>
      <dsp:txXfrm>
        <a:off x="4040779" y="1958204"/>
        <a:ext cx="1719140" cy="120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8DDB-81C6-4253-88E1-0439017DF0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9EB99-32D9-4259-8F4F-5A2F57CD9652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26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>
                <a:solidFill>
                  <a:prstClr val="black"/>
                </a:solidFill>
              </a:rPr>
              <a:pPr/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4802B-66B6-448E-AD99-A622711E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9C4F3-C173-4CE3-8F49-4053A3C8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3F1C1-9D9A-4B79-88E5-4162591F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BC289-98C2-4C9C-AFF7-BA3D40C2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78A54-744D-4AC0-85C8-7D738FF0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5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0D434-148A-4442-9AC6-831A7E5B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4DFA99-5A72-483A-8AB9-84E9C329D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145918-29E7-4D4F-8704-AC396CB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A1A15-BF0D-47CB-8F99-02EBFA9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2EE90-EFC2-4ADD-87EA-15A436C4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28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65B8FE-E0E0-43F8-ADC2-E3694782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2FB005-05AF-467E-A12E-C6F0FD4F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B41DF-37CB-453F-9A29-D748432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F0EEA-F178-4030-A8F5-5DC84643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EE2DA-F541-43A8-8E5B-A2FBD7B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933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© 2018 Software AG. All rights reserved. For internal use only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873556"/>
            <a:ext cx="11137899" cy="432000"/>
          </a:xfrm>
        </p:spPr>
        <p:txBody>
          <a:bodyPr>
            <a:noAutofit/>
          </a:bodyPr>
          <a:lstStyle>
            <a:lvl1pPr marL="0" indent="0">
              <a:lnSpc>
                <a:spcPts val="2667"/>
              </a:lnSpc>
              <a:buNone/>
              <a:defRPr sz="2933" cap="all" baseline="0"/>
            </a:lvl1pPr>
            <a:lvl2pPr>
              <a:defRPr sz="2933"/>
            </a:lvl2pPr>
            <a:lvl3pPr>
              <a:defRPr sz="2933"/>
            </a:lvl3pPr>
            <a:lvl4pPr>
              <a:defRPr sz="2933"/>
            </a:lvl4pPr>
            <a:lvl5pPr>
              <a:defRPr sz="2933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887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478EB-2479-4E29-AF72-C13191A4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E4650-15B1-4439-900C-E9437C88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E020A-9A27-4702-9CF2-C6668B8D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17FB-6E68-42CD-837B-4E3C32F8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D4EC5-B11A-4389-956F-1067FFC7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4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4AC9-AC0F-4971-82BC-2960345F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BD1D77-FBA9-441C-A3D3-72F3C715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A56F3-A8C7-479F-8976-75A127C4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BE224-617B-41E0-BB2C-5B5EB63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08473-B378-4048-B874-F4CCF8A3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1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4A72D-1C13-4EA5-9A52-EB3B0990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BC48-D0C1-4C42-8A83-E8ACBB7C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366EEB-80E7-41E9-A6E0-50037670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DDB0F-89FE-48A8-B8B8-9AD85EF4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1B0ED7-4AC5-456F-9D61-3FF882B2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B89FBB-B138-44D3-BC1A-175427B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34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443B3-443A-4BE7-A642-BC76BE50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F1564-2B95-4A36-8B6F-EAB6946A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DEF35D-03F2-44C1-8474-6870CC66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2E6A17-7714-4CF8-8A91-06D1E6FC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824E91-DD7E-4CF0-8739-505709202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B78059-12F1-4984-8582-4ADE4F39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62FC6-DF36-42D2-90FE-7049E6B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B3496A-E860-441D-8B8A-8CE088C7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17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886DA-118D-4837-A3F5-C82D4192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873A5-019F-4EB1-8163-12F375A9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3547F6-1BE3-4D19-8D8D-C075626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C6E28A-A14E-414E-AA29-BBD8876C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1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F75711-B42D-41FA-B8AC-D3A5D743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58BCA2-7908-4B21-A691-85A5E10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504F94-C593-4EC7-8EA2-1BAAC866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7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B8E7-ACAD-49AB-AD2A-605BC6DF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2D520-C444-4A13-B0E0-5D6D332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2ADDE3-563A-4C5C-B44C-94C99B26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3C97D1-9993-4549-A7B0-36B06C44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DD78CF-982F-4A93-8B29-57FEACF0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CA4B89-FF95-4074-AA98-7937D75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74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0656-F839-4885-A8BE-3F8C417F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277A62-4869-4FF2-A3DA-1C59DCFF2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72BE01-EE1A-4D24-876F-3392F78F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F6AD1-84BB-4466-9B49-9F8A2109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30BFF-52CC-4B5D-868D-101C6FF9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161FF-B2E4-46D1-8688-D72F6974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5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B42F9-9F6B-4C1B-8DA9-EB1A32C8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CDCCD-B96F-437E-A5DE-7CF5210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68B4B-F952-4B21-9362-5B68B57F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2ABC-9DDA-42D5-B33A-070EB52CA109}" type="datetimeFigureOut">
              <a:rPr lang="en-IL" smtClean="0"/>
              <a:t>01/05/2021</a:t>
            </a:fld>
            <a:endParaRPr lang="en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EFFEE-39F1-4B69-BCAD-BD42B828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E0075-EAAF-40B9-BDF3-08558EB78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28B6-3DC7-4512-BCF1-4E50869AA8C4}" type="slidenum">
              <a:rPr lang="en-IL" smtClean="0"/>
              <a:t>‹N°›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7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7.tmp"/><Relationship Id="rId5" Type="http://schemas.openxmlformats.org/officeDocument/2006/relationships/hyperlink" Target="https://drive.google.com/file/d/1VFpTMKh-SZtnqX7awRfsu0fmpNmS74CR/view?usp=sharing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4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16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31.png"/><Relationship Id="rId2" Type="http://schemas.openxmlformats.org/officeDocument/2006/relationships/tags" Target="../tags/tag5.xml"/><Relationship Id="rId16" Type="http://schemas.openxmlformats.org/officeDocument/2006/relationships/image" Target="../media/image3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19" Type="http://schemas.openxmlformats.org/officeDocument/2006/relationships/image" Target="../media/image2.jp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F581E6-7921-4A2B-BBA5-1870426B93C8}"/>
              </a:ext>
            </a:extLst>
          </p:cNvPr>
          <p:cNvSpPr txBox="1"/>
          <p:nvPr/>
        </p:nvSpPr>
        <p:spPr>
          <a:xfrm>
            <a:off x="7180028" y="3376123"/>
            <a:ext cx="4630972" cy="152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Bahnschrift Light Condensed" panose="020B0502040204020203" pitchFamily="34" charset="0"/>
                <a:ea typeface="+mj-ea"/>
                <a:cs typeface="+mj-cs"/>
              </a:rPr>
              <a:t>ARIS PROCESS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latin typeface="+mj-lt"/>
                <a:ea typeface="+mj-ea"/>
                <a:cs typeface="+mj-cs"/>
              </a:rPr>
              <a:t>Business Process Analysis and Management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88B8E25-F38E-467E-8A48-DAF620DE9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8" r="16216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B24A95A-A19D-41C5-83AC-49A294AA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62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fik 7" descr="ARIS10_blue003.png">
            <a:extLst>
              <a:ext uri="{FF2B5EF4-FFF2-40B4-BE49-F238E27FC236}">
                <a16:creationId xmlns:a16="http://schemas.microsoft.com/office/drawing/2014/main" id="{D752849E-FAEB-493E-B8B4-55A3C7B85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/>
          <a:srcRect l="9473" r="36642" b="38010"/>
          <a:stretch/>
        </p:blipFill>
        <p:spPr>
          <a:xfrm>
            <a:off x="5478328" y="96791"/>
            <a:ext cx="1235342" cy="4887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F6CF30A-A564-4648-A797-021AC33C4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7" y="5514975"/>
            <a:ext cx="2554197" cy="87659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D84D624-A23A-4888-9476-5C7174E685B4}"/>
              </a:ext>
            </a:extLst>
          </p:cNvPr>
          <p:cNvSpPr txBox="1"/>
          <p:nvPr/>
        </p:nvSpPr>
        <p:spPr>
          <a:xfrm>
            <a:off x="3503584" y="5726313"/>
            <a:ext cx="17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Link to the file</a:t>
            </a:r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DB93D7-8FB6-431C-BAA6-18265CEC6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4" y="1234250"/>
            <a:ext cx="10981372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7168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8B0D02-8EAD-4E0B-A17A-3F1D8C31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53A3977-77D5-490E-88C6-E48B278D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953343"/>
            <a:ext cx="5536001" cy="2892560"/>
          </a:xfrm>
          <a:prstGeom prst="rect">
            <a:avLst/>
          </a:prstGeom>
        </p:spPr>
      </p:pic>
      <p:pic>
        <p:nvPicPr>
          <p:cNvPr id="12" name="Grafik 7" descr="ARIS10_blue003.png">
            <a:extLst>
              <a:ext uri="{FF2B5EF4-FFF2-40B4-BE49-F238E27FC236}">
                <a16:creationId xmlns:a16="http://schemas.microsoft.com/office/drawing/2014/main" id="{C63FFA13-C88D-415E-8B68-D288F9B9F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l="9473" r="36642" b="38010"/>
          <a:stretch/>
        </p:blipFill>
        <p:spPr>
          <a:xfrm>
            <a:off x="7909266" y="554429"/>
            <a:ext cx="1562451" cy="6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1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55301-9D01-4A7F-A9D7-BD509D40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concepts of ARIS: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4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3A78CC-EE41-4C2E-AC69-A4E844D875DB}"/>
              </a:ext>
            </a:extLst>
          </p:cNvPr>
          <p:cNvSpPr txBox="1"/>
          <p:nvPr/>
        </p:nvSpPr>
        <p:spPr>
          <a:xfrm>
            <a:off x="885824" y="296494"/>
            <a:ext cx="355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Translate enterprise reality into an enterprise model</a:t>
            </a:r>
            <a:endParaRPr lang="en-IL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646E9-96EC-4427-926C-DE69595A8B04}"/>
              </a:ext>
            </a:extLst>
          </p:cNvPr>
          <p:cNvSpPr txBox="1"/>
          <p:nvPr/>
        </p:nvSpPr>
        <p:spPr>
          <a:xfrm>
            <a:off x="1028695" y="1076348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Enterprise processes and tasks modeling</a:t>
            </a:r>
            <a:endParaRPr lang="en-IL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826393-C1D4-47C5-A82B-849E55EEFE2E}"/>
              </a:ext>
            </a:extLst>
          </p:cNvPr>
          <p:cNvSpPr txBox="1"/>
          <p:nvPr/>
        </p:nvSpPr>
        <p:spPr>
          <a:xfrm>
            <a:off x="1028695" y="1718702"/>
            <a:ext cx="227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Graphical overview of workflows</a:t>
            </a:r>
            <a:endParaRPr lang="en-IL" sz="16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51021AA-BEE5-44B6-8699-BCD34A03F3B3}"/>
              </a:ext>
            </a:extLst>
          </p:cNvPr>
          <p:cNvSpPr txBox="1"/>
          <p:nvPr/>
        </p:nvSpPr>
        <p:spPr>
          <a:xfrm>
            <a:off x="835175" y="252858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Process Management</a:t>
            </a:r>
            <a:endParaRPr lang="en-IL" b="1" u="sng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8ACB49E-D833-45A9-88AE-BE03016FC059}"/>
              </a:ext>
            </a:extLst>
          </p:cNvPr>
          <p:cNvSpPr txBox="1"/>
          <p:nvPr/>
        </p:nvSpPr>
        <p:spPr>
          <a:xfrm>
            <a:off x="885823" y="4503958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Performance Analysis</a:t>
            </a:r>
            <a:endParaRPr lang="en-IL" b="1" u="sng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28ED847-E0B3-4ED8-9B2F-A2A2D92ACB33}"/>
              </a:ext>
            </a:extLst>
          </p:cNvPr>
          <p:cNvSpPr txBox="1"/>
          <p:nvPr/>
        </p:nvSpPr>
        <p:spPr>
          <a:xfrm>
            <a:off x="8411591" y="41857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Risks Analysis</a:t>
            </a:r>
            <a:endParaRPr lang="en-IL" b="1" u="sng" dirty="0"/>
          </a:p>
        </p:txBody>
      </p:sp>
      <p:sp>
        <p:nvSpPr>
          <p:cNvPr id="70" name="Rectangle : avec coins arrondis en diagonale 69">
            <a:extLst>
              <a:ext uri="{FF2B5EF4-FFF2-40B4-BE49-F238E27FC236}">
                <a16:creationId xmlns:a16="http://schemas.microsoft.com/office/drawing/2014/main" id="{54761A48-3145-457C-91C6-B646023C8443}"/>
              </a:ext>
            </a:extLst>
          </p:cNvPr>
          <p:cNvSpPr/>
          <p:nvPr/>
        </p:nvSpPr>
        <p:spPr>
          <a:xfrm>
            <a:off x="885824" y="1011726"/>
            <a:ext cx="2552700" cy="13179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DE8FCEC8-DA3A-4D72-A665-CEA689A4A8FE}"/>
              </a:ext>
            </a:extLst>
          </p:cNvPr>
          <p:cNvSpPr/>
          <p:nvPr/>
        </p:nvSpPr>
        <p:spPr>
          <a:xfrm>
            <a:off x="447672" y="1257662"/>
            <a:ext cx="2686060" cy="1343986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E520345-15CA-47E8-A33D-067BFFD555B6}"/>
              </a:ext>
            </a:extLst>
          </p:cNvPr>
          <p:cNvCxnSpPr/>
          <p:nvPr/>
        </p:nvCxnSpPr>
        <p:spPr>
          <a:xfrm>
            <a:off x="1028695" y="1661123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96ECD2A2-72CA-423C-A628-C80AFA5CC2B7}"/>
              </a:ext>
            </a:extLst>
          </p:cNvPr>
          <p:cNvSpPr txBox="1"/>
          <p:nvPr/>
        </p:nvSpPr>
        <p:spPr>
          <a:xfrm>
            <a:off x="978221" y="3111037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of processes and keep track of them</a:t>
            </a:r>
            <a:endParaRPr lang="en-IL" sz="16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0D0787D-DE31-4944-BCAF-760B1699FF39}"/>
              </a:ext>
            </a:extLst>
          </p:cNvPr>
          <p:cNvSpPr txBox="1"/>
          <p:nvPr/>
        </p:nvSpPr>
        <p:spPr>
          <a:xfrm>
            <a:off x="950205" y="3695812"/>
            <a:ext cx="2276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Enhance comprehension of complex structures : focus on central characteristics</a:t>
            </a:r>
            <a:endParaRPr lang="en-IL" sz="1400" dirty="0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3E38F58-750F-4671-8498-7DC26DAE2F30}"/>
              </a:ext>
            </a:extLst>
          </p:cNvPr>
          <p:cNvCxnSpPr/>
          <p:nvPr/>
        </p:nvCxnSpPr>
        <p:spPr>
          <a:xfrm>
            <a:off x="978221" y="3695812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avec coins arrondis en diagonale 82">
            <a:extLst>
              <a:ext uri="{FF2B5EF4-FFF2-40B4-BE49-F238E27FC236}">
                <a16:creationId xmlns:a16="http://schemas.microsoft.com/office/drawing/2014/main" id="{715EA9B9-A2A4-4318-A79E-757A9A4B3424}"/>
              </a:ext>
            </a:extLst>
          </p:cNvPr>
          <p:cNvSpPr/>
          <p:nvPr/>
        </p:nvSpPr>
        <p:spPr>
          <a:xfrm>
            <a:off x="835350" y="3062275"/>
            <a:ext cx="2552700" cy="13179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935D24C-1C43-414D-A542-EE5FDAF4C740}"/>
              </a:ext>
            </a:extLst>
          </p:cNvPr>
          <p:cNvSpPr txBox="1"/>
          <p:nvPr/>
        </p:nvSpPr>
        <p:spPr>
          <a:xfrm>
            <a:off x="970660" y="5203632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Keep track of workflows</a:t>
            </a:r>
          </a:p>
          <a:p>
            <a:endParaRPr lang="en-IL" sz="1600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6A9F8AB-D3D8-445D-B388-9359ED5EB0FC}"/>
              </a:ext>
            </a:extLst>
          </p:cNvPr>
          <p:cNvCxnSpPr/>
          <p:nvPr/>
        </p:nvCxnSpPr>
        <p:spPr>
          <a:xfrm>
            <a:off x="978221" y="5640564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avec coins arrondis en diagonale 86">
            <a:extLst>
              <a:ext uri="{FF2B5EF4-FFF2-40B4-BE49-F238E27FC236}">
                <a16:creationId xmlns:a16="http://schemas.microsoft.com/office/drawing/2014/main" id="{98DEC0B8-C427-4D35-AAAB-686C456A40C6}"/>
              </a:ext>
            </a:extLst>
          </p:cNvPr>
          <p:cNvSpPr/>
          <p:nvPr/>
        </p:nvSpPr>
        <p:spPr>
          <a:xfrm>
            <a:off x="835175" y="5139544"/>
            <a:ext cx="2552700" cy="128421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F6D854F-21BA-4E0D-B34E-C7FBF628E2A9}"/>
              </a:ext>
            </a:extLst>
          </p:cNvPr>
          <p:cNvSpPr txBox="1"/>
          <p:nvPr/>
        </p:nvSpPr>
        <p:spPr>
          <a:xfrm>
            <a:off x="8554462" y="1584313"/>
            <a:ext cx="227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Measure potential risks and react quickly</a:t>
            </a:r>
            <a:endParaRPr lang="en-IL" sz="1600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4B9F4C71-A12B-492F-A4E6-34F91C77475B}"/>
              </a:ext>
            </a:extLst>
          </p:cNvPr>
          <p:cNvCxnSpPr/>
          <p:nvPr/>
        </p:nvCxnSpPr>
        <p:spPr>
          <a:xfrm>
            <a:off x="8554462" y="1526734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avec coins arrondis en diagonale 90">
            <a:extLst>
              <a:ext uri="{FF2B5EF4-FFF2-40B4-BE49-F238E27FC236}">
                <a16:creationId xmlns:a16="http://schemas.microsoft.com/office/drawing/2014/main" id="{BE0574E2-6EAF-4EB7-ACEC-3CAFFB2A298C}"/>
              </a:ext>
            </a:extLst>
          </p:cNvPr>
          <p:cNvSpPr/>
          <p:nvPr/>
        </p:nvSpPr>
        <p:spPr>
          <a:xfrm>
            <a:off x="8454717" y="903941"/>
            <a:ext cx="2611304" cy="13179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DC1E460-C9D9-4E56-BEE6-0BB03B97B5F8}"/>
              </a:ext>
            </a:extLst>
          </p:cNvPr>
          <p:cNvSpPr txBox="1"/>
          <p:nvPr/>
        </p:nvSpPr>
        <p:spPr>
          <a:xfrm>
            <a:off x="8467726" y="239828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Quality Management</a:t>
            </a:r>
            <a:endParaRPr lang="en-IL" b="1" u="sng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87006BD-8C24-4CD3-AC30-1E6221FE8092}"/>
              </a:ext>
            </a:extLst>
          </p:cNvPr>
          <p:cNvSpPr txBox="1"/>
          <p:nvPr/>
        </p:nvSpPr>
        <p:spPr>
          <a:xfrm>
            <a:off x="8610597" y="2921671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Keep track of quality of </a:t>
            </a:r>
          </a:p>
          <a:p>
            <a:r>
              <a:rPr lang="en-US" sz="1600" dirty="0"/>
              <a:t>the products/services</a:t>
            </a:r>
            <a:endParaRPr lang="en-IL" sz="16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B36C1AD-FD4F-40A6-8093-B55ABD003D7A}"/>
              </a:ext>
            </a:extLst>
          </p:cNvPr>
          <p:cNvSpPr txBox="1"/>
          <p:nvPr/>
        </p:nvSpPr>
        <p:spPr>
          <a:xfrm>
            <a:off x="8610597" y="3523697"/>
            <a:ext cx="2276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 quality by workflow analysis</a:t>
            </a:r>
            <a:endParaRPr lang="en-IL" sz="1600" dirty="0"/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D8B79E6-C492-4BC9-90AF-565ED3F13278}"/>
              </a:ext>
            </a:extLst>
          </p:cNvPr>
          <p:cNvCxnSpPr/>
          <p:nvPr/>
        </p:nvCxnSpPr>
        <p:spPr>
          <a:xfrm>
            <a:off x="8610597" y="3506446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avec coins arrondis en diagonale 95">
            <a:extLst>
              <a:ext uri="{FF2B5EF4-FFF2-40B4-BE49-F238E27FC236}">
                <a16:creationId xmlns:a16="http://schemas.microsoft.com/office/drawing/2014/main" id="{D48E095A-3315-4B6D-B0C1-38A77120C411}"/>
              </a:ext>
            </a:extLst>
          </p:cNvPr>
          <p:cNvSpPr/>
          <p:nvPr/>
        </p:nvSpPr>
        <p:spPr>
          <a:xfrm>
            <a:off x="8428919" y="2884050"/>
            <a:ext cx="2638114" cy="13179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0" name="Graphique 99" descr="Graphique à barres avec tendance à la hausse avec un remplissage uni">
            <a:extLst>
              <a:ext uri="{FF2B5EF4-FFF2-40B4-BE49-F238E27FC236}">
                <a16:creationId xmlns:a16="http://schemas.microsoft.com/office/drawing/2014/main" id="{6B9E56C6-BB5A-4EF5-B836-0238B1366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054" y="4417712"/>
            <a:ext cx="517406" cy="517406"/>
          </a:xfrm>
          <a:prstGeom prst="rect">
            <a:avLst/>
          </a:prstGeom>
        </p:spPr>
      </p:pic>
      <p:pic>
        <p:nvPicPr>
          <p:cNvPr id="106" name="Graphique 105" descr="Engrenages contour">
            <a:extLst>
              <a:ext uri="{FF2B5EF4-FFF2-40B4-BE49-F238E27FC236}">
                <a16:creationId xmlns:a16="http://schemas.microsoft.com/office/drawing/2014/main" id="{7D93BC8A-08E2-4600-88A8-5DD650EA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77" y="2475792"/>
            <a:ext cx="569991" cy="569991"/>
          </a:xfrm>
          <a:prstGeom prst="rect">
            <a:avLst/>
          </a:prstGeom>
        </p:spPr>
      </p:pic>
      <p:pic>
        <p:nvPicPr>
          <p:cNvPr id="110" name="Graphique 109" descr="Présentation avec organigramme  avec un remplissage uni">
            <a:extLst>
              <a:ext uri="{FF2B5EF4-FFF2-40B4-BE49-F238E27FC236}">
                <a16:creationId xmlns:a16="http://schemas.microsoft.com/office/drawing/2014/main" id="{02F19309-1114-4272-B3C4-89B24C3764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077" y="352506"/>
            <a:ext cx="569992" cy="561166"/>
          </a:xfrm>
          <a:prstGeom prst="rect">
            <a:avLst/>
          </a:prstGeom>
        </p:spPr>
      </p:pic>
      <p:pic>
        <p:nvPicPr>
          <p:cNvPr id="114" name="Graphique 113" descr="Statistiques avec un remplissage uni">
            <a:extLst>
              <a:ext uri="{FF2B5EF4-FFF2-40B4-BE49-F238E27FC236}">
                <a16:creationId xmlns:a16="http://schemas.microsoft.com/office/drawing/2014/main" id="{56C3D652-8D2E-4A81-87B9-FBB03CBB7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4771" y="357496"/>
            <a:ext cx="546445" cy="546445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C24BF9C6-FBE0-4779-B90F-ACF961CADE51}"/>
              </a:ext>
            </a:extLst>
          </p:cNvPr>
          <p:cNvSpPr txBox="1"/>
          <p:nvPr/>
        </p:nvSpPr>
        <p:spPr>
          <a:xfrm>
            <a:off x="8487351" y="4494371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Knowledge and improvement</a:t>
            </a:r>
            <a:endParaRPr lang="en-IL" b="1" u="sng" dirty="0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F22501A-E7FB-40DA-A81A-D82DA6C293BE}"/>
              </a:ext>
            </a:extLst>
          </p:cNvPr>
          <p:cNvSpPr txBox="1"/>
          <p:nvPr/>
        </p:nvSpPr>
        <p:spPr>
          <a:xfrm>
            <a:off x="8656192" y="5017755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Deeper understanding of </a:t>
            </a:r>
          </a:p>
          <a:p>
            <a:r>
              <a:rPr lang="en-US" sz="1600" dirty="0"/>
              <a:t>corporate’s divisions </a:t>
            </a:r>
            <a:endParaRPr lang="en-IL" sz="1600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2CBCA02-0C04-44AE-B5C0-F91875F04F2C}"/>
              </a:ext>
            </a:extLst>
          </p:cNvPr>
          <p:cNvSpPr txBox="1"/>
          <p:nvPr/>
        </p:nvSpPr>
        <p:spPr>
          <a:xfrm>
            <a:off x="8656192" y="5660109"/>
            <a:ext cx="227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mining (creating personalized model from the data)</a:t>
            </a:r>
            <a:endParaRPr lang="en-IL" sz="1600" dirty="0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91662DA1-2627-4664-8C0D-92C64ADCAD9F}"/>
              </a:ext>
            </a:extLst>
          </p:cNvPr>
          <p:cNvCxnSpPr/>
          <p:nvPr/>
        </p:nvCxnSpPr>
        <p:spPr>
          <a:xfrm>
            <a:off x="8656192" y="5602530"/>
            <a:ext cx="227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 : avec coins arrondis en diagonale 124">
            <a:extLst>
              <a:ext uri="{FF2B5EF4-FFF2-40B4-BE49-F238E27FC236}">
                <a16:creationId xmlns:a16="http://schemas.microsoft.com/office/drawing/2014/main" id="{D8DC670A-63F4-488B-BB09-1A0A857316A9}"/>
              </a:ext>
            </a:extLst>
          </p:cNvPr>
          <p:cNvSpPr/>
          <p:nvPr/>
        </p:nvSpPr>
        <p:spPr>
          <a:xfrm>
            <a:off x="8428919" y="4971588"/>
            <a:ext cx="2695571" cy="15428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27" name="Graphique 126" descr="Croissance de l'activité avec un remplissage uni">
            <a:extLst>
              <a:ext uri="{FF2B5EF4-FFF2-40B4-BE49-F238E27FC236}">
                <a16:creationId xmlns:a16="http://schemas.microsoft.com/office/drawing/2014/main" id="{3C75B187-D555-4202-963E-C4C08296E5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1186" y="4451587"/>
            <a:ext cx="483531" cy="483531"/>
          </a:xfrm>
          <a:prstGeom prst="rect">
            <a:avLst/>
          </a:prstGeom>
        </p:spPr>
      </p:pic>
      <p:pic>
        <p:nvPicPr>
          <p:cNvPr id="129" name="Graphique 128" descr="Presse-papiers vérifié avec un remplissage uni">
            <a:extLst>
              <a:ext uri="{FF2B5EF4-FFF2-40B4-BE49-F238E27FC236}">
                <a16:creationId xmlns:a16="http://schemas.microsoft.com/office/drawing/2014/main" id="{4E111508-7362-40A5-8784-7CAA62E7E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4771" y="2366425"/>
            <a:ext cx="544148" cy="544148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BF10232-2394-4874-816F-7899331FAB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95" y="1368735"/>
            <a:ext cx="4355733" cy="4039823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C075F8DF-A8A8-4A96-80ED-DBBCE318D325}"/>
              </a:ext>
            </a:extLst>
          </p:cNvPr>
          <p:cNvSpPr txBox="1"/>
          <p:nvPr/>
        </p:nvSpPr>
        <p:spPr>
          <a:xfrm>
            <a:off x="880936" y="5711167"/>
            <a:ext cx="270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Decisions based on real facts and numbers</a:t>
            </a:r>
            <a:endParaRPr lang="en-IL" sz="1600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593DD5AA-F017-4028-87B4-8AB68B1C0DB2}"/>
              </a:ext>
            </a:extLst>
          </p:cNvPr>
          <p:cNvSpPr txBox="1"/>
          <p:nvPr/>
        </p:nvSpPr>
        <p:spPr>
          <a:xfrm>
            <a:off x="8554462" y="1065070"/>
            <a:ext cx="255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Establish risk awareness</a:t>
            </a:r>
            <a:endParaRPr lang="en-IL" sz="1600" dirty="0"/>
          </a:p>
        </p:txBody>
      </p:sp>
      <p:pic>
        <p:nvPicPr>
          <p:cNvPr id="134" name="Grafik 7" descr="ARIS10_blue003.png">
            <a:extLst>
              <a:ext uri="{FF2B5EF4-FFF2-40B4-BE49-F238E27FC236}">
                <a16:creationId xmlns:a16="http://schemas.microsoft.com/office/drawing/2014/main" id="{475B5FC9-81AE-4B85-92E5-5EC124C026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6" cstate="print"/>
          <a:srcRect l="9473" r="36642" b="38010"/>
          <a:stretch/>
        </p:blipFill>
        <p:spPr>
          <a:xfrm>
            <a:off x="5189778" y="296494"/>
            <a:ext cx="1235342" cy="488764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8D6CC057-A2DC-49D9-8975-20835765E0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19" y="5632803"/>
            <a:ext cx="2700459" cy="11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37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8BA69A-13B7-4A6B-B70E-FCA7C4B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ARIS House 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3E177A-FD83-472A-82D6-14A98F369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645628"/>
            <a:ext cx="4223252" cy="36270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ZoneTexte 5">
            <a:extLst>
              <a:ext uri="{FF2B5EF4-FFF2-40B4-BE49-F238E27FC236}">
                <a16:creationId xmlns:a16="http://schemas.microsoft.com/office/drawing/2014/main" id="{31AD8DE3-69E3-42C4-9A03-7C8A2793D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63259"/>
              </p:ext>
            </p:extLst>
          </p:nvPr>
        </p:nvGraphicFramePr>
        <p:xfrm>
          <a:off x="640080" y="2200117"/>
          <a:ext cx="5760719" cy="4001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Grafik 7" descr="ARIS10_blue003.png">
            <a:extLst>
              <a:ext uri="{FF2B5EF4-FFF2-40B4-BE49-F238E27FC236}">
                <a16:creationId xmlns:a16="http://schemas.microsoft.com/office/drawing/2014/main" id="{2400DF49-C527-472F-BEAE-786BBB9A4F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 l="9473" r="36642" b="38010"/>
          <a:stretch/>
        </p:blipFill>
        <p:spPr>
          <a:xfrm>
            <a:off x="5313603" y="109518"/>
            <a:ext cx="1235342" cy="48876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3D5D4D0-48DA-40ED-89B1-D319DB903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3" y="5891262"/>
            <a:ext cx="2092447" cy="9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32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152003-1B17-4421-913D-A64293D9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advantages of using ARIS as a model repository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98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EFA14D-ED7B-4C2C-8DDC-6560BEC5C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7"/>
          <a:stretch/>
        </p:blipFill>
        <p:spPr>
          <a:xfrm>
            <a:off x="-1" y="0"/>
            <a:ext cx="1984367" cy="16618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F82FAA-DCD4-4C5B-8F25-5720A3B01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6" y="4378095"/>
            <a:ext cx="3287463" cy="183793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94C8AB2-0927-43DD-8F50-121380CD69F8}"/>
              </a:ext>
            </a:extLst>
          </p:cNvPr>
          <p:cNvSpPr txBox="1"/>
          <p:nvPr/>
        </p:nvSpPr>
        <p:spPr>
          <a:xfrm>
            <a:off x="265672" y="1784021"/>
            <a:ext cx="3849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sz="1800" dirty="0"/>
              <a:t>reate and simulate process models quickly to share them with the key stakeholders.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Creates different file formats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Support a variety of notations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D132B5-B5D6-49AC-B55F-E0B866D9EC8C}"/>
              </a:ext>
            </a:extLst>
          </p:cNvPr>
          <p:cNvSpPr txBox="1"/>
          <p:nvPr/>
        </p:nvSpPr>
        <p:spPr>
          <a:xfrm>
            <a:off x="4380832" y="1784021"/>
            <a:ext cx="3673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Design and improve models in one simple tool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C</a:t>
            </a:r>
            <a:r>
              <a:rPr lang="de-DE" sz="1800" dirty="0"/>
              <a:t>lear insights and visibility into business and company processes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/>
              <a:t>Interdependancies meaning between resources, risks, strategy and IT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1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6C0D9D-FA7E-42F6-A00B-1712FE1EE997}"/>
              </a:ext>
            </a:extLst>
          </p:cNvPr>
          <p:cNvSpPr txBox="1"/>
          <p:nvPr/>
        </p:nvSpPr>
        <p:spPr>
          <a:xfrm>
            <a:off x="8155682" y="1784021"/>
            <a:ext cx="3931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/>
              <a:t>Increase customer satisfaction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/>
              <a:t>Collaboratively share content in a common repository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/>
              <a:t>Increase business responsiveness with more agile processes</a:t>
            </a:r>
          </a:p>
          <a:p>
            <a:endParaRPr lang="en-IL" dirty="0"/>
          </a:p>
        </p:txBody>
      </p:sp>
      <p:pic>
        <p:nvPicPr>
          <p:cNvPr id="18" name="Image 17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9C89933-3267-4720-B56F-9D1D60B88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41" y="4378095"/>
            <a:ext cx="3448718" cy="1837936"/>
          </a:xfrm>
          <a:prstGeom prst="rect">
            <a:avLst/>
          </a:prstGeom>
        </p:spPr>
      </p:pic>
      <p:pic>
        <p:nvPicPr>
          <p:cNvPr id="20" name="Image 19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A5CE8137-C1FA-48F2-B58E-C9A7866F3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58" y="4092345"/>
            <a:ext cx="3760093" cy="2179726"/>
          </a:xfrm>
          <a:prstGeom prst="rect">
            <a:avLst/>
          </a:prstGeom>
        </p:spPr>
      </p:pic>
      <p:pic>
        <p:nvPicPr>
          <p:cNvPr id="37" name="Grafik 7" descr="ARIS10_blue003.png">
            <a:extLst>
              <a:ext uri="{FF2B5EF4-FFF2-40B4-BE49-F238E27FC236}">
                <a16:creationId xmlns:a16="http://schemas.microsoft.com/office/drawing/2014/main" id="{1848C22E-FE55-4789-8199-87EE25B6D2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/>
          <a:srcRect l="9473" r="36642" b="38010"/>
          <a:stretch/>
        </p:blipFill>
        <p:spPr>
          <a:xfrm>
            <a:off x="5233645" y="0"/>
            <a:ext cx="1348130" cy="54292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37FC464B-A006-4C46-9EB7-E41498A11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641"/>
            <a:ext cx="2597445" cy="11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2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152003-1B17-4421-913D-A64293D9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7112000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sz="3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	How Aris facilitates the transformation of the company and therefore the improvement of its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performance ? </a:t>
            </a:r>
          </a:p>
        </p:txBody>
      </p:sp>
      <p:pic>
        <p:nvPicPr>
          <p:cNvPr id="21" name="Graphic 20" descr="Business Growth">
            <a:extLst>
              <a:ext uri="{FF2B5EF4-FFF2-40B4-BE49-F238E27FC236}">
                <a16:creationId xmlns:a16="http://schemas.microsoft.com/office/drawing/2014/main" id="{45B08051-989D-47F9-BF83-983A7600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201" y="2252277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149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82" y="2361351"/>
            <a:ext cx="3177733" cy="317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5" name="Group 164"/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3804700" y="1832987"/>
            <a:ext cx="4228040" cy="4228047"/>
            <a:chOff x="2767624" y="1354256"/>
            <a:chExt cx="3171030" cy="3171035"/>
          </a:xfrm>
        </p:grpSpPr>
        <p:grpSp>
          <p:nvGrpSpPr>
            <p:cNvPr id="166" name="Group 165"/>
            <p:cNvGrpSpPr/>
            <p:nvPr/>
          </p:nvGrpSpPr>
          <p:grpSpPr>
            <a:xfrm>
              <a:off x="2767624" y="1354256"/>
              <a:ext cx="3171030" cy="3171035"/>
              <a:chOff x="162489" y="925901"/>
              <a:chExt cx="3171030" cy="3171035"/>
            </a:xfrm>
          </p:grpSpPr>
          <p:sp>
            <p:nvSpPr>
              <p:cNvPr id="172" name="Donut 171"/>
              <p:cNvSpPr/>
              <p:nvPr/>
            </p:nvSpPr>
            <p:spPr>
              <a:xfrm>
                <a:off x="162489" y="925901"/>
                <a:ext cx="3171030" cy="3171035"/>
              </a:xfrm>
              <a:prstGeom prst="donut">
                <a:avLst>
                  <a:gd name="adj" fmla="val 10748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77"/>
                <a:endParaRPr lang="de-DE" sz="2133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23165" y="1105041"/>
                <a:ext cx="2249677" cy="1455817"/>
              </a:xfrm>
              <a:prstGeom prst="rect">
                <a:avLst/>
              </a:prstGeom>
              <a:noFill/>
            </p:spPr>
            <p:txBody>
              <a:bodyPr spcFirstLastPara="1" vert="horz" wrap="none" lIns="0" tIns="0" rIns="0" bIns="0" numCol="1" rtlCol="0">
                <a:prstTxWarp prst="textArchUp">
                  <a:avLst>
                    <a:gd name="adj" fmla="val 10711230"/>
                  </a:avLst>
                </a:prstTxWarp>
                <a:spAutoFit/>
              </a:bodyPr>
              <a:lstStyle/>
              <a:p>
                <a:pPr algn="ctr" defTabSz="914377">
                  <a:spcBef>
                    <a:spcPts val="576"/>
                  </a:spcBef>
                  <a:buClr>
                    <a:prstClr val="white">
                      <a:lumMod val="50000"/>
                    </a:prstClr>
                  </a:buClr>
                </a:pPr>
                <a:r>
                  <a:rPr lang="de-DE" sz="1600" dirty="0">
                    <a:solidFill>
                      <a:srgbClr val="006F97">
                        <a:lumMod val="75000"/>
                      </a:srgbClr>
                    </a:solidFill>
                    <a:latin typeface="Trebuchet MS" panose="020B0603020202020204" pitchFamily="34" charset="0"/>
                  </a:rPr>
                  <a:t>Business processes</a:t>
                </a: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 rot="7407338">
              <a:off x="3779397" y="2610009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srgbClr val="006F97">
                      <a:lumMod val="75000"/>
                    </a:srgbClr>
                  </a:solidFill>
                </a:rPr>
                <a:t>Business processes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 rot="14840512">
              <a:off x="2611252" y="2453611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srgbClr val="006F97">
                      <a:lumMod val="75000"/>
                    </a:srgbClr>
                  </a:solidFill>
                </a:rPr>
                <a:t>Business processes</a:t>
              </a:r>
            </a:p>
          </p:txBody>
        </p:sp>
        <p:pic>
          <p:nvPicPr>
            <p:cNvPr id="169" name="Picture 6" descr="B:\pub\08_External_Marketing\Logos\icons_JOBL\icon_strategy_v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53046">
              <a:off x="5381035" y="1999136"/>
              <a:ext cx="285051" cy="285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B:\pub\08_External_Marketing\Logos\icons_JOBL\icon_strategy_v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42215">
              <a:off x="3028416" y="2012041"/>
              <a:ext cx="285051" cy="285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6" descr="B:\pub\08_External_Marketing\Logos\icons_JOBL\icon_strategy_v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19955">
              <a:off x="4036415" y="4200951"/>
              <a:ext cx="285051" cy="285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/>
          <p:cNvGrpSpPr/>
          <p:nvPr/>
        </p:nvGrpSpPr>
        <p:grpSpPr>
          <a:xfrm>
            <a:off x="3157182" y="1240808"/>
            <a:ext cx="5449534" cy="5325107"/>
            <a:chOff x="2533208" y="743157"/>
            <a:chExt cx="4036876" cy="3993830"/>
          </a:xfrm>
        </p:grpSpPr>
        <p:sp>
          <p:nvSpPr>
            <p:cNvPr id="113" name="Rectangle 5"/>
            <p:cNvSpPr/>
            <p:nvPr/>
          </p:nvSpPr>
          <p:spPr>
            <a:xfrm rot="8515112">
              <a:off x="4994477" y="3959875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15" name="Rectangle 5"/>
            <p:cNvSpPr/>
            <p:nvPr/>
          </p:nvSpPr>
          <p:spPr>
            <a:xfrm rot="11701402">
              <a:off x="3440631" y="4283654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16" name="Rectangle 5"/>
            <p:cNvSpPr/>
            <p:nvPr/>
          </p:nvSpPr>
          <p:spPr>
            <a:xfrm rot="21149626">
              <a:off x="3680288" y="762491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17" name="Rectangle 5"/>
            <p:cNvSpPr/>
            <p:nvPr/>
          </p:nvSpPr>
          <p:spPr>
            <a:xfrm rot="18920555">
              <a:off x="2639627" y="1264485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18" name="Rectangle 5"/>
            <p:cNvSpPr/>
            <p:nvPr/>
          </p:nvSpPr>
          <p:spPr>
            <a:xfrm rot="1827105">
              <a:off x="4811504" y="990322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19" name="Rectangle 5"/>
            <p:cNvSpPr/>
            <p:nvPr/>
          </p:nvSpPr>
          <p:spPr>
            <a:xfrm rot="6655371">
              <a:off x="5576788" y="3179432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0" name="Rectangle 5"/>
            <p:cNvSpPr/>
            <p:nvPr/>
          </p:nvSpPr>
          <p:spPr>
            <a:xfrm rot="9760842">
              <a:off x="4448809" y="4251206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1" name="Rectangle 5"/>
            <p:cNvSpPr/>
            <p:nvPr/>
          </p:nvSpPr>
          <p:spPr>
            <a:xfrm rot="15252331">
              <a:off x="2182959" y="3021571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2" name="Rectangle 5"/>
            <p:cNvSpPr/>
            <p:nvPr/>
          </p:nvSpPr>
          <p:spPr>
            <a:xfrm rot="17529810">
              <a:off x="2239593" y="1869329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3" name="Rectangle 5"/>
            <p:cNvSpPr/>
            <p:nvPr/>
          </p:nvSpPr>
          <p:spPr>
            <a:xfrm rot="13707209">
              <a:off x="2568423" y="3748488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4" name="Rectangle 5"/>
            <p:cNvSpPr/>
            <p:nvPr/>
          </p:nvSpPr>
          <p:spPr>
            <a:xfrm rot="4596075">
              <a:off x="5638809" y="2092487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5" name="Rectangle 5"/>
            <p:cNvSpPr/>
            <p:nvPr/>
          </p:nvSpPr>
          <p:spPr>
            <a:xfrm rot="4038862">
              <a:off x="5558629" y="1843898"/>
              <a:ext cx="1302612" cy="453333"/>
            </a:xfrm>
            <a:custGeom>
              <a:avLst/>
              <a:gdLst/>
              <a:ahLst/>
              <a:cxnLst/>
              <a:rect l="l" t="t" r="r" b="b"/>
              <a:pathLst>
                <a:path w="1302612" h="453333">
                  <a:moveTo>
                    <a:pt x="651358" y="0"/>
                  </a:moveTo>
                  <a:cubicBezTo>
                    <a:pt x="879484" y="0"/>
                    <a:pt x="1098779" y="37808"/>
                    <a:pt x="1302612" y="109558"/>
                  </a:cubicBezTo>
                  <a:lnTo>
                    <a:pt x="1196970" y="453333"/>
                  </a:lnTo>
                  <a:cubicBezTo>
                    <a:pt x="1026554" y="391923"/>
                    <a:pt x="842737" y="359554"/>
                    <a:pt x="651358" y="359554"/>
                  </a:cubicBezTo>
                  <a:cubicBezTo>
                    <a:pt x="465967" y="359554"/>
                    <a:pt x="287669" y="389930"/>
                    <a:pt x="122015" y="448335"/>
                  </a:cubicBezTo>
                  <a:lnTo>
                    <a:pt x="0" y="109590"/>
                  </a:lnTo>
                  <a:cubicBezTo>
                    <a:pt x="203864" y="37821"/>
                    <a:pt x="423195" y="0"/>
                    <a:pt x="65135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4469154">
              <a:off x="4486438" y="1693865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 err="1">
                  <a:solidFill>
                    <a:prstClr val="white"/>
                  </a:solidFill>
                  <a:latin typeface="Trebuchet MS" panose="020B0603020202020204" pitchFamily="34" charset="0"/>
                </a:rPr>
                <a:t>Organization</a:t>
              </a:r>
              <a:endParaRPr lang="de-DE" sz="1600" dirty="0">
                <a:solidFill>
                  <a:prstClr val="whit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rot="7119962">
              <a:off x="4393030" y="2562628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Risk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10641944">
              <a:off x="3478432" y="3153813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Knowledge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rot="1364273">
              <a:off x="3851455" y="1013573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Customer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rot="20075396">
              <a:off x="2972897" y="1018813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Strategy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rot="17229198">
              <a:off x="2359539" y="1690731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Performance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rot="13859501">
              <a:off x="2551980" y="2738264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Quality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rot="15435128">
              <a:off x="2331686" y="2262290"/>
              <a:ext cx="2249677" cy="1455817"/>
            </a:xfrm>
            <a:prstGeom prst="rect">
              <a:avLst/>
            </a:prstGeom>
            <a:noFill/>
          </p:spPr>
          <p:txBody>
            <a:bodyPr spcFirstLastPara="1" vert="horz" wrap="none" lIns="0" tIns="0" rIns="0" bIns="0" numCol="1" rtlCol="0">
              <a:prstTxWarp prst="textArchUp">
                <a:avLst>
                  <a:gd name="adj" fmla="val 10711230"/>
                </a:avLst>
              </a:prstTxWarp>
              <a:spAutoFit/>
            </a:bodyPr>
            <a:lstStyle/>
            <a:p>
              <a:pPr algn="ctr" defTabSz="914377">
                <a:spcBef>
                  <a:spcPts val="576"/>
                </a:spcBef>
                <a:buClr>
                  <a:prstClr val="white">
                    <a:lumMod val="50000"/>
                  </a:prstClr>
                </a:buClr>
              </a:pPr>
              <a:r>
                <a:rPr lang="de-DE" sz="1600" dirty="0">
                  <a:solidFill>
                    <a:prstClr val="white"/>
                  </a:solidFill>
                  <a:latin typeface="Trebuchet MS" panose="020B0603020202020204" pitchFamily="34" charset="0"/>
                </a:rPr>
                <a:t>IT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029719" y="1447528"/>
              <a:ext cx="261214" cy="20955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4549664" y="743157"/>
              <a:ext cx="7524" cy="38599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795719" y="1420003"/>
              <a:ext cx="269300" cy="2497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209935" y="2904853"/>
              <a:ext cx="360149" cy="2222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1619" y="4095404"/>
              <a:ext cx="217993" cy="30804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573694" y="4215438"/>
              <a:ext cx="174625" cy="32031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2618123" y="3337374"/>
              <a:ext cx="411596" cy="16437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2533208" y="2917410"/>
              <a:ext cx="374944" cy="2230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nut 111"/>
          <p:cNvSpPr/>
          <p:nvPr/>
        </p:nvSpPr>
        <p:spPr>
          <a:xfrm>
            <a:off x="3224778" y="1250630"/>
            <a:ext cx="5387785" cy="5387793"/>
          </a:xfrm>
          <a:prstGeom prst="donut">
            <a:avLst>
              <a:gd name="adj" fmla="val 889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de-DE" sz="2133" b="1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410577" y="4575655"/>
            <a:ext cx="3174617" cy="818947"/>
            <a:chOff x="318046" y="3960217"/>
            <a:chExt cx="2589005" cy="614210"/>
          </a:xfrm>
        </p:grpSpPr>
        <p:sp>
          <p:nvSpPr>
            <p:cNvPr id="160" name="Rectangle 159"/>
            <p:cNvSpPr/>
            <p:nvPr/>
          </p:nvSpPr>
          <p:spPr>
            <a:xfrm>
              <a:off x="318046" y="3960217"/>
              <a:ext cx="1554271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US" sz="1333" b="1" dirty="0">
                  <a:solidFill>
                    <a:srgbClr val="333333"/>
                  </a:solidFill>
                </a:rPr>
                <a:t>Quick response to changes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19513" y="4197497"/>
              <a:ext cx="2587538" cy="376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/>
              <a:r>
                <a:rPr lang="en-US" sz="1333" dirty="0">
                  <a:solidFill>
                    <a:srgbClr val="333333"/>
                  </a:solidFill>
                </a:rPr>
                <a:t>Get more awareness of changes and how to respond to them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>
            <p:custDataLst>
              <p:tags r:id="rId4"/>
            </p:custDataLst>
          </p:nvPr>
        </p:nvGrpSpPr>
        <p:grpSpPr>
          <a:xfrm>
            <a:off x="439562" y="1484610"/>
            <a:ext cx="2796301" cy="891267"/>
            <a:chOff x="362357" y="1114502"/>
            <a:chExt cx="2097226" cy="675943"/>
          </a:xfrm>
        </p:grpSpPr>
        <p:sp>
          <p:nvSpPr>
            <p:cNvPr id="180" name="Rectangle 179"/>
            <p:cNvSpPr/>
            <p:nvPr/>
          </p:nvSpPr>
          <p:spPr>
            <a:xfrm>
              <a:off x="362357" y="1114502"/>
              <a:ext cx="1483483" cy="221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US" sz="1300" b="1" dirty="0"/>
                <a:t>Model Business processes</a:t>
              </a:r>
              <a:endParaRPr lang="en-US" sz="1300" b="1" dirty="0">
                <a:solidFill>
                  <a:srgbClr val="333333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4754" y="1416973"/>
              <a:ext cx="2074829" cy="373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/>
                <a:t>Keeping track of each processes and tasks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403538" y="1394939"/>
              <a:ext cx="1904993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407014" y="3597360"/>
            <a:ext cx="2638224" cy="636713"/>
            <a:chOff x="304045" y="3174577"/>
            <a:chExt cx="1978668" cy="477535"/>
          </a:xfrm>
        </p:grpSpPr>
        <p:sp>
          <p:nvSpPr>
            <p:cNvPr id="174" name="Rectangle 173"/>
            <p:cNvSpPr/>
            <p:nvPr/>
          </p:nvSpPr>
          <p:spPr>
            <a:xfrm>
              <a:off x="312116" y="3174577"/>
              <a:ext cx="1798522" cy="219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US" sz="1300" b="1" dirty="0"/>
                <a:t>B</a:t>
              </a:r>
              <a:r>
                <a:rPr lang="en-US" sz="1300" b="1" i="0" dirty="0">
                  <a:effectLst/>
                </a:rPr>
                <a:t>usiness process enhancements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4045" y="3429021"/>
              <a:ext cx="1978668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/>
              <a:r>
                <a:rPr lang="en-US" sz="1333" dirty="0">
                  <a:solidFill>
                    <a:srgbClr val="333333"/>
                  </a:solidFill>
                </a:rPr>
                <a:t>Analyze and redesign the processes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>
            <p:custDataLst>
              <p:tags r:id="rId6"/>
            </p:custDataLst>
          </p:nvPr>
        </p:nvGrpSpPr>
        <p:grpSpPr>
          <a:xfrm>
            <a:off x="395701" y="2588255"/>
            <a:ext cx="4148765" cy="736977"/>
            <a:chOff x="296776" y="1941192"/>
            <a:chExt cx="3111573" cy="552733"/>
          </a:xfrm>
        </p:grpSpPr>
        <p:sp>
          <p:nvSpPr>
            <p:cNvPr id="163" name="Rectangle 162"/>
            <p:cNvSpPr/>
            <p:nvPr/>
          </p:nvSpPr>
          <p:spPr>
            <a:xfrm>
              <a:off x="296776" y="1941192"/>
              <a:ext cx="31115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/>
              <a:r>
                <a:rPr lang="en-US" sz="1300" b="1" i="0" dirty="0">
                  <a:effectLst/>
                </a:rPr>
                <a:t>Measure and adjust operational</a:t>
              </a:r>
            </a:p>
            <a:p>
              <a:pPr defTabSz="914377"/>
              <a:r>
                <a:rPr lang="en-US" sz="1300" b="1" i="0" dirty="0">
                  <a:effectLst/>
                </a:rPr>
                <a:t>processes</a:t>
              </a:r>
              <a:endParaRPr lang="en-US" sz="1300" b="1" dirty="0">
                <a:solidFill>
                  <a:srgbClr val="333333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2649" y="2270834"/>
              <a:ext cx="1916621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/>
              <a:r>
                <a:rPr lang="en-US" sz="1333" dirty="0">
                  <a:solidFill>
                    <a:srgbClr val="333333"/>
                  </a:solidFill>
                </a:rPr>
                <a:t>Suit business needs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>
            <p:custDataLst>
              <p:tags r:id="rId7"/>
            </p:custDataLst>
          </p:nvPr>
        </p:nvGrpSpPr>
        <p:grpSpPr>
          <a:xfrm>
            <a:off x="9135235" y="1649413"/>
            <a:ext cx="3032476" cy="1032265"/>
            <a:chOff x="6851427" y="1206578"/>
            <a:chExt cx="2274357" cy="774199"/>
          </a:xfrm>
        </p:grpSpPr>
        <p:sp>
          <p:nvSpPr>
            <p:cNvPr id="196" name="Rectangle 195"/>
            <p:cNvSpPr/>
            <p:nvPr/>
          </p:nvSpPr>
          <p:spPr>
            <a:xfrm>
              <a:off x="7174700" y="1206578"/>
              <a:ext cx="1744420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377"/>
              <a:r>
                <a:rPr lang="en-US" sz="1333" b="1" dirty="0">
                  <a:solidFill>
                    <a:srgbClr val="333333"/>
                  </a:solidFill>
                </a:rPr>
                <a:t>Enhance Customer Experience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51427" y="1461404"/>
              <a:ext cx="2274357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/>
                <a:t>Design internal business processes while taking customer emotions and expectations into account</a:t>
              </a:r>
            </a:p>
          </p:txBody>
        </p:sp>
        <p:cxnSp>
          <p:nvCxnSpPr>
            <p:cNvPr id="204" name="Straight Connector 203"/>
            <p:cNvCxnSpPr>
              <a:cxnSpLocks/>
            </p:cNvCxnSpPr>
            <p:nvPr/>
          </p:nvCxnSpPr>
          <p:spPr>
            <a:xfrm>
              <a:off x="6909247" y="1455705"/>
              <a:ext cx="1955132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>
            <p:custDataLst>
              <p:tags r:id="rId8"/>
            </p:custDataLst>
          </p:nvPr>
        </p:nvGrpSpPr>
        <p:grpSpPr>
          <a:xfrm>
            <a:off x="9173978" y="2814277"/>
            <a:ext cx="2744789" cy="1060276"/>
            <a:chOff x="6880483" y="2064990"/>
            <a:chExt cx="2058592" cy="795208"/>
          </a:xfrm>
        </p:grpSpPr>
        <p:sp>
          <p:nvSpPr>
            <p:cNvPr id="200" name="Rectangle 199"/>
            <p:cNvSpPr/>
            <p:nvPr/>
          </p:nvSpPr>
          <p:spPr>
            <a:xfrm>
              <a:off x="7489447" y="2064990"/>
              <a:ext cx="1449628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377"/>
              <a:r>
                <a:rPr lang="en-US" sz="1333" b="1" dirty="0">
                  <a:solidFill>
                    <a:srgbClr val="333333"/>
                  </a:solidFill>
                </a:rPr>
                <a:t>Documents Organization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80483" y="2340825"/>
              <a:ext cx="2058592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chemeClr val="tx1"/>
                  </a:solidFill>
                </a:rPr>
                <a:t>Document the dependencies between organizations, processes, data and IT applications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6945397" y="2332068"/>
              <a:ext cx="1906576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/>
          </p:cNvGrpSpPr>
          <p:nvPr>
            <p:custDataLst>
              <p:tags r:id="rId9"/>
            </p:custDataLst>
          </p:nvPr>
        </p:nvGrpSpPr>
        <p:grpSpPr>
          <a:xfrm>
            <a:off x="9212329" y="3980075"/>
            <a:ext cx="2944058" cy="638385"/>
            <a:chOff x="6909247" y="2908857"/>
            <a:chExt cx="2208044" cy="478789"/>
          </a:xfrm>
        </p:grpSpPr>
        <p:sp>
          <p:nvSpPr>
            <p:cNvPr id="198" name="Rectangle 197"/>
            <p:cNvSpPr/>
            <p:nvPr/>
          </p:nvSpPr>
          <p:spPr>
            <a:xfrm>
              <a:off x="7993336" y="2908857"/>
              <a:ext cx="952184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377"/>
              <a:r>
                <a:rPr lang="en-US" sz="1333" b="1" dirty="0">
                  <a:solidFill>
                    <a:srgbClr val="333333"/>
                  </a:solidFill>
                </a:rPr>
                <a:t>Risk Estimation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909247" y="3164555"/>
              <a:ext cx="2208044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/>
              <a:r>
                <a:rPr lang="en-US" sz="1333" dirty="0">
                  <a:solidFill>
                    <a:srgbClr val="333333"/>
                  </a:solidFill>
                </a:rPr>
                <a:t>Measure and Establish risk awareness</a:t>
              </a:r>
            </a:p>
          </p:txBody>
        </p:sp>
        <p:cxnSp>
          <p:nvCxnSpPr>
            <p:cNvPr id="206" name="Straight Connector 205"/>
            <p:cNvCxnSpPr>
              <a:cxnSpLocks/>
            </p:cNvCxnSpPr>
            <p:nvPr/>
          </p:nvCxnSpPr>
          <p:spPr>
            <a:xfrm>
              <a:off x="6945398" y="3161953"/>
              <a:ext cx="1923543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>
            <p:custDataLst>
              <p:tags r:id="rId10"/>
            </p:custDataLst>
          </p:nvPr>
        </p:nvGrpSpPr>
        <p:grpSpPr>
          <a:xfrm>
            <a:off x="9025657" y="4973214"/>
            <a:ext cx="2938848" cy="816880"/>
            <a:chOff x="6752281" y="3981948"/>
            <a:chExt cx="2204136" cy="612660"/>
          </a:xfrm>
        </p:grpSpPr>
        <p:sp>
          <p:nvSpPr>
            <p:cNvPr id="185" name="Rectangle 184"/>
            <p:cNvSpPr/>
            <p:nvPr/>
          </p:nvSpPr>
          <p:spPr>
            <a:xfrm>
              <a:off x="6752281" y="3981948"/>
              <a:ext cx="2166840" cy="223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377"/>
              <a:r>
                <a:rPr lang="en-US" sz="1333" b="1" dirty="0">
                  <a:solidFill>
                    <a:srgbClr val="333333"/>
                  </a:solidFill>
                </a:rPr>
                <a:t>Simulation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1141" y="4225276"/>
              <a:ext cx="21052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/>
                <a:t>Simulate scenarios </a:t>
              </a:r>
              <a:r>
                <a:rPr lang="en-US" sz="1300" dirty="0">
                  <a:solidFill>
                    <a:schemeClr val="tx1"/>
                  </a:solidFill>
                </a:rPr>
                <a:t>to identify gaps and process improvement areas </a:t>
              </a:r>
            </a:p>
          </p:txBody>
        </p:sp>
        <p:cxnSp>
          <p:nvCxnSpPr>
            <p:cNvPr id="207" name="Straight Connector 206"/>
            <p:cNvCxnSpPr>
              <a:cxnSpLocks/>
            </p:cNvCxnSpPr>
            <p:nvPr/>
          </p:nvCxnSpPr>
          <p:spPr>
            <a:xfrm>
              <a:off x="6940248" y="4225276"/>
              <a:ext cx="1924132" cy="8408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>
            <p:custDataLst>
              <p:tags r:id="rId11"/>
            </p:custDataLst>
          </p:nvPr>
        </p:nvGrpSpPr>
        <p:grpSpPr>
          <a:xfrm>
            <a:off x="9097613" y="521482"/>
            <a:ext cx="2794936" cy="1053693"/>
            <a:chOff x="6823210" y="391111"/>
            <a:chExt cx="2096202" cy="790270"/>
          </a:xfrm>
        </p:grpSpPr>
        <p:sp>
          <p:nvSpPr>
            <p:cNvPr id="202" name="Rectangle 201"/>
            <p:cNvSpPr/>
            <p:nvPr/>
          </p:nvSpPr>
          <p:spPr>
            <a:xfrm>
              <a:off x="7282760" y="391111"/>
              <a:ext cx="1621310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377"/>
              <a:r>
                <a:rPr lang="en-US" sz="1333" b="1" dirty="0">
                  <a:solidFill>
                    <a:srgbClr val="333333"/>
                  </a:solidFill>
                </a:rPr>
                <a:t>Interdependencies handling</a:t>
              </a:r>
              <a:endParaRPr lang="en-US" sz="1333" dirty="0">
                <a:solidFill>
                  <a:srgbClr val="333333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3210" y="662008"/>
              <a:ext cx="2096202" cy="5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/>
                <a:t>Align corporate strategy with your operational business and IT architecture</a:t>
              </a:r>
            </a:p>
          </p:txBody>
        </p:sp>
        <p:cxnSp>
          <p:nvCxnSpPr>
            <p:cNvPr id="208" name="Straight Connector 207"/>
            <p:cNvCxnSpPr>
              <a:cxnSpLocks/>
            </p:cNvCxnSpPr>
            <p:nvPr/>
          </p:nvCxnSpPr>
          <p:spPr>
            <a:xfrm>
              <a:off x="6945398" y="662008"/>
              <a:ext cx="18760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83" name="Grafik 7" descr="ARIS10_blue003.png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8" cstate="print"/>
          <a:srcRect l="9473" r="36642" b="38010"/>
          <a:stretch/>
        </p:blipFill>
        <p:spPr>
          <a:xfrm>
            <a:off x="5413871" y="3730587"/>
            <a:ext cx="1024803" cy="405464"/>
          </a:xfrm>
          <a:prstGeom prst="rect">
            <a:avLst/>
          </a:prstGeom>
        </p:spPr>
      </p:pic>
      <p:cxnSp>
        <p:nvCxnSpPr>
          <p:cNvPr id="86" name="Straight Connector 181">
            <a:extLst>
              <a:ext uri="{FF2B5EF4-FFF2-40B4-BE49-F238E27FC236}">
                <a16:creationId xmlns:a16="http://schemas.microsoft.com/office/drawing/2014/main" id="{24DB7DE5-F256-4F4C-8A0A-9A66ACE09A5F}"/>
              </a:ext>
            </a:extLst>
          </p:cNvPr>
          <p:cNvCxnSpPr/>
          <p:nvPr/>
        </p:nvCxnSpPr>
        <p:spPr>
          <a:xfrm>
            <a:off x="494470" y="3042384"/>
            <a:ext cx="253999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7" name="Grafik 7" descr="ARIS10_blue003.png">
            <a:extLst>
              <a:ext uri="{FF2B5EF4-FFF2-40B4-BE49-F238E27FC236}">
                <a16:creationId xmlns:a16="http://schemas.microsoft.com/office/drawing/2014/main" id="{88EDE38A-65D7-4B86-BD26-871F74271AD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8" cstate="print"/>
          <a:srcRect l="9473" r="36642" b="38010"/>
          <a:stretch/>
        </p:blipFill>
        <p:spPr>
          <a:xfrm>
            <a:off x="5208828" y="73154"/>
            <a:ext cx="1235342" cy="488764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E28811DC-AA4F-4BFF-98F5-883DED6230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94716"/>
            <a:ext cx="2781300" cy="1033990"/>
          </a:xfrm>
          <a:prstGeom prst="rect">
            <a:avLst/>
          </a:prstGeom>
        </p:spPr>
      </p:pic>
      <p:cxnSp>
        <p:nvCxnSpPr>
          <p:cNvPr id="144" name="Straight Connector 181">
            <a:extLst>
              <a:ext uri="{FF2B5EF4-FFF2-40B4-BE49-F238E27FC236}">
                <a16:creationId xmlns:a16="http://schemas.microsoft.com/office/drawing/2014/main" id="{1FBFDE5E-80DD-41B8-B2E5-5551C7023357}"/>
              </a:ext>
            </a:extLst>
          </p:cNvPr>
          <p:cNvCxnSpPr/>
          <p:nvPr/>
        </p:nvCxnSpPr>
        <p:spPr>
          <a:xfrm>
            <a:off x="494470" y="3936618"/>
            <a:ext cx="253999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Connector 181">
            <a:extLst>
              <a:ext uri="{FF2B5EF4-FFF2-40B4-BE49-F238E27FC236}">
                <a16:creationId xmlns:a16="http://schemas.microsoft.com/office/drawing/2014/main" id="{37777870-87E7-4804-8005-AB9A1C99CB42}"/>
              </a:ext>
            </a:extLst>
          </p:cNvPr>
          <p:cNvCxnSpPr/>
          <p:nvPr/>
        </p:nvCxnSpPr>
        <p:spPr>
          <a:xfrm>
            <a:off x="489068" y="4906324"/>
            <a:ext cx="2539990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62B0474F-6A9F-40FB-89E2-B2E4E6BE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596231"/>
            <a:ext cx="2238375" cy="44497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F077B99-4378-4E94-87E3-9510471EC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01" y="1596231"/>
            <a:ext cx="2238375" cy="44497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5373DB-112B-4A20-AF53-D01FF0D1B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77" y="1596230"/>
            <a:ext cx="2227263" cy="44497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964642-9A3A-4113-8457-59DDFD3B7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1601785"/>
            <a:ext cx="2238375" cy="44497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F572D-659D-48C1-B794-10C79874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Using ARIS on an existing project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Rent it : Android application for personal vehicle renting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A7A402-C6E0-46A9-A231-CD576AE44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4975"/>
            <a:ext cx="1343025" cy="1343025"/>
          </a:xfrm>
          <a:prstGeom prst="rect">
            <a:avLst/>
          </a:prstGeom>
        </p:spPr>
      </p:pic>
      <p:pic>
        <p:nvPicPr>
          <p:cNvPr id="29" name="Grafik 7" descr="ARIS10_blue003.png">
            <a:extLst>
              <a:ext uri="{FF2B5EF4-FFF2-40B4-BE49-F238E27FC236}">
                <a16:creationId xmlns:a16="http://schemas.microsoft.com/office/drawing/2014/main" id="{38B8B2E8-20E1-48F9-ADF3-D8D65E7D45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/>
          <a:srcRect l="9473" r="36642" b="38010"/>
          <a:stretch/>
        </p:blipFill>
        <p:spPr>
          <a:xfrm>
            <a:off x="10736129" y="101729"/>
            <a:ext cx="1235342" cy="48876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9219368-A1B4-49B3-988A-7D840D6F23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6045994"/>
            <a:ext cx="1673352" cy="812006"/>
          </a:xfrm>
          <a:prstGeom prst="rect">
            <a:avLst/>
          </a:prstGeom>
        </p:spPr>
      </p:pic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11DC5E5D-083A-4C8A-A9BE-4B7FD17284C4}"/>
              </a:ext>
            </a:extLst>
          </p:cNvPr>
          <p:cNvSpPr/>
          <p:nvPr/>
        </p:nvSpPr>
        <p:spPr>
          <a:xfrm>
            <a:off x="2458307" y="850904"/>
            <a:ext cx="7272338" cy="663573"/>
          </a:xfrm>
          <a:prstGeom prst="round2Diag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82227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20c9ccd-9345-40f6-bd5a-b2fac00a80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06a9961-a4c4-4665-a5db-0787132a23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cf341300-191e-4ff6-b273-41cbadbae79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ac835f55-1a09-40d9-bb51-42895823eb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421dd1-85eb-45b4-9352-12089fab24f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dda1e27-e04f-4740-8c2f-dc6d16dedfa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2d86b1-d4d2-484f-b907-58d7990770d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32bedad-5fb6-45d0-a688-f9093c4fa9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d454d562-64cc-48be-9688-e138c00366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ee205e79-eebc-4085-ab8e-b68620dc17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f37de3f-7df8-43ce-acda-2733079a2f8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1e2c4a39-5c70-4720-a093-8cbbdd17d86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393</Words>
  <Application>Microsoft Office PowerPoint</Application>
  <PresentationFormat>Grand écran</PresentationFormat>
  <Paragraphs>80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Bahnschrift Light Condensed</vt:lpstr>
      <vt:lpstr>Calibri</vt:lpstr>
      <vt:lpstr>Calibri Light</vt:lpstr>
      <vt:lpstr>Trebuchet MS</vt:lpstr>
      <vt:lpstr>Wingdings</vt:lpstr>
      <vt:lpstr>Thème Office</vt:lpstr>
      <vt:lpstr>Présentation PowerPoint</vt:lpstr>
      <vt:lpstr>The basic concepts of ARIS:</vt:lpstr>
      <vt:lpstr>Présentation PowerPoint</vt:lpstr>
      <vt:lpstr>The ARIS House : </vt:lpstr>
      <vt:lpstr>What are the advantages of using ARIS as a model repository ?</vt:lpstr>
      <vt:lpstr>Présentation PowerPoint</vt:lpstr>
      <vt:lpstr> How Aris facilitates the transformation of the company and therefore the improvement of its performance ? </vt:lpstr>
      <vt:lpstr>Présentation PowerPoint</vt:lpstr>
      <vt:lpstr>Using ARIS on an existing project     Rent it : Android application for personal vehicle renting </vt:lpstr>
      <vt:lpstr>Présentation PowerPoint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Jordan Tangy</dc:creator>
  <cp:lastModifiedBy>Jordan Tangy</cp:lastModifiedBy>
  <cp:revision>64</cp:revision>
  <dcterms:created xsi:type="dcterms:W3CDTF">2021-04-28T18:13:15Z</dcterms:created>
  <dcterms:modified xsi:type="dcterms:W3CDTF">2021-05-01T18:54:48Z</dcterms:modified>
</cp:coreProperties>
</file>