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5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outenance"/>
          <p:cNvSpPr txBox="1"/>
          <p:nvPr>
            <p:ph type="ctrTitle"/>
          </p:nvPr>
        </p:nvSpPr>
        <p:spPr>
          <a:xfrm>
            <a:off x="1270000" y="555760"/>
            <a:ext cx="10464801" cy="746027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8900"/>
              </a:lnSpc>
              <a:spcBef>
                <a:spcPts val="1200"/>
              </a:spcBef>
              <a:defRPr sz="4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Soutenance</a:t>
            </a:r>
          </a:p>
        </p:txBody>
      </p:sp>
      <p:sp>
        <p:nvSpPr>
          <p:cNvPr id="120" name="Recruit Restaurant Visitor Forecasting…"/>
          <p:cNvSpPr txBox="1"/>
          <p:nvPr>
            <p:ph type="subTitle" sz="quarter" idx="1"/>
          </p:nvPr>
        </p:nvSpPr>
        <p:spPr>
          <a:xfrm>
            <a:off x="1270000" y="4583122"/>
            <a:ext cx="10464801" cy="1130301"/>
          </a:xfrm>
          <a:prstGeom prst="rect">
            <a:avLst/>
          </a:prstGeom>
        </p:spPr>
        <p:txBody>
          <a:bodyPr/>
          <a:lstStyle/>
          <a:p>
            <a:pPr defTabSz="347472">
              <a:lnSpc>
                <a:spcPts val="6100"/>
              </a:lnSpc>
              <a:spcBef>
                <a:spcPts val="900"/>
              </a:spcBef>
              <a:defRPr sz="2812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Recruit Restaurant Visitor Forecasting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347472">
              <a:lnSpc>
                <a:spcPts val="3700"/>
              </a:lnSpc>
              <a:spcBef>
                <a:spcPts val="900"/>
              </a:spcBef>
              <a:defRPr i="1" sz="162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Predict how many future visitors a restaurant will receive </a:t>
            </a:r>
            <a:endParaRPr sz="912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1" name="logo_executive_Horizontal-Pantone.jpg" descr="logo_executive_Horizontal-Pant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3186" y="1891291"/>
            <a:ext cx="3038428" cy="132939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Science Starter Program…"/>
          <p:cNvSpPr txBox="1"/>
          <p:nvPr/>
        </p:nvSpPr>
        <p:spPr>
          <a:xfrm>
            <a:off x="4327723" y="7075864"/>
            <a:ext cx="4349354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1200"/>
              </a:spcBef>
              <a:defRPr b="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Science Starter Program </a:t>
            </a:r>
          </a:p>
          <a:p>
            <a:pPr defTabSz="457200">
              <a:lnSpc>
                <a:spcPts val="5000"/>
              </a:lnSpc>
              <a:spcBef>
                <a:spcPts val="1200"/>
              </a:spcBef>
              <a:defRPr b="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66"/>
              <a:t>DSSP 7 – 2017</a:t>
            </a:r>
            <a:endParaRPr sz="1866"/>
          </a:p>
          <a:p>
            <a:pPr algn="l" defTabSz="457200">
              <a:lnSpc>
                <a:spcPts val="5600"/>
              </a:lnSpc>
              <a:spcBef>
                <a:spcPts val="1200"/>
              </a:spcBef>
              <a:defRPr b="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66"/>
          </a:p>
          <a:p>
            <a:pPr defTabSz="457200">
              <a:lnSpc>
                <a:spcPts val="5000"/>
              </a:lnSpc>
              <a:spcBef>
                <a:spcPts val="1200"/>
              </a:spcBef>
              <a:defRPr b="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66"/>
              <a:t>Jordan VIDAL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as de valeurs manquantes…"/>
          <p:cNvSpPr txBox="1"/>
          <p:nvPr>
            <p:ph type="body" sz="half" idx="4294967295"/>
          </p:nvPr>
        </p:nvSpPr>
        <p:spPr>
          <a:xfrm>
            <a:off x="952500" y="2590800"/>
            <a:ext cx="11099800" cy="2837833"/>
          </a:xfrm>
          <a:prstGeom prst="rect">
            <a:avLst/>
          </a:prstGeom>
        </p:spPr>
        <p:txBody>
          <a:bodyPr anchor="t"/>
          <a:lstStyle/>
          <a:p>
            <a:pPr/>
            <a:r>
              <a:t>Pas de valeurs manquantes</a:t>
            </a:r>
          </a:p>
          <a:p>
            <a:pPr/>
            <a:r>
              <a:t>Pas de valeurs dupliquées</a:t>
            </a:r>
          </a:p>
          <a:p>
            <a:pPr/>
            <a:r>
              <a:t>Pas de valeurs aberrantes</a:t>
            </a:r>
          </a:p>
        </p:txBody>
      </p:sp>
      <p:sp>
        <p:nvSpPr>
          <p:cNvPr id="175" name="Data preprocessing 1. Cleaning"/>
          <p:cNvSpPr txBox="1"/>
          <p:nvPr/>
        </p:nvSpPr>
        <p:spPr>
          <a:xfrm>
            <a:off x="952500" y="254000"/>
            <a:ext cx="11099800" cy="101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09625">
              <a:defRPr b="0" sz="3709">
                <a:latin typeface="+mn-lt"/>
                <a:ea typeface="+mn-ea"/>
                <a:cs typeface="+mn-cs"/>
                <a:sym typeface="Helvetica Neue Medium"/>
              </a:defRPr>
            </a:pPr>
            <a:r>
              <a:t>Data preprocessing</a:t>
            </a:r>
            <a:br/>
            <a:r>
              <a:rPr i="1" sz="2120">
                <a:latin typeface="Helvetica Neue"/>
                <a:ea typeface="Helvetica Neue"/>
                <a:cs typeface="Helvetica Neue"/>
                <a:sym typeface="Helvetica Neue"/>
              </a:rPr>
              <a:t>1. Cleaning</a:t>
            </a:r>
          </a:p>
        </p:txBody>
      </p:sp>
      <p:sp>
        <p:nvSpPr>
          <p:cNvPr id="176" name="Merci Kaggle"/>
          <p:cNvSpPr txBox="1"/>
          <p:nvPr/>
        </p:nvSpPr>
        <p:spPr>
          <a:xfrm>
            <a:off x="9478223" y="7393842"/>
            <a:ext cx="2449371" cy="56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60831">
              <a:spcBef>
                <a:spcPts val="4000"/>
              </a:spcBef>
              <a:defRPr b="0" sz="3072"/>
            </a:lvl1pPr>
          </a:lstStyle>
          <a:p>
            <a:pPr/>
            <a:r>
              <a:t>Merci Kaggle </a:t>
            </a:r>
          </a:p>
        </p:txBody>
      </p:sp>
      <p:sp>
        <p:nvSpPr>
          <p:cNvPr id="177" name="Et Pandas-Profiling package"/>
          <p:cNvSpPr txBox="1"/>
          <p:nvPr/>
        </p:nvSpPr>
        <p:spPr>
          <a:xfrm>
            <a:off x="9478223" y="8008522"/>
            <a:ext cx="2449371" cy="56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spcBef>
                <a:spcPts val="2100"/>
              </a:spcBef>
              <a:defRPr b="0" sz="1600"/>
            </a:lvl1pPr>
          </a:lstStyle>
          <a:p>
            <a:pPr/>
            <a:r>
              <a:t>Et Pandas-Profiling package</a:t>
            </a:r>
          </a:p>
        </p:txBody>
      </p:sp>
      <p:sp>
        <p:nvSpPr>
          <p:cNvPr id="178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ata preprocessing…"/>
          <p:cNvSpPr txBox="1"/>
          <p:nvPr/>
        </p:nvSpPr>
        <p:spPr>
          <a:xfrm>
            <a:off x="952500" y="254000"/>
            <a:ext cx="11099800" cy="101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09625">
              <a:defRPr b="0" sz="3709">
                <a:latin typeface="+mn-lt"/>
                <a:ea typeface="+mn-ea"/>
                <a:cs typeface="+mn-cs"/>
                <a:sym typeface="Helvetica Neue Medium"/>
              </a:defRPr>
            </a:pPr>
            <a:r>
              <a:t>Data preprocessing</a:t>
            </a:r>
          </a:p>
          <a:p>
            <a:pPr defTabSz="309625">
              <a:defRPr b="0" i="1" sz="2120"/>
            </a:pPr>
            <a:r>
              <a:t>2. Feature Extraction + Engineering</a:t>
            </a:r>
          </a:p>
        </p:txBody>
      </p:sp>
      <p:graphicFrame>
        <p:nvGraphicFramePr>
          <p:cNvPr id="182" name="Table"/>
          <p:cNvGraphicFramePr/>
          <p:nvPr/>
        </p:nvGraphicFramePr>
        <p:xfrm>
          <a:off x="952500" y="188750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2919412"/>
                <a:gridCol w="8180387"/>
              </a:tblGrid>
              <a:tr h="1435149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Variables temporelles </a:t>
                      </a:r>
                    </a:p>
                    <a:p>
                      <a:pPr defTabSz="914400">
                        <a:defRPr i="1">
                          <a:sym typeface="Helvetica Neue"/>
                        </a:defRPr>
                      </a:pPr>
                      <a:r>
                        <a:t>Les dates (4)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dayofweek 
year
month
visit_date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1103461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Variables catégorielles </a:t>
                      </a:r>
                      <a:br/>
                      <a:r>
                        <a:rPr i="1" sz="1500"/>
                        <a:t>(20)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LabelEncoder sur les 10 plus récurrents “area_name” et “genre_name”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</a:tr>
              <a:tr h="4237037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Les nouvelles variables créées </a:t>
                      </a:r>
                    </a:p>
                    <a:p>
                      <a:pPr defTabSz="914400">
                        <a:defRPr sz="1500">
                          <a:sym typeface="Helvetica Neue"/>
                        </a:defRPr>
                      </a:pPr>
                      <a:r>
                        <a:t>(13)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Helvetica Neue"/>
                        </a:rPr>
                        <a:t>min_visitors 
max_visitors
mean_visitors
median_visitors
count_observations
rs1
rs2 
rv1
rv2
total_reserv_sum
total_reserv_mean
total_reserv_dt_diff_mean
date_int
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183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odélisation"/>
          <p:cNvSpPr txBox="1"/>
          <p:nvPr/>
        </p:nvSpPr>
        <p:spPr>
          <a:xfrm>
            <a:off x="952500" y="254000"/>
            <a:ext cx="11099800" cy="101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09625">
              <a:defRPr b="0" sz="3709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Modélisation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4013" y="2261661"/>
            <a:ext cx="3799998" cy="218402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rain/Test split"/>
          <p:cNvSpPr txBox="1"/>
          <p:nvPr/>
        </p:nvSpPr>
        <p:spPr>
          <a:xfrm>
            <a:off x="7716830" y="1680431"/>
            <a:ext cx="23207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Train/Test split </a:t>
            </a:r>
          </a:p>
        </p:txBody>
      </p:sp>
      <p:sp>
        <p:nvSpPr>
          <p:cNvPr id="189" name="RMSE"/>
          <p:cNvSpPr txBox="1"/>
          <p:nvPr/>
        </p:nvSpPr>
        <p:spPr>
          <a:xfrm>
            <a:off x="2025164" y="1680431"/>
            <a:ext cx="100614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RMSE</a:t>
            </a:r>
          </a:p>
        </p:txBody>
      </p:sp>
      <p:pic>
        <p:nvPicPr>
          <p:cNvPr id="190" name="Screen Shot 2018-03-11 at 00.25.46.png" descr="Screen Shot 2018-03-11 at 00.25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796" y="2774984"/>
            <a:ext cx="3385008" cy="11573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Modèles linéaires…"/>
          <p:cNvSpPr txBox="1"/>
          <p:nvPr/>
        </p:nvSpPr>
        <p:spPr>
          <a:xfrm>
            <a:off x="882926" y="6760964"/>
            <a:ext cx="3290621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Modèles linéaires </a:t>
            </a:r>
          </a:p>
          <a:p>
            <a:pPr/>
            <a:r>
              <a:t>vs </a:t>
            </a:r>
          </a:p>
          <a:p>
            <a:pPr/>
            <a:r>
              <a:t>modèles non linéaires</a:t>
            </a:r>
          </a:p>
        </p:txBody>
      </p:sp>
      <p:sp>
        <p:nvSpPr>
          <p:cNvPr id="192" name="Line"/>
          <p:cNvSpPr/>
          <p:nvPr/>
        </p:nvSpPr>
        <p:spPr>
          <a:xfrm>
            <a:off x="1024031" y="1333500"/>
            <a:ext cx="10956738" cy="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Avec et sans…"/>
          <p:cNvSpPr txBox="1"/>
          <p:nvPr/>
        </p:nvSpPr>
        <p:spPr>
          <a:xfrm>
            <a:off x="6669233" y="6945114"/>
            <a:ext cx="4415943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Avec et sans </a:t>
            </a:r>
          </a:p>
          <a:p>
            <a:pPr/>
            <a:r>
              <a:t>recherche d’hyperparamètres</a:t>
            </a:r>
          </a:p>
        </p:txBody>
      </p:sp>
      <p:pic>
        <p:nvPicPr>
          <p:cNvPr id="195" name="Screen Shot 2018-03-11 at 12.57.41.png" descr="Screen Shot 2018-03-11 at 12.57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0404" y="4665146"/>
            <a:ext cx="2133601" cy="92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5"/>
      <p:bldP build="whole" bldLvl="1" animBg="1" rev="0" advAuto="0" spid="188" grpId="4"/>
      <p:bldP build="whole" bldLvl="1" animBg="1" rev="0" advAuto="0" spid="191" grpId="6"/>
      <p:bldP build="whole" bldLvl="1" animBg="1" rev="0" advAuto="0" spid="190" grpId="2"/>
      <p:bldP build="whole" bldLvl="1" animBg="1" rev="0" advAuto="0" spid="187" grpId="3"/>
      <p:bldP build="whole" bldLvl="1" animBg="1" rev="0" advAuto="0" spid="189" grpId="1"/>
      <p:bldP build="whole" bldLvl="1" animBg="1" rev="0" advAuto="0" spid="194" grpId="7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Modélisation…"/>
          <p:cNvSpPr txBox="1"/>
          <p:nvPr/>
        </p:nvSpPr>
        <p:spPr>
          <a:xfrm>
            <a:off x="952500" y="254000"/>
            <a:ext cx="11099800" cy="101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09625">
              <a:defRPr b="0" sz="3709">
                <a:latin typeface="+mn-lt"/>
                <a:ea typeface="+mn-ea"/>
                <a:cs typeface="+mn-cs"/>
                <a:sym typeface="Helvetica Neue Medium"/>
              </a:defRPr>
            </a:pPr>
            <a:r>
              <a:t>Modélisation</a:t>
            </a:r>
          </a:p>
          <a:p>
            <a:pPr defTabSz="309625">
              <a:defRPr b="0" i="1" sz="2120"/>
            </a:pPr>
            <a:r>
              <a:t>1. Algorithmes Linéaires</a:t>
            </a:r>
          </a:p>
        </p:txBody>
      </p:sp>
      <p:sp>
        <p:nvSpPr>
          <p:cNvPr id="199" name="Régression Linéaire, Régression Ridge, Régression Lasso…"/>
          <p:cNvSpPr txBox="1"/>
          <p:nvPr/>
        </p:nvSpPr>
        <p:spPr>
          <a:xfrm>
            <a:off x="639508" y="1949450"/>
            <a:ext cx="11725784" cy="303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Régression Linéaire, Régression Ridge, Régression Lasso</a:t>
            </a:r>
          </a:p>
          <a:p>
            <a:pPr/>
          </a:p>
          <a:p>
            <a:pPr marL="333375" indent="-333375" algn="l">
              <a:buSzPct val="145000"/>
              <a:buChar char="•"/>
              <a:defRPr b="0"/>
            </a:pPr>
            <a:r>
              <a:t>R² assez faible (&lt;0.57) </a:t>
            </a:r>
          </a:p>
          <a:p>
            <a:pPr marL="333375" indent="-333375" algn="l">
              <a:buSzPct val="145000"/>
              <a:buChar char="•"/>
              <a:defRPr b="0"/>
            </a:pPr>
            <a:r>
              <a:t>Modèle </a:t>
            </a:r>
            <a:r>
              <a:rPr i="1"/>
              <a:t>sous-apprend</a:t>
            </a:r>
            <a:r>
              <a:t> : ne se généralise pas à de nouvelles données</a:t>
            </a:r>
          </a:p>
          <a:p>
            <a:pPr lvl="4" marL="1587500" indent="-279400" algn="l">
              <a:buSzPct val="174000"/>
              <a:buChar char="‣"/>
              <a:defRPr b="0"/>
            </a:pPr>
            <a:r>
              <a:t>Train score = 0.57</a:t>
            </a:r>
          </a:p>
          <a:p>
            <a:pPr lvl="4" marL="1587500" indent="-279400" algn="l">
              <a:buSzPct val="174000"/>
              <a:buChar char="‣"/>
              <a:defRPr b="0"/>
            </a:pPr>
            <a:r>
              <a:t>Test score = 0.56</a:t>
            </a:r>
          </a:p>
          <a:p>
            <a:pPr marL="333375" indent="-333375" algn="l">
              <a:buSzPct val="145000"/>
              <a:buChar char="•"/>
              <a:defRPr b="0"/>
            </a:pPr>
            <a:r>
              <a:t>La cross validation améliore légèrement R² (0.6)</a:t>
            </a:r>
          </a:p>
          <a:p>
            <a:pPr marL="333375" indent="-333375" algn="l">
              <a:buSzPct val="145000"/>
              <a:buChar char="•"/>
              <a:defRPr b="0"/>
            </a:pPr>
            <a:r>
              <a:t>RMSE = 11.2271</a:t>
            </a:r>
          </a:p>
        </p:txBody>
      </p:sp>
      <p:pic>
        <p:nvPicPr>
          <p:cNvPr id="200" name="Screen Shot 2018-03-11 at 18.07.53.png" descr="Screen Shot 2018-03-11 at 18.07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211" y="5577648"/>
            <a:ext cx="9668915" cy="322297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Modélisation…"/>
          <p:cNvSpPr txBox="1"/>
          <p:nvPr/>
        </p:nvSpPr>
        <p:spPr>
          <a:xfrm>
            <a:off x="952500" y="254000"/>
            <a:ext cx="11099800" cy="101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09625">
              <a:defRPr b="0" sz="3709">
                <a:latin typeface="+mn-lt"/>
                <a:ea typeface="+mn-ea"/>
                <a:cs typeface="+mn-cs"/>
                <a:sym typeface="Helvetica Neue Medium"/>
              </a:defRPr>
            </a:pPr>
            <a:r>
              <a:t>Modélisation</a:t>
            </a:r>
          </a:p>
          <a:p>
            <a:pPr defTabSz="309625">
              <a:defRPr b="0" i="1" sz="2120"/>
            </a:pPr>
            <a:r>
              <a:t>2. Algorithmes non linéaires</a:t>
            </a:r>
          </a:p>
        </p:txBody>
      </p:sp>
      <p:sp>
        <p:nvSpPr>
          <p:cNvPr id="205" name="Random Forest  (RandomForestRegressor)…"/>
          <p:cNvSpPr txBox="1"/>
          <p:nvPr/>
        </p:nvSpPr>
        <p:spPr>
          <a:xfrm>
            <a:off x="550608" y="1691128"/>
            <a:ext cx="4452957" cy="329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Random Forest </a:t>
            </a:r>
            <a:br/>
            <a:r>
              <a:rPr sz="1600"/>
              <a:t>(</a:t>
            </a:r>
            <a:r>
              <a:rPr i="1" sz="1600"/>
              <a:t>RandomForestRegressor)</a:t>
            </a:r>
          </a:p>
          <a:p>
            <a:pPr lvl="1" indent="0" algn="l"/>
          </a:p>
          <a:p>
            <a:pPr lvl="1" indent="0" algn="l">
              <a:defRPr sz="1900"/>
            </a:pPr>
            <a:r>
              <a:t>Le modèle sur-apprend (“overfit”)</a:t>
            </a:r>
          </a:p>
          <a:p>
            <a:pPr lvl="2" indent="0" algn="l">
              <a:defRPr b="0" sz="1900"/>
            </a:pPr>
            <a:r>
              <a:t>Train score = 0.92</a:t>
            </a:r>
          </a:p>
          <a:p>
            <a:pPr lvl="2" indent="0" algn="l">
              <a:defRPr b="0" sz="1900"/>
            </a:pPr>
            <a:r>
              <a:t>Test score = 0.53</a:t>
            </a:r>
          </a:p>
          <a:p>
            <a:pPr lvl="2" indent="0" algn="l">
              <a:defRPr b="0" sz="1900"/>
            </a:pPr>
          </a:p>
          <a:p>
            <a:pPr lvl="2" indent="0" algn="l">
              <a:defRPr sz="1900"/>
            </a:pPr>
            <a:r>
              <a:t>RMSE = </a:t>
            </a:r>
            <a:r>
              <a:rPr b="0"/>
              <a:t>11.7</a:t>
            </a:r>
          </a:p>
          <a:p>
            <a:pPr lvl="2" indent="0" algn="l">
              <a:defRPr b="0"/>
            </a:pPr>
          </a:p>
        </p:txBody>
      </p:sp>
      <p:pic>
        <p:nvPicPr>
          <p:cNvPr id="206" name="Screen Shot 2018-03-12 at 16.10.50.png" descr="Screen Shot 2018-03-12 at 16.10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5247" y="5002893"/>
            <a:ext cx="6745126" cy="4639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creen Shot 2018-03-11 at 23.30.18.png" descr="Screen Shot 2018-03-11 at 23.30.18.png"/>
          <p:cNvPicPr>
            <a:picLocks noChangeAspect="1"/>
          </p:cNvPicPr>
          <p:nvPr/>
        </p:nvPicPr>
        <p:blipFill>
          <a:blip r:embed="rId3">
            <a:extLst/>
          </a:blip>
          <a:srcRect l="0" t="6121" r="71227" b="45876"/>
          <a:stretch>
            <a:fillRect/>
          </a:stretch>
        </p:blipFill>
        <p:spPr>
          <a:xfrm>
            <a:off x="679827" y="4308478"/>
            <a:ext cx="1892034" cy="5163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 Shot 2018-03-11 at 23.30.18.png" descr="Screen Shot 2018-03-11 at 23.30.18.png"/>
          <p:cNvPicPr>
            <a:picLocks noChangeAspect="1"/>
          </p:cNvPicPr>
          <p:nvPr/>
        </p:nvPicPr>
        <p:blipFill>
          <a:blip r:embed="rId3">
            <a:extLst/>
          </a:blip>
          <a:srcRect l="0" t="53719" r="71227" b="267"/>
          <a:stretch>
            <a:fillRect/>
          </a:stretch>
        </p:blipFill>
        <p:spPr>
          <a:xfrm>
            <a:off x="2722764" y="4392467"/>
            <a:ext cx="1973883" cy="516379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andom Forest - with GridSearch  (RandomForestRegressor)…"/>
          <p:cNvSpPr txBox="1"/>
          <p:nvPr/>
        </p:nvSpPr>
        <p:spPr>
          <a:xfrm>
            <a:off x="5881395" y="1631528"/>
            <a:ext cx="7085943" cy="390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0"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Random Forest - with GridSearch </a:t>
            </a:r>
            <a:br/>
            <a:r>
              <a:rPr sz="1600"/>
              <a:t>(</a:t>
            </a:r>
            <a:r>
              <a:rPr i="1" sz="1600"/>
              <a:t>RandomForestRegressor)</a:t>
            </a:r>
          </a:p>
          <a:p>
            <a:pPr lvl="1" indent="0" algn="l"/>
          </a:p>
          <a:p>
            <a:pPr lvl="1" indent="0" algn="l">
              <a:defRPr sz="1900"/>
            </a:pPr>
            <a:r>
              <a:t>Paramètres : </a:t>
            </a:r>
            <a:r>
              <a:rPr b="0"/>
              <a:t>n_estimators (100) et max_depth (11)</a:t>
            </a:r>
            <a:endParaRPr b="0"/>
          </a:p>
          <a:p>
            <a:pPr lvl="1" indent="0" algn="l">
              <a:defRPr sz="1900"/>
            </a:pPr>
          </a:p>
          <a:p>
            <a:pPr lvl="1" indent="0" algn="l">
              <a:defRPr sz="1900"/>
            </a:pPr>
            <a:r>
              <a:t>Modèle ne sur-apprend plus!</a:t>
            </a:r>
          </a:p>
          <a:p>
            <a:pPr lvl="2" indent="0" algn="l">
              <a:defRPr b="0" sz="1900"/>
            </a:pPr>
            <a:r>
              <a:t>Train score = </a:t>
            </a:r>
            <a:r>
              <a:rPr strike="sngStrike"/>
              <a:t>0.92</a:t>
            </a:r>
            <a:r>
              <a:t>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0.66</a:t>
            </a:r>
          </a:p>
          <a:p>
            <a:pPr lvl="2" indent="0" algn="l">
              <a:defRPr b="0" sz="1900"/>
            </a:pPr>
            <a:r>
              <a:t>Test score = </a:t>
            </a:r>
            <a:r>
              <a:rPr strike="sngStrike"/>
              <a:t>0.53</a:t>
            </a:r>
            <a:r>
              <a:t>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0.58</a:t>
            </a:r>
          </a:p>
          <a:p>
            <a:pPr lvl="2" indent="0" algn="l">
              <a:defRPr b="0" sz="1900"/>
            </a:pPr>
          </a:p>
          <a:p>
            <a:pPr lvl="2" indent="0" algn="l">
              <a:defRPr sz="1900"/>
            </a:pPr>
            <a:r>
              <a:t>RMSE = </a:t>
            </a:r>
            <a:r>
              <a:rPr b="0"/>
              <a:t>11.02</a:t>
            </a:r>
          </a:p>
          <a:p>
            <a:pPr lvl="2" indent="0" algn="l">
              <a:defRPr b="0"/>
            </a:pPr>
          </a:p>
        </p:txBody>
      </p:sp>
      <p:sp>
        <p:nvSpPr>
          <p:cNvPr id="21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5"/>
      <p:bldP build="whole" bldLvl="1" animBg="1" rev="0" advAuto="0" spid="205" grpId="1"/>
      <p:bldP build="whole" bldLvl="1" animBg="1" rev="0" advAuto="0" spid="208" grpId="3"/>
      <p:bldP build="whole" bldLvl="1" animBg="1" rev="0" advAuto="0" spid="207" grpId="4"/>
      <p:bldP build="whole" bldLvl="1" animBg="1" rev="0" advAuto="0" spid="20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Modélisation…"/>
          <p:cNvSpPr txBox="1"/>
          <p:nvPr/>
        </p:nvSpPr>
        <p:spPr>
          <a:xfrm>
            <a:off x="952500" y="254000"/>
            <a:ext cx="11099800" cy="1019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309625">
              <a:defRPr b="0" sz="3709">
                <a:latin typeface="+mn-lt"/>
                <a:ea typeface="+mn-ea"/>
                <a:cs typeface="+mn-cs"/>
                <a:sym typeface="Helvetica Neue Medium"/>
              </a:defRPr>
            </a:pPr>
            <a:r>
              <a:t>Modélisation</a:t>
            </a:r>
          </a:p>
          <a:p>
            <a:pPr defTabSz="309625">
              <a:defRPr b="0" i="1" sz="2120"/>
            </a:pPr>
            <a:r>
              <a:t>2. Algorithmes non linéaires</a:t>
            </a:r>
          </a:p>
        </p:txBody>
      </p:sp>
      <p:sp>
        <p:nvSpPr>
          <p:cNvPr id="214" name="XGBoost (XGBRegressor)…"/>
          <p:cNvSpPr txBox="1"/>
          <p:nvPr/>
        </p:nvSpPr>
        <p:spPr>
          <a:xfrm>
            <a:off x="467167" y="2036810"/>
            <a:ext cx="2272702" cy="292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XGBoost</a:t>
            </a:r>
            <a:br/>
            <a:r>
              <a:rPr sz="1600"/>
              <a:t>(</a:t>
            </a:r>
            <a:r>
              <a:rPr i="1" sz="1600"/>
              <a:t>XGBRegressor)</a:t>
            </a:r>
          </a:p>
          <a:p>
            <a:pPr algn="l">
              <a:defRPr sz="1900"/>
            </a:pPr>
            <a:r>
              <a:t> </a:t>
            </a:r>
          </a:p>
          <a:p>
            <a:pPr algn="l">
              <a:defRPr b="0" sz="1900"/>
            </a:pPr>
            <a:r>
              <a:t>Train score = 0.6</a:t>
            </a:r>
          </a:p>
          <a:p>
            <a:pPr algn="l">
              <a:defRPr b="0" sz="1900"/>
            </a:pPr>
            <a:r>
              <a:t>Test score = 0.57</a:t>
            </a:r>
          </a:p>
          <a:p>
            <a:pPr algn="l">
              <a:defRPr b="0" sz="1900"/>
            </a:pPr>
          </a:p>
          <a:p>
            <a:pPr algn="l">
              <a:defRPr sz="1900"/>
            </a:pPr>
            <a:r>
              <a:t>RMSE = </a:t>
            </a:r>
            <a:r>
              <a:rPr b="0"/>
              <a:t>11.05</a:t>
            </a:r>
          </a:p>
          <a:p>
            <a:pPr algn="l">
              <a:defRPr b="0"/>
            </a:pPr>
          </a:p>
        </p:txBody>
      </p:sp>
      <p:sp>
        <p:nvSpPr>
          <p:cNvPr id="215" name="XGBoost - with GridSearch  (XGBRegressor)…"/>
          <p:cNvSpPr txBox="1"/>
          <p:nvPr/>
        </p:nvSpPr>
        <p:spPr>
          <a:xfrm>
            <a:off x="2746415" y="2036810"/>
            <a:ext cx="5081509" cy="366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XGBoost - with GridSearch </a:t>
            </a:r>
            <a:br/>
            <a:r>
              <a:rPr sz="1600"/>
              <a:t>(</a:t>
            </a:r>
            <a:r>
              <a:rPr i="1" sz="1600"/>
              <a:t>XGBRegressor)</a:t>
            </a:r>
          </a:p>
          <a:p>
            <a:pPr algn="l">
              <a:defRPr sz="1900"/>
            </a:pPr>
          </a:p>
          <a:p>
            <a:pPr algn="l">
              <a:defRPr b="0" sz="1900"/>
            </a:pPr>
            <a:r>
              <a:t>Train score = </a:t>
            </a:r>
            <a:r>
              <a:rPr strike="sngStrike"/>
              <a:t>0.6</a:t>
            </a:r>
            <a:r>
              <a:t>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0.68</a:t>
            </a:r>
          </a:p>
          <a:p>
            <a:pPr algn="l">
              <a:defRPr b="0" sz="1900"/>
            </a:pPr>
            <a:r>
              <a:t>Test score = </a:t>
            </a:r>
            <a:r>
              <a:rPr strike="sngStrike"/>
              <a:t>0.57</a:t>
            </a:r>
            <a:r>
              <a:t>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0.59</a:t>
            </a:r>
          </a:p>
          <a:p>
            <a:pPr algn="l">
              <a:defRPr b="0" sz="1900"/>
            </a:pPr>
          </a:p>
          <a:p>
            <a:pPr algn="l">
              <a:defRPr sz="1900"/>
            </a:pPr>
            <a:r>
              <a:t>RMSE = </a:t>
            </a:r>
            <a:r>
              <a:rPr b="0"/>
              <a:t>11.02</a:t>
            </a:r>
            <a:endParaRPr b="0"/>
          </a:p>
          <a:p>
            <a:pPr algn="l">
              <a:defRPr sz="1900"/>
            </a:pPr>
            <a:endParaRPr b="0"/>
          </a:p>
          <a:p>
            <a:pPr algn="l">
              <a:defRPr sz="1900"/>
            </a:pPr>
            <a:r>
              <a:t>Paramètres :</a:t>
            </a:r>
          </a:p>
          <a:p>
            <a:pPr algn="l">
              <a:defRPr sz="1900"/>
            </a:pPr>
            <a:r>
              <a:rPr b="0"/>
              <a:t>n_estimators: 100,</a:t>
            </a:r>
            <a:endParaRPr b="0"/>
          </a:p>
          <a:p>
            <a:pPr algn="l">
              <a:defRPr sz="1900"/>
            </a:pPr>
            <a:r>
              <a:rPr b="0"/>
              <a:t>max_depth: 11,</a:t>
            </a:r>
            <a:endParaRPr b="0"/>
          </a:p>
          <a:p>
            <a:pPr algn="l">
              <a:defRPr sz="1900"/>
            </a:pPr>
            <a:r>
              <a:rPr b="0"/>
              <a:t>learning_rate: 0.1</a:t>
            </a:r>
          </a:p>
        </p:txBody>
      </p:sp>
      <p:sp>
        <p:nvSpPr>
          <p:cNvPr id="216" name="XGBoost - with Hyperopt  (XGBRegressor)…"/>
          <p:cNvSpPr txBox="1"/>
          <p:nvPr/>
        </p:nvSpPr>
        <p:spPr>
          <a:xfrm>
            <a:off x="7790992" y="2036810"/>
            <a:ext cx="5165601" cy="629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0"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XGBoost - with Hyperopt </a:t>
            </a:r>
            <a:br/>
            <a:r>
              <a:rPr sz="1600"/>
              <a:t>(</a:t>
            </a:r>
            <a:r>
              <a:rPr i="1" sz="1600"/>
              <a:t>XGBRegressor)</a:t>
            </a:r>
          </a:p>
          <a:p>
            <a:pPr lvl="1" indent="0" algn="l">
              <a:defRPr sz="1900"/>
            </a:pPr>
          </a:p>
          <a:p>
            <a:pPr lvl="2" indent="0" algn="l">
              <a:defRPr b="0" sz="1900"/>
            </a:pPr>
            <a:r>
              <a:t>Train score =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0.68</a:t>
            </a:r>
          </a:p>
          <a:p>
            <a:pPr lvl="2" indent="0" algn="l">
              <a:defRPr b="0" sz="1900"/>
            </a:pPr>
            <a:r>
              <a:t>Test score = </a:t>
            </a:r>
            <a:r>
              <a:rPr strike="sngStrike"/>
              <a:t>0.59</a:t>
            </a:r>
            <a:r>
              <a:t>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0.60</a:t>
            </a:r>
          </a:p>
          <a:p>
            <a:pPr lvl="2" indent="0" algn="l">
              <a:defRPr b="0" sz="1900"/>
            </a:pPr>
          </a:p>
          <a:p>
            <a:pPr lvl="2" indent="0" algn="l">
              <a:defRPr sz="1900"/>
            </a:pPr>
            <a:r>
              <a:t>RMSE = </a:t>
            </a:r>
            <a:r>
              <a:rPr b="0"/>
              <a:t>10.754</a:t>
            </a:r>
            <a:endParaRPr b="0"/>
          </a:p>
          <a:p>
            <a:pPr lvl="2" indent="0" algn="l">
              <a:defRPr sz="1900"/>
            </a:pPr>
            <a:endParaRPr b="0"/>
          </a:p>
          <a:p>
            <a:pPr lvl="1" indent="0" algn="l">
              <a:defRPr sz="1900"/>
            </a:pPr>
            <a:r>
              <a:t>Paramètres : </a:t>
            </a:r>
            <a:endParaRPr b="0"/>
          </a:p>
          <a:p>
            <a:pPr lvl="1" indent="0" algn="l">
              <a:defRPr sz="1900"/>
            </a:pPr>
            <a:r>
              <a:rPr b="0"/>
              <a:t>‘colsample_bytree': 0.8, </a:t>
            </a:r>
            <a:endParaRPr b="0"/>
          </a:p>
          <a:p>
            <a:pPr lvl="1" indent="0" algn="l">
              <a:defRPr sz="1900"/>
            </a:pPr>
            <a:r>
              <a:rPr b="0"/>
              <a:t>'gamma': 2.4000000000000004, </a:t>
            </a:r>
            <a:endParaRPr b="0"/>
          </a:p>
          <a:p>
            <a:pPr lvl="1" indent="0" algn="l">
              <a:defRPr sz="1900"/>
            </a:pPr>
            <a:r>
              <a:rPr b="0"/>
              <a:t>'learning_rate': 0, </a:t>
            </a:r>
            <a:endParaRPr b="0"/>
          </a:p>
          <a:p>
            <a:pPr lvl="1" indent="0" algn="l">
              <a:defRPr sz="1900"/>
            </a:pPr>
            <a:r>
              <a:rPr b="0"/>
              <a:t>'max_depth': 4, </a:t>
            </a:r>
            <a:endParaRPr b="0"/>
          </a:p>
          <a:p>
            <a:pPr lvl="1" indent="0" algn="l">
              <a:defRPr sz="1900"/>
            </a:pPr>
            <a:r>
              <a:rPr b="0"/>
              <a:t>'min_child_weight': 4.0, </a:t>
            </a:r>
            <a:endParaRPr b="0"/>
          </a:p>
          <a:p>
            <a:pPr lvl="1" indent="0" algn="l">
              <a:defRPr sz="1900"/>
            </a:pPr>
            <a:r>
              <a:rPr b="0"/>
              <a:t>'n_estimators': 0, </a:t>
            </a:r>
            <a:endParaRPr b="0"/>
          </a:p>
          <a:p>
            <a:pPr lvl="1" indent="0" algn="l">
              <a:defRPr sz="1900"/>
            </a:pPr>
            <a:r>
              <a:rPr b="0"/>
              <a:t>'nthread': 0, </a:t>
            </a:r>
            <a:endParaRPr b="0"/>
          </a:p>
          <a:p>
            <a:pPr lvl="1" indent="0" algn="l">
              <a:defRPr sz="1900"/>
            </a:pPr>
            <a:r>
              <a:rPr b="0"/>
              <a:t>'objective': 0, </a:t>
            </a:r>
            <a:endParaRPr b="0"/>
          </a:p>
          <a:p>
            <a:pPr lvl="1" indent="0" algn="l">
              <a:defRPr sz="1900"/>
            </a:pPr>
            <a:r>
              <a:rPr b="0"/>
              <a:t>'reg_alpha': 1.1, </a:t>
            </a:r>
            <a:endParaRPr b="0"/>
          </a:p>
          <a:p>
            <a:pPr lvl="1" indent="0" algn="l">
              <a:defRPr sz="1900"/>
            </a:pPr>
            <a:r>
              <a:rPr b="0"/>
              <a:t>'reg_lambda': 0.7000000000000001, </a:t>
            </a:r>
            <a:endParaRPr b="0"/>
          </a:p>
          <a:p>
            <a:pPr lvl="1" indent="0" algn="l">
              <a:defRPr sz="1900"/>
            </a:pPr>
            <a:r>
              <a:rPr b="0"/>
              <a:t>'subsample': 1.0</a:t>
            </a:r>
            <a:endParaRPr b="0"/>
          </a:p>
        </p:txBody>
      </p:sp>
      <p:sp>
        <p:nvSpPr>
          <p:cNvPr id="2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  <p:bldP build="whole" bldLvl="1" animBg="1" rev="0" advAuto="0" spid="216" grpId="3"/>
      <p:bldP build="whole" bldLvl="1" animBg="1" rev="0" advAuto="0" spid="21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ésultats"/>
          <p:cNvSpPr txBox="1"/>
          <p:nvPr>
            <p:ph type="title"/>
          </p:nvPr>
        </p:nvSpPr>
        <p:spPr>
          <a:xfrm>
            <a:off x="952500" y="254000"/>
            <a:ext cx="11099800" cy="101963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Résultats</a:t>
            </a:r>
          </a:p>
        </p:txBody>
      </p:sp>
      <p:graphicFrame>
        <p:nvGraphicFramePr>
          <p:cNvPr id="220" name="Table"/>
          <p:cNvGraphicFramePr/>
          <p:nvPr/>
        </p:nvGraphicFramePr>
        <p:xfrm>
          <a:off x="1513383" y="2649372"/>
          <a:ext cx="9990734" cy="446755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326011"/>
                <a:gridCol w="3326011"/>
                <a:gridCol w="3326011"/>
              </a:tblGrid>
              <a:tr h="764639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Train/Test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RMSE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6463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Linear Regression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0.5793 / 0.5651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11.2271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3139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Ridge Regression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0.5788 / 0.5648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11.2308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3139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Lasso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0.5749 / 0.5612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11.2767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3139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RandomForest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0.6613 / 0.5807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11.0236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3139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XGBoost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0.686 / 0.6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10.754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1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Arrow"/>
          <p:cNvSpPr/>
          <p:nvPr/>
        </p:nvSpPr>
        <p:spPr>
          <a:xfrm>
            <a:off x="162090" y="6491407"/>
            <a:ext cx="1178420" cy="620233"/>
          </a:xfrm>
          <a:prstGeom prst="rightArrow">
            <a:avLst>
              <a:gd name="adj1" fmla="val 49989"/>
              <a:gd name="adj2" fmla="val 13048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1535108" y="5638800"/>
            <a:ext cx="9934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Axes d’améliorations"/>
          <p:cNvSpPr txBox="1"/>
          <p:nvPr>
            <p:ph type="title"/>
          </p:nvPr>
        </p:nvSpPr>
        <p:spPr>
          <a:xfrm>
            <a:off x="952500" y="254000"/>
            <a:ext cx="11099800" cy="101963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Axes d’améliorations</a:t>
            </a:r>
          </a:p>
        </p:txBody>
      </p:sp>
      <p:sp>
        <p:nvSpPr>
          <p:cNvPr id="227" name="Feature Engineering:…"/>
          <p:cNvSpPr txBox="1"/>
          <p:nvPr/>
        </p:nvSpPr>
        <p:spPr>
          <a:xfrm>
            <a:off x="283108" y="2180200"/>
            <a:ext cx="11514610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Feature Engineering: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Label encoder sur seulement les 10 premières variables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Prise en compte des horaires de réservations, de la géographique (latitude, longitude)</a:t>
            </a:r>
          </a:p>
        </p:txBody>
      </p:sp>
      <p:sp>
        <p:nvSpPr>
          <p:cNvPr id="228" name="Modélisation:…"/>
          <p:cNvSpPr txBox="1"/>
          <p:nvPr/>
        </p:nvSpPr>
        <p:spPr>
          <a:xfrm>
            <a:off x="283108" y="4017173"/>
            <a:ext cx="11514609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Modélisation: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Pas de quick&amp;dirty pour démarrer d’une base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Pas nécessairement utile de tester plusieurs modèles, l’idée est d’améliorer un ou deux modèles </a:t>
            </a:r>
          </a:p>
        </p:txBody>
      </p:sp>
      <p:sp>
        <p:nvSpPr>
          <p:cNvPr id="229" name="Organisation:…"/>
          <p:cNvSpPr txBox="1"/>
          <p:nvPr/>
        </p:nvSpPr>
        <p:spPr>
          <a:xfrm>
            <a:off x="283108" y="5854147"/>
            <a:ext cx="11342464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Organisation: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Anticipation de temps de calcul des différents modèles 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Anticipation sur les ressources utilisées par la machine (GridSearch, hyperopt)</a:t>
            </a:r>
          </a:p>
        </p:txBody>
      </p:sp>
      <p:sp>
        <p:nvSpPr>
          <p:cNvPr id="230" name="Compétences:…"/>
          <p:cNvSpPr txBox="1"/>
          <p:nvPr/>
        </p:nvSpPr>
        <p:spPr>
          <a:xfrm>
            <a:off x="283108" y="7875270"/>
            <a:ext cx="12317090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Compétences: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Maîtrise du python 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Machine Learning</a:t>
            </a:r>
          </a:p>
        </p:txBody>
      </p:sp>
      <p:sp>
        <p:nvSpPr>
          <p:cNvPr id="231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xes d’améliorations"/>
          <p:cNvSpPr txBox="1"/>
          <p:nvPr>
            <p:ph type="title"/>
          </p:nvPr>
        </p:nvSpPr>
        <p:spPr>
          <a:xfrm>
            <a:off x="952500" y="254000"/>
            <a:ext cx="11099800" cy="101963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Axes d’améliorations</a:t>
            </a:r>
          </a:p>
        </p:txBody>
      </p:sp>
      <p:sp>
        <p:nvSpPr>
          <p:cNvPr id="234" name="Feature Engineering:…"/>
          <p:cNvSpPr txBox="1"/>
          <p:nvPr/>
        </p:nvSpPr>
        <p:spPr>
          <a:xfrm>
            <a:off x="714908" y="1922599"/>
            <a:ext cx="5108303" cy="303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Feature Engineering: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Label encoder sur seulement les 10 premières variables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Prise en compte des horaires de réservations, de la géographique (latitude, longitude), de la météo…</a:t>
            </a:r>
          </a:p>
        </p:txBody>
      </p:sp>
      <p:sp>
        <p:nvSpPr>
          <p:cNvPr id="235" name="Modélisation:…"/>
          <p:cNvSpPr txBox="1"/>
          <p:nvPr/>
        </p:nvSpPr>
        <p:spPr>
          <a:xfrm>
            <a:off x="7077608" y="1922599"/>
            <a:ext cx="5108303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Modélisation: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Pas de quick&amp;dirty pour démarrer d’une base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Pas nécessairement utile de tester plusieurs modèles, l’idée est d’améliorer un ou deux modèles </a:t>
            </a:r>
          </a:p>
        </p:txBody>
      </p:sp>
      <p:sp>
        <p:nvSpPr>
          <p:cNvPr id="236" name="Organisation:…"/>
          <p:cNvSpPr txBox="1"/>
          <p:nvPr/>
        </p:nvSpPr>
        <p:spPr>
          <a:xfrm>
            <a:off x="714908" y="5523947"/>
            <a:ext cx="5108303" cy="303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Organisation: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Anticipation de temps de calcul des différents modèles 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Anticipation sur les ressources utilisées par la machine (GridSearch, hyperopt)</a:t>
            </a:r>
          </a:p>
        </p:txBody>
      </p:sp>
      <p:sp>
        <p:nvSpPr>
          <p:cNvPr id="237" name="Compétences:…"/>
          <p:cNvSpPr txBox="1"/>
          <p:nvPr/>
        </p:nvSpPr>
        <p:spPr>
          <a:xfrm>
            <a:off x="7077608" y="5611030"/>
            <a:ext cx="5108303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Compétences: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Maîtrise du python </a:t>
            </a:r>
          </a:p>
          <a:p>
            <a:pPr lvl="1" marL="1111250" indent="-476250" algn="l">
              <a:buSzPct val="100000"/>
              <a:buAutoNum type="arabicPeriod" startAt="1"/>
              <a:defRPr b="0"/>
            </a:pPr>
            <a:r>
              <a:t>Machine Learning</a:t>
            </a:r>
          </a:p>
        </p:txBody>
      </p:sp>
      <p:sp>
        <p:nvSpPr>
          <p:cNvPr id="238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Line"/>
          <p:cNvSpPr/>
          <p:nvPr/>
        </p:nvSpPr>
        <p:spPr>
          <a:xfrm flipV="1">
            <a:off x="6573862" y="1785270"/>
            <a:ext cx="1" cy="6849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Line"/>
          <p:cNvSpPr/>
          <p:nvPr/>
        </p:nvSpPr>
        <p:spPr>
          <a:xfrm>
            <a:off x="977794" y="5210153"/>
            <a:ext cx="11099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xes d’améliorations"/>
          <p:cNvSpPr txBox="1"/>
          <p:nvPr>
            <p:ph type="title"/>
          </p:nvPr>
        </p:nvSpPr>
        <p:spPr>
          <a:xfrm>
            <a:off x="952500" y="254000"/>
            <a:ext cx="11099800" cy="101963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Axes d’améliorations</a:t>
            </a:r>
          </a:p>
        </p:txBody>
      </p:sp>
      <p:sp>
        <p:nvSpPr>
          <p:cNvPr id="244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6" name="Screen Shot 2018-04-13 at 11.16.14.png" descr="Screen Shot 2018-04-13 at 11.16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83244"/>
            <a:ext cx="13004801" cy="7132569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quare"/>
          <p:cNvSpPr/>
          <p:nvPr/>
        </p:nvSpPr>
        <p:spPr>
          <a:xfrm>
            <a:off x="-726" y="81708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roduction"/>
          <p:cNvSpPr txBox="1"/>
          <p:nvPr>
            <p:ph type="title"/>
          </p:nvPr>
        </p:nvSpPr>
        <p:spPr>
          <a:xfrm>
            <a:off x="952500" y="254000"/>
            <a:ext cx="11099800" cy="101963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Introduction</a:t>
            </a:r>
          </a:p>
        </p:txBody>
      </p:sp>
      <p:sp>
        <p:nvSpPr>
          <p:cNvPr id="125" name="Objectif : prédire le nombre de visiteurs dans certains restaurants japonais à certaines dates…"/>
          <p:cNvSpPr txBox="1"/>
          <p:nvPr>
            <p:ph type="body" idx="4294967295"/>
          </p:nvPr>
        </p:nvSpPr>
        <p:spPr>
          <a:xfrm>
            <a:off x="952500" y="21209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solidFill>
                  <a:srgbClr val="440000"/>
                </a:solidFill>
              </a:defRPr>
            </a:pPr>
            <a:r>
              <a:t>Objectif : prédire le nombre de visiteurs dans certains restaurants japonais à certaines dates </a:t>
            </a:r>
          </a:p>
          <a:p>
            <a:pPr>
              <a:defRPr>
                <a:solidFill>
                  <a:srgbClr val="440000"/>
                </a:solidFill>
              </a:defRPr>
            </a:pPr>
            <a:r>
              <a:t>Apprentissage supervisé &amp; régression</a:t>
            </a:r>
          </a:p>
          <a:p>
            <a:pPr>
              <a:defRPr>
                <a:solidFill>
                  <a:srgbClr val="440000"/>
                </a:solidFill>
              </a:defRPr>
            </a:pPr>
            <a:r>
              <a:t>Compétition Kaggle</a:t>
            </a:r>
          </a:p>
          <a:p>
            <a:pPr>
              <a:defRPr>
                <a:solidFill>
                  <a:srgbClr val="440000"/>
                </a:solidFill>
              </a:defRPr>
            </a:pPr>
            <a:r>
              <a:t>Projet “data scientist”</a:t>
            </a:r>
          </a:p>
          <a:p>
            <a:pPr>
              <a:defRPr>
                <a:solidFill>
                  <a:srgbClr val="440000"/>
                </a:solidFill>
              </a:defRPr>
            </a:pPr>
            <a:r>
              <a:t>Projet codé en python3 </a:t>
            </a:r>
          </a:p>
          <a:p>
            <a:pPr>
              <a:defRPr>
                <a:solidFill>
                  <a:srgbClr val="440000"/>
                </a:solidFill>
              </a:defRPr>
            </a:pPr>
            <a:r>
              <a:t>7 packages utilisés</a:t>
            </a:r>
          </a:p>
        </p:txBody>
      </p:sp>
      <p:sp>
        <p:nvSpPr>
          <p:cNvPr id="126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Square"/>
          <p:cNvSpPr/>
          <p:nvPr/>
        </p:nvSpPr>
        <p:spPr>
          <a:xfrm>
            <a:off x="-726" y="817081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Merci de votre attention"/>
          <p:cNvSpPr txBox="1"/>
          <p:nvPr/>
        </p:nvSpPr>
        <p:spPr>
          <a:xfrm>
            <a:off x="3479863" y="4516051"/>
            <a:ext cx="6045074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Merci de votre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ésentation des données…"/>
          <p:cNvSpPr txBox="1"/>
          <p:nvPr/>
        </p:nvSpPr>
        <p:spPr>
          <a:xfrm>
            <a:off x="1368340" y="2475294"/>
            <a:ext cx="10268120" cy="511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49" indent="-476249" algn="l">
              <a:buSzPct val="100000"/>
              <a:buAutoNum type="arabicPeriod" startAt="1"/>
              <a:defRPr b="0" sz="3700"/>
            </a:pPr>
            <a:r>
              <a:t>Présentation des données</a:t>
            </a:r>
          </a:p>
          <a:p>
            <a:pPr algn="l">
              <a:defRPr b="0" sz="3700"/>
            </a:pPr>
          </a:p>
          <a:p>
            <a:pPr marL="476249" indent="-476249" algn="l">
              <a:buSzPct val="100000"/>
              <a:buAutoNum type="arabicPeriod" startAt="2"/>
              <a:defRPr b="0" sz="3700"/>
            </a:pPr>
            <a:r>
              <a:t>Data Exploration</a:t>
            </a:r>
          </a:p>
          <a:p>
            <a:pPr algn="l">
              <a:defRPr b="0" sz="3700"/>
            </a:pPr>
          </a:p>
          <a:p>
            <a:pPr marL="476249" indent="-476249" algn="l">
              <a:buSzPct val="100000"/>
              <a:buAutoNum type="arabicPeriod" startAt="3"/>
              <a:defRPr b="0" sz="3700"/>
            </a:pPr>
            <a:r>
              <a:t>Data Processing</a:t>
            </a:r>
          </a:p>
          <a:p>
            <a:pPr algn="l">
              <a:defRPr b="0" sz="3700"/>
            </a:pPr>
          </a:p>
          <a:p>
            <a:pPr marL="476249" indent="-476249" algn="l">
              <a:buSzPct val="100000"/>
              <a:buAutoNum type="arabicPeriod" startAt="4"/>
              <a:defRPr b="0" sz="3700"/>
            </a:pPr>
            <a:r>
              <a:t>Modélisation</a:t>
            </a:r>
          </a:p>
          <a:p>
            <a:pPr algn="l">
              <a:defRPr b="0" sz="3700"/>
            </a:pPr>
          </a:p>
          <a:p>
            <a:pPr marL="476249" indent="-476249" algn="l">
              <a:buSzPct val="100000"/>
              <a:buAutoNum type="arabicPeriod" startAt="5"/>
              <a:defRPr b="0" sz="3700"/>
            </a:pPr>
            <a:r>
              <a:t>Conclusion</a:t>
            </a:r>
          </a:p>
        </p:txBody>
      </p:sp>
      <p:sp>
        <p:nvSpPr>
          <p:cNvPr id="130" name="Sommaire"/>
          <p:cNvSpPr txBox="1"/>
          <p:nvPr>
            <p:ph type="title"/>
          </p:nvPr>
        </p:nvSpPr>
        <p:spPr>
          <a:xfrm>
            <a:off x="952500" y="254000"/>
            <a:ext cx="11099800" cy="101963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Sommaire</a:t>
            </a:r>
          </a:p>
        </p:txBody>
      </p:sp>
      <p:sp>
        <p:nvSpPr>
          <p:cNvPr id="131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18-04-09 at 17.38.45.png" descr="Screen Shot 2018-04-09 at 17.38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287" y="1662766"/>
            <a:ext cx="11448226" cy="581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ource: www.forbes.com"/>
          <p:cNvSpPr txBox="1"/>
          <p:nvPr/>
        </p:nvSpPr>
        <p:spPr>
          <a:xfrm>
            <a:off x="9016792" y="8878325"/>
            <a:ext cx="2556155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Source: www.forbes.com</a:t>
            </a:r>
          </a:p>
        </p:txBody>
      </p:sp>
      <p:sp>
        <p:nvSpPr>
          <p:cNvPr id="136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7 dataset fournis dont 2 sources de données principales  (deux systèmes de réservation)…"/>
          <p:cNvSpPr txBox="1"/>
          <p:nvPr>
            <p:ph type="body" idx="1"/>
          </p:nvPr>
        </p:nvSpPr>
        <p:spPr>
          <a:xfrm>
            <a:off x="1105425" y="1771085"/>
            <a:ext cx="9793156" cy="7027864"/>
          </a:xfrm>
          <a:prstGeom prst="rect">
            <a:avLst/>
          </a:prstGeom>
        </p:spPr>
        <p:txBody>
          <a:bodyPr anchor="t"/>
          <a:lstStyle/>
          <a:p>
            <a:pPr marL="373379" indent="-373379" defTabSz="490727">
              <a:spcBef>
                <a:spcPts val="3500"/>
              </a:spcBef>
              <a:defRPr sz="2688"/>
            </a:pPr>
            <a:r>
              <a:t>7 dataset fournis dont 2 sources de données principales </a:t>
            </a:r>
            <a:br/>
            <a:r>
              <a:t>(deux systèmes de réservation)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</a:p>
          <a:p>
            <a:pPr marL="373379" indent="-373379" defTabSz="490727">
              <a:spcBef>
                <a:spcPts val="3500"/>
              </a:spcBef>
              <a:defRPr sz="2688"/>
            </a:pPr>
          </a:p>
          <a:p>
            <a:pPr marL="373379" indent="-373379" defTabSz="490727">
              <a:spcBef>
                <a:spcPts val="3500"/>
              </a:spcBef>
              <a:defRPr sz="2688"/>
            </a:pPr>
          </a:p>
          <a:p>
            <a:pPr marL="373379" indent="-373379" defTabSz="490727">
              <a:spcBef>
                <a:spcPts val="3500"/>
              </a:spcBef>
              <a:defRPr sz="2688"/>
            </a:pP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store_id_relation.csv (150, 2)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sample_submission.csv (32 019, 2)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date_info.csv (517, 3)</a:t>
            </a:r>
          </a:p>
        </p:txBody>
      </p:sp>
      <p:graphicFrame>
        <p:nvGraphicFramePr>
          <p:cNvPr id="139" name="Table"/>
          <p:cNvGraphicFramePr/>
          <p:nvPr/>
        </p:nvGraphicFramePr>
        <p:xfrm>
          <a:off x="2223618" y="3438455"/>
          <a:ext cx="10914014" cy="254292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966027"/>
                <a:gridCol w="3025564"/>
                <a:gridCol w="3565971"/>
              </a:tblGrid>
              <a:tr h="74342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r>
                        <a:t>Hot Pepper Gourmet </a:t>
                      </a:r>
                    </a:p>
                    <a:p>
                      <a:pPr defTabSz="914400">
                        <a:defRPr b="0" sz="2000">
                          <a:sym typeface="Helvetica Neue"/>
                        </a:defRPr>
                      </a:pPr>
                      <a:r>
                        <a:t>(HPG)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r>
                        <a:t>AirREGI / Restaurant Board </a:t>
                      </a:r>
                      <a:r>
                        <a:rPr b="0"/>
                        <a:t>(AIR)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186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Réservations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hpg_reserve.csv</a:t>
                      </a:r>
                      <a:br/>
                      <a:r>
                        <a:rPr i="1" sz="1600"/>
                        <a:t>(2 000 320, 4)</a:t>
                      </a:r>
                    </a:p>
                  </a:txBody>
                  <a:tcPr marL="25400" marR="25400" marT="25400" marB="254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air_reserve.csv</a:t>
                      </a:r>
                    </a:p>
                    <a:p>
                      <a:pPr defTabSz="914400">
                        <a:defRPr i="1">
                          <a:sym typeface="Helvetica Neue"/>
                        </a:defRPr>
                      </a:pPr>
                      <a:r>
                        <a:t>(92 378, 4)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47642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Restaurants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hpg_store_info.csv</a:t>
                      </a:r>
                    </a:p>
                    <a:p>
                      <a:pPr defTabSz="914400">
                        <a:defRPr i="1">
                          <a:sym typeface="Helvetica Neue"/>
                        </a:defRPr>
                      </a:pPr>
                      <a:r>
                        <a:t>(4690, 5)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air_store_info.csv</a:t>
                      </a:r>
                    </a:p>
                    <a:p>
                      <a:pPr defTabSz="914400">
                        <a:defRPr i="1">
                          <a:sym typeface="Helvetica Neue"/>
                        </a:defRPr>
                      </a:pPr>
                      <a:r>
                        <a:t>(829, 5)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0" name="Présentation des données"/>
          <p:cNvSpPr txBox="1"/>
          <p:nvPr>
            <p:ph type="title"/>
          </p:nvPr>
        </p:nvSpPr>
        <p:spPr>
          <a:xfrm>
            <a:off x="952500" y="254000"/>
            <a:ext cx="11099800" cy="101963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Présentation des données</a:t>
            </a:r>
          </a:p>
        </p:txBody>
      </p:sp>
      <p:sp>
        <p:nvSpPr>
          <p:cNvPr id="141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e"/>
          <p:cNvGraphicFramePr/>
          <p:nvPr/>
        </p:nvGraphicFramePr>
        <p:xfrm>
          <a:off x="1058768" y="1989584"/>
          <a:ext cx="11099801" cy="66779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699933"/>
                <a:gridCol w="3699933"/>
                <a:gridCol w="3699933"/>
              </a:tblGrid>
              <a:tr h="647642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Réservations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Restaurants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Autre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5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 Neue"/>
                        </a:rPr>
                        <a:t>Il y a 20x plus de réservations effectuées via le système HPG que via le système AIR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 Neue"/>
                        </a:rPr>
                        <a:t>Le système AIR comporte 829 restaurants de 14 types de cuisines différents et repartis dans 103 “area” du pays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 Neue"/>
                        </a:rPr>
                        <a:t>Il n’y a que 150 restaurants présents dans les deux systèmes de réservations (store_id_relation.csv)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60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 Neue"/>
                        </a:rPr>
                        <a:t>Les deux dataset ont enregistré les réservations effectuées sur la même période : du 1er janvier 2016 au 22 avril 2017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 Neue"/>
                        </a:rPr>
                        <a:t>Le système HPG comporte 4690 restaurants dans 34 genre de cuisines différentes et répartis dans 119 “area” du pays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 Neue"/>
                        </a:defRPr>
                      </a:pPr>
                      <a:r>
                        <a:t>Le dataset date_info.csv (“hol”) nous donne des informations sur le jour de la semaine et sur les jours de vacances (“holiday_flg”) entre le 01-01-2016 et le 31-05-2017 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28186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 Neue"/>
                        </a:rPr>
                        <a:t>La distribution du nombre de visiteurs par réservations sur les deux systèmes AIR et HPG sont similaires : la moyenne du nombre de visiteurs par réservation est de ~5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 Neue"/>
                        </a:rPr>
                        <a:t>Les “area_name” sont parfois très similaires (ex: “Tokyo-to Shinjuku-ku None” vs “Tokyo-to Shinjuku-ku Kabukicho”)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 Neue"/>
                        </a:defRPr>
                      </a:pPr>
                      <a:r>
                        <a:t>Le dataset “sample_submission” va nous servir de test. Il contient 32019 lignes et 2 colonnes : </a:t>
                      </a:r>
                    </a:p>
                    <a:p>
                      <a:pPr marL="208359" indent="-208359" algn="l">
                        <a:buSzPct val="145000"/>
                        <a:buChar char="-"/>
                        <a:defRPr sz="1500">
                          <a:sym typeface="Helvetica Neue"/>
                        </a:defRPr>
                      </a:pPr>
                      <a:r>
                        <a:t>une colonne “id” qui est une concaténation de “</a:t>
                      </a:r>
                      <a:r>
                        <a:rPr i="1"/>
                        <a:t>air_store_id</a:t>
                      </a:r>
                      <a:r>
                        <a:t>” et une date au format </a:t>
                      </a:r>
                      <a:r>
                        <a:rPr i="1"/>
                        <a:t>YYYY-MM-DD (comprises entre le 23 avril 2017 et le 31 mai 2017)</a:t>
                      </a:r>
                      <a:endParaRPr i="1"/>
                    </a:p>
                    <a:p>
                      <a:pPr marL="208359" indent="-208359" algn="l">
                        <a:buSzPct val="145000"/>
                        <a:buChar char="-"/>
                        <a:defRPr sz="1500">
                          <a:sym typeface="Helvetica Neue"/>
                        </a:defRPr>
                      </a:pPr>
                      <a:r>
                        <a:t>colonne “</a:t>
                      </a:r>
                      <a:r>
                        <a:rPr i="1"/>
                        <a:t>visitors</a:t>
                      </a:r>
                      <a:r>
                        <a:t>” qui est le nombre de visiteurs a prédire 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45" name="Data Exploration"/>
          <p:cNvSpPr txBox="1"/>
          <p:nvPr>
            <p:ph type="title"/>
          </p:nvPr>
        </p:nvSpPr>
        <p:spPr>
          <a:xfrm>
            <a:off x="952500" y="254000"/>
            <a:ext cx="11099800" cy="101963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Data Exploration</a:t>
            </a:r>
          </a:p>
        </p:txBody>
      </p:sp>
      <p:sp>
        <p:nvSpPr>
          <p:cNvPr id="146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Table"/>
          <p:cNvGraphicFramePr/>
          <p:nvPr/>
        </p:nvGraphicFramePr>
        <p:xfrm>
          <a:off x="1058768" y="1989584"/>
          <a:ext cx="11099801" cy="66779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699933"/>
                <a:gridCol w="3699933"/>
                <a:gridCol w="3699933"/>
              </a:tblGrid>
              <a:tr h="647642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Réservations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Restaurants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Autre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587"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 Neue"/>
                        </a:defRPr>
                      </a:pPr>
                      <a:r>
                        <a:t>Il y a </a:t>
                      </a:r>
                      <a:r>
                        <a:rPr b="1"/>
                        <a:t>20x plus de réservations</a:t>
                      </a:r>
                      <a:r>
                        <a:t> effectuées via le système HPG que via le système AIR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 Neue"/>
                        </a:defRPr>
                      </a:pPr>
                      <a:r>
                        <a:t>Le système AIR comporte </a:t>
                      </a:r>
                      <a:r>
                        <a:rPr b="1"/>
                        <a:t>829 restaurants</a:t>
                      </a:r>
                      <a:r>
                        <a:t> de </a:t>
                      </a:r>
                      <a:r>
                        <a:rPr b="1"/>
                        <a:t>14 types de cuisines différents</a:t>
                      </a:r>
                      <a:r>
                        <a:t> et repartis dans </a:t>
                      </a:r>
                      <a:r>
                        <a:rPr b="1"/>
                        <a:t>103 “area”</a:t>
                      </a:r>
                      <a:r>
                        <a:t> du pays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 Neue"/>
                        </a:defRPr>
                      </a:pPr>
                      <a:r>
                        <a:t>Il n’y a que </a:t>
                      </a:r>
                      <a:r>
                        <a:rPr b="1"/>
                        <a:t>150 restaurants</a:t>
                      </a:r>
                      <a:r>
                        <a:t> présents dans les deux systèmes de réservations (store_id_relation.csv)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6051"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 Neue"/>
                        </a:defRPr>
                      </a:pPr>
                      <a:r>
                        <a:t>Les deux dataset ont enregistré les réservations effectuées sur </a:t>
                      </a:r>
                      <a:r>
                        <a:rPr b="1"/>
                        <a:t>la même période</a:t>
                      </a:r>
                      <a:r>
                        <a:t> : </a:t>
                      </a:r>
                      <a:r>
                        <a:rPr u="sng"/>
                        <a:t>du 1er janvier 2016 au 22 avril 2017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 Neue"/>
                        </a:defRPr>
                      </a:pPr>
                      <a:r>
                        <a:t>Le système HPG comporte </a:t>
                      </a:r>
                      <a:r>
                        <a:rPr b="1"/>
                        <a:t>4690 restaurants </a:t>
                      </a:r>
                      <a:r>
                        <a:t>dans </a:t>
                      </a:r>
                      <a:r>
                        <a:rPr b="1"/>
                        <a:t>34 genre de cuisines</a:t>
                      </a:r>
                      <a:r>
                        <a:t> différentes et répartis dans </a:t>
                      </a:r>
                      <a:r>
                        <a:rPr b="1"/>
                        <a:t>119 “area”</a:t>
                      </a:r>
                      <a:r>
                        <a:t> du pays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ln w="5715">
                            <a:solidFill>
                              <a:srgbClr val="000000"/>
                            </a:solidFill>
                          </a:ln>
                          <a:noFill/>
                          <a:sym typeface="Helvetica Neue"/>
                        </a:defRPr>
                      </a:pPr>
                      <a:r>
                        <a:t>Le dataset date_info.csv renseigne le jour de la semaine et les jours de vacances entre le </a:t>
                      </a:r>
                      <a:r>
                        <a:rPr u="sng"/>
                        <a:t>1er Janvier 2016 et le 31 Mai 2017</a:t>
                      </a:r>
                      <a:r>
                        <a:t> </a:t>
                      </a:r>
                      <a:endParaRPr sz="1200" u="sng">
                        <a:ln w="4572">
                          <a:solidFill>
                            <a:srgbClr val="000000"/>
                          </a:solidFill>
                        </a:ln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2818665"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 Neue"/>
                        </a:defRPr>
                      </a:pPr>
                      <a:r>
                        <a:t>La distribution du nombre de visiteurs par réservations sur les deux systèmes AIR et HPG sont similaires : </a:t>
                      </a:r>
                      <a:r>
                        <a:rPr b="1"/>
                        <a:t>la moyenne du nombre de visiteurs par réservation est de ~5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n w="1904">
                            <a:solidFill>
                              <a:srgbClr val="000000"/>
                            </a:solidFill>
                          </a:ln>
                          <a:noFill/>
                          <a:sym typeface="Helvetica Neue"/>
                        </a:rPr>
                        <a:t>Les “area_name” sont parfois très similaires (ex: “Tokyo-to Shinjuku-ku None” vs “Tokyo-to Shinjuku-ku Kabukicho”)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ln w="1904">
                            <a:solidFill>
                              <a:srgbClr val="000000"/>
                            </a:solidFill>
                          </a:ln>
                          <a:noFill/>
                          <a:sym typeface="Helvetica Neue"/>
                        </a:defRPr>
                      </a:pPr>
                      <a:r>
                        <a:t>Le dataset “sample_submission” va nous servir de test. Il contient 32019 lignes et 2 colonnes : </a:t>
                      </a:r>
                    </a:p>
                    <a:p>
                      <a:pPr marL="208359" indent="-208359" algn="l">
                        <a:buSzPct val="145000"/>
                        <a:buChar char="-"/>
                        <a:defRPr sz="1500">
                          <a:ln w="1904">
                            <a:solidFill>
                              <a:srgbClr val="000000"/>
                            </a:solidFill>
                          </a:ln>
                          <a:noFill/>
                          <a:sym typeface="Helvetica Neue"/>
                        </a:defRPr>
                      </a:pPr>
                      <a:r>
                        <a:t>une colonne “id” qui est une concaténation de “</a:t>
                      </a:r>
                      <a:r>
                        <a:rPr i="1"/>
                        <a:t>air_store_id</a:t>
                      </a:r>
                      <a:r>
                        <a:t>” et une date au format </a:t>
                      </a:r>
                      <a:r>
                        <a:rPr i="1"/>
                        <a:t>YYYY-MM-DD (comprises entre le 23 avril 2017 et le 31 mai 2017)</a:t>
                      </a:r>
                      <a:endParaRPr i="1"/>
                    </a:p>
                    <a:p>
                      <a:pPr marL="208359" indent="-208359" algn="l">
                        <a:buSzPct val="145000"/>
                        <a:buChar char="-"/>
                        <a:defRPr sz="1500">
                          <a:ln w="1904">
                            <a:solidFill>
                              <a:srgbClr val="000000"/>
                            </a:solidFill>
                          </a:ln>
                          <a:noFill/>
                          <a:sym typeface="Helvetica Neue"/>
                        </a:defRPr>
                      </a:pPr>
                      <a:r>
                        <a:t>colonne “</a:t>
                      </a:r>
                      <a:r>
                        <a:rPr i="1"/>
                        <a:t>visitors</a:t>
                      </a:r>
                      <a:r>
                        <a:t>” qui est le nombre de visiteurs a prédire </a:t>
                      </a:r>
                      <a:endParaRPr sz="1200">
                        <a:ln w="1524">
                          <a:solidFill>
                            <a:srgbClr val="000000"/>
                          </a:solidFill>
                        </a:ln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50" name="Data Exploration"/>
          <p:cNvSpPr txBox="1"/>
          <p:nvPr>
            <p:ph type="title"/>
          </p:nvPr>
        </p:nvSpPr>
        <p:spPr>
          <a:xfrm>
            <a:off x="952500" y="254000"/>
            <a:ext cx="11099800" cy="101963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Data Exploration</a:t>
            </a:r>
          </a:p>
        </p:txBody>
      </p:sp>
      <p:sp>
        <p:nvSpPr>
          <p:cNvPr id="151" name="Line"/>
          <p:cNvSpPr/>
          <p:nvPr/>
        </p:nvSpPr>
        <p:spPr>
          <a:xfrm>
            <a:off x="1130300" y="1348016"/>
            <a:ext cx="10956738" cy="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 Shot 2018-03-05 at 20.52.15.png" descr="Screen Shot 2018-03-05 at 20.52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549" y="250857"/>
            <a:ext cx="6388049" cy="4063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18-03-05 at 20.52.21.png" descr="Screen Shot 2018-03-05 at 20.52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0752" y="250857"/>
            <a:ext cx="6306499" cy="4063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as_air_area_name.png" descr="as_air_area_na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35" y="5652769"/>
            <a:ext cx="6306499" cy="2865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hs_hpg_area_name.png" descr="hs_hpg_area_nam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30775" y="5632311"/>
            <a:ext cx="6666453" cy="2906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92341" y="8273929"/>
            <a:ext cx="1698032" cy="76201"/>
          </a:xfrm>
          <a:prstGeom prst="rect">
            <a:avLst/>
          </a:prstGeom>
        </p:spPr>
      </p:pic>
      <p:pic>
        <p:nvPicPr>
          <p:cNvPr id="160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1936" y="7724469"/>
            <a:ext cx="1698032" cy="76201"/>
          </a:xfrm>
          <a:prstGeom prst="rect">
            <a:avLst/>
          </a:prstGeom>
        </p:spPr>
      </p:pic>
      <p:pic>
        <p:nvPicPr>
          <p:cNvPr id="162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9410" y="8210429"/>
            <a:ext cx="1897858" cy="76201"/>
          </a:xfrm>
          <a:prstGeom prst="rect">
            <a:avLst/>
          </a:prstGeom>
        </p:spPr>
      </p:pic>
      <p:pic>
        <p:nvPicPr>
          <p:cNvPr id="164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192428" y="6072075"/>
            <a:ext cx="1897858" cy="76201"/>
          </a:xfrm>
          <a:prstGeom prst="rect">
            <a:avLst/>
          </a:prstGeom>
        </p:spPr>
      </p:pic>
      <p:sp>
        <p:nvSpPr>
          <p:cNvPr id="166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~ Daniel Keys Moran,  science fiction writer"/>
          <p:cNvSpPr txBox="1"/>
          <p:nvPr>
            <p:ph type="body" idx="13"/>
          </p:nvPr>
        </p:nvSpPr>
        <p:spPr>
          <a:xfrm>
            <a:off x="1270000" y="3200642"/>
            <a:ext cx="10464800" cy="457201"/>
          </a:xfrm>
          <a:prstGeom prst="rect">
            <a:avLst/>
          </a:prstGeom>
        </p:spPr>
        <p:txBody>
          <a:bodyPr/>
          <a:lstStyle/>
          <a:p>
            <a:pPr/>
            <a:r>
              <a:t>~ Daniel Keys Moran, </a:t>
            </a:r>
            <a:r>
              <a:rPr i="1"/>
              <a:t> science fiction writer </a:t>
            </a:r>
          </a:p>
        </p:txBody>
      </p:sp>
      <p:sp>
        <p:nvSpPr>
          <p:cNvPr id="169" name="“You can have data without information, but you cannot have information without data&quot;"/>
          <p:cNvSpPr txBox="1"/>
          <p:nvPr>
            <p:ph type="body" idx="14"/>
          </p:nvPr>
        </p:nvSpPr>
        <p:spPr>
          <a:xfrm>
            <a:off x="1270000" y="1568360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“You can have data without information, but you cannot have information without data" </a:t>
            </a:r>
          </a:p>
        </p:txBody>
      </p:sp>
      <p:sp>
        <p:nvSpPr>
          <p:cNvPr id="170" name="“Coming up with features is difficult, time-consuming, requires expert knowledge”"/>
          <p:cNvSpPr txBox="1"/>
          <p:nvPr/>
        </p:nvSpPr>
        <p:spPr>
          <a:xfrm>
            <a:off x="1270000" y="5722657"/>
            <a:ext cx="10464800" cy="11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“Coming up with features is difficult, time-consuming, requires expert knowledge”</a:t>
            </a:r>
          </a:p>
        </p:txBody>
      </p:sp>
      <p:sp>
        <p:nvSpPr>
          <p:cNvPr id="171" name="~ Prof. Andrew Ng.   VP &amp; Chief Scientist of Baidu, Adjunct Professor at Stanford University"/>
          <p:cNvSpPr txBox="1"/>
          <p:nvPr/>
        </p:nvSpPr>
        <p:spPr>
          <a:xfrm>
            <a:off x="1270000" y="7292013"/>
            <a:ext cx="104648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1500"/>
            </a:pPr>
            <a:r>
              <a:t>~ Prof. Andrew Ng.   </a:t>
            </a:r>
            <a:r>
              <a:rPr i="1"/>
              <a:t>VP &amp; Chief Scientist of Baidu, Adjunct Professor at Stanford University</a:t>
            </a:r>
          </a:p>
        </p:txBody>
      </p:sp>
      <p:sp>
        <p:nvSpPr>
          <p:cNvPr id="17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