
<file path=[Content_Types].xml><?xml version="1.0" encoding="utf-8"?>
<Types xmlns="http://schemas.openxmlformats.org/package/2006/content-types">
  <Override PartName="/ppt/slides/slide18.xml" ContentType="application/vnd.openxmlformats-officedocument.presentationml.slide+xml"/>
  <Override PartName="/ppt/slideLayouts/slideLayout15.xml" ContentType="application/vnd.openxmlformats-officedocument.presentationml.slideLayout+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slideLayouts/slideLayout16.xml" ContentType="application/vnd.openxmlformats-officedocument.presentationml.slideLayout+xml"/>
  <Override PartName="/ppt/tableStyles.xml" ContentType="application/vnd.openxmlformats-officedocument.presentationml.tableStyles+xml"/>
  <Override PartName="/ppt/slides/slide15.xml" ContentType="application/vnd.openxmlformats-officedocument.presentationml.slide+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Layouts/slideLayout17.xml" ContentType="application/vnd.openxmlformats-officedocument.presentationml.slideLayout+xml"/>
  <Override PartName="/ppt/slides/slide16.xml" ContentType="application/vnd.openxmlformats-officedocument.presentationml.slide+xml"/>
  <Override PartName="/ppt/slideLayouts/slideLayout13.xml" ContentType="application/vnd.openxmlformats-officedocument.presentationml.slideLayout+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Layouts/slideLayout18.xml" ContentType="application/vnd.openxmlformats-officedocument.presentationml.slideLayout+xml"/>
  <Override PartName="/ppt/slides/slide17.xml" ContentType="application/vnd.openxmlformats-officedocument.presentationml.slide+xml"/>
  <Override PartName="/ppt/slideLayouts/slideLayout14.xml" ContentType="application/vnd.openxmlformats-officedocument.presentationml.slideLayout+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56" r:id="rId1"/>
  </p:sldMasterIdLst>
  <p:notesMasterIdLst>
    <p:notesMasterId r:id="rId29"/>
  </p:notesMasterIdLst>
  <p:sldIdLst>
    <p:sldId id="256" r:id="rId2"/>
    <p:sldId id="276" r:id="rId3"/>
    <p:sldId id="281" r:id="rId4"/>
    <p:sldId id="257" r:id="rId5"/>
    <p:sldId id="277" r:id="rId6"/>
    <p:sldId id="268" r:id="rId7"/>
    <p:sldId id="259" r:id="rId8"/>
    <p:sldId id="258" r:id="rId9"/>
    <p:sldId id="260" r:id="rId10"/>
    <p:sldId id="261" r:id="rId11"/>
    <p:sldId id="278" r:id="rId12"/>
    <p:sldId id="262" r:id="rId13"/>
    <p:sldId id="263" r:id="rId14"/>
    <p:sldId id="279" r:id="rId15"/>
    <p:sldId id="264" r:id="rId16"/>
    <p:sldId id="265" r:id="rId17"/>
    <p:sldId id="266" r:id="rId18"/>
    <p:sldId id="267" r:id="rId19"/>
    <p:sldId id="269" r:id="rId20"/>
    <p:sldId id="285" r:id="rId21"/>
    <p:sldId id="270" r:id="rId22"/>
    <p:sldId id="280" r:id="rId23"/>
    <p:sldId id="271" r:id="rId24"/>
    <p:sldId id="272" r:id="rId25"/>
    <p:sldId id="273" r:id="rId26"/>
    <p:sldId id="274" r:id="rId27"/>
    <p:sldId id="275"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509" autoAdjust="0"/>
    <p:restoredTop sz="94660"/>
  </p:normalViewPr>
  <p:slideViewPr>
    <p:cSldViewPr snapToGrid="0" snapToObjects="1">
      <p:cViewPr varScale="1">
        <p:scale>
          <a:sx n="93" d="100"/>
          <a:sy n="93" d="100"/>
        </p:scale>
        <p:origin x="-7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BA4B4A-5C62-044A-88EC-B6AECA6C409D}" type="datetimeFigureOut">
              <a:rPr lang="en-US" smtClean="0"/>
              <a:pPr/>
              <a:t>3/12/13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5D1F03-F93B-3B46-A4B4-10C3ABF56B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5D1F03-F93B-3B46-A4B4-10C3ABF56B62}"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7" name="Rectangle 6"/>
          <p:cNvSpPr/>
          <p:nvPr/>
        </p:nvSpPr>
        <p:spPr>
          <a:xfrm>
            <a:off x="3186953" y="268288"/>
            <a:ext cx="566928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400" y="4208929"/>
            <a:ext cx="5458968"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3200400" y="5257800"/>
            <a:ext cx="5458968" cy="62179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3276600" y="390525"/>
            <a:ext cx="5504688"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7FC1E47B-B134-4949-91D8-FFA995E5B7DB}" type="datetimeFigureOut">
              <a:rPr lang="en-US" smtClean="0"/>
              <a:pPr/>
              <a:t>3/12/13</a:t>
            </a:fld>
            <a:endParaRPr lang="en-US"/>
          </a:p>
        </p:txBody>
      </p:sp>
      <p:sp>
        <p:nvSpPr>
          <p:cNvPr id="5" name="Footer Placeholder 4"/>
          <p:cNvSpPr>
            <a:spLocks noGrp="1"/>
          </p:cNvSpPr>
          <p:nvPr>
            <p:ph type="ftr" sz="quarter" idx="11"/>
          </p:nvPr>
        </p:nvSpPr>
        <p:spPr>
          <a:xfrm>
            <a:off x="3218688" y="6356350"/>
            <a:ext cx="4736592"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a:xfrm>
            <a:off x="8256494"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26864748-F26B-3447-8566-44137050DA6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FC1E47B-B134-4949-91D8-FFA995E5B7DB}" type="datetimeFigureOut">
              <a:rPr lang="en-US" smtClean="0"/>
              <a:pPr/>
              <a:t>3/12/13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64748-F26B-3447-8566-44137050DA6E}" type="slidenum">
              <a:rPr lang="en-US" smtClean="0"/>
              <a:pPr/>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FC1E47B-B134-4949-91D8-FFA995E5B7DB}" type="datetimeFigureOut">
              <a:rPr lang="en-US" smtClean="0"/>
              <a:pPr/>
              <a:t>3/12/13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64748-F26B-3447-8566-44137050DA6E}" type="slidenum">
              <a:rPr lang="en-US" smtClean="0"/>
              <a:pPr/>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6" name="Rectangle 5"/>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FC1E47B-B134-4949-91D8-FFA995E5B7DB}" type="datetimeFigureOut">
              <a:rPr lang="en-US" smtClean="0"/>
              <a:pPr/>
              <a:t>3/12/13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64748-F26B-3447-8566-44137050DA6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5" name="Rectangle 4"/>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7FC1E47B-B134-4949-91D8-FFA995E5B7DB}" type="datetimeFigureOut">
              <a:rPr lang="en-US" smtClean="0"/>
              <a:pPr/>
              <a:t>3/12/13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64748-F26B-3447-8566-44137050DA6E}"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8" name="Rectangle 7"/>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smtClean="0"/>
              <a:t>Click to edit Master title style</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C1E47B-B134-4949-91D8-FFA995E5B7DB}" type="datetimeFigureOut">
              <a:rPr lang="en-US" smtClean="0"/>
              <a:pPr/>
              <a:t>3/12/13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64748-F26B-3447-8566-44137050DA6E}"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p:spTree>
      <p:nvGrpSpPr>
        <p:cNvPr id="1" name=""/>
        <p:cNvGrpSpPr/>
        <p:nvPr/>
      </p:nvGrpSpPr>
      <p:grpSpPr>
        <a:xfrm>
          <a:off x="0" y="0"/>
          <a:ext cx="0" cy="0"/>
          <a:chOff x="0" y="0"/>
          <a:chExt cx="0" cy="0"/>
        </a:xfrm>
      </p:grpSpPr>
      <p:sp>
        <p:nvSpPr>
          <p:cNvPr id="8" name="Rectangle 7"/>
          <p:cNvSpPr/>
          <p:nvPr/>
        </p:nvSpPr>
        <p:spPr>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smtClean="0"/>
              <a:t>Click to edit Master title style</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61365" y="6124014"/>
            <a:ext cx="1752600" cy="365125"/>
          </a:xfrm>
        </p:spPr>
        <p:txBody>
          <a:bodyPr/>
          <a:lstStyle>
            <a:lvl1pPr algn="l">
              <a:defRPr/>
            </a:lvl1pPr>
          </a:lstStyle>
          <a:p>
            <a:fld id="{7FC1E47B-B134-4949-91D8-FFA995E5B7DB}" type="datetimeFigureOut">
              <a:rPr lang="en-US" smtClean="0"/>
              <a:pPr/>
              <a:t>3/12/13</a:t>
            </a:fld>
            <a:endParaRPr lang="en-US"/>
          </a:p>
        </p:txBody>
      </p:sp>
      <p:sp>
        <p:nvSpPr>
          <p:cNvPr id="6" name="Footer Placeholder 5"/>
          <p:cNvSpPr>
            <a:spLocks noGrp="1"/>
          </p:cNvSpPr>
          <p:nvPr>
            <p:ph type="ftr" sz="quarter" idx="11"/>
          </p:nvPr>
        </p:nvSpPr>
        <p:spPr>
          <a:xfrm>
            <a:off x="174812" y="6356350"/>
            <a:ext cx="3863788" cy="365125"/>
          </a:xfrm>
        </p:spPr>
        <p:txBody>
          <a:bodyPr/>
          <a:lstStyle/>
          <a:p>
            <a:endParaRPr lang="en-US"/>
          </a:p>
        </p:txBody>
      </p:sp>
      <p:sp>
        <p:nvSpPr>
          <p:cNvPr id="7" name="Slide Number Placeholder 6"/>
          <p:cNvSpPr>
            <a:spLocks noGrp="1"/>
          </p:cNvSpPr>
          <p:nvPr>
            <p:ph type="sldNum" sz="quarter" idx="12"/>
          </p:nvPr>
        </p:nvSpPr>
        <p:spPr/>
        <p:txBody>
          <a:bodyPr/>
          <a:lstStyle/>
          <a:p>
            <a:fld id="{26864748-F26B-3447-8566-44137050DA6E}" type="slidenum">
              <a:rPr lang="en-US" smtClean="0"/>
              <a:pPr/>
              <a:t>‹#›</a:t>
            </a:fld>
            <a:endParaRPr lang="en-US"/>
          </a:p>
        </p:txBody>
      </p:sp>
      <p:sp>
        <p:nvSpPr>
          <p:cNvPr id="10" name="Picture Placeholder 9"/>
          <p:cNvSpPr>
            <a:spLocks noGrp="1"/>
          </p:cNvSpPr>
          <p:nvPr>
            <p:ph type="pic" sz="quarter" idx="13"/>
          </p:nvPr>
        </p:nvSpPr>
        <p:spPr>
          <a:xfrm>
            <a:off x="4760258" y="990600"/>
            <a:ext cx="4096512" cy="5611813"/>
          </a:xfrm>
        </p:spPr>
        <p:txBody>
          <a:bodyPr/>
          <a:lstStyle>
            <a:lvl1pPr>
              <a:buNone/>
              <a:defRPr/>
            </a:lvl1pPr>
          </a:lstStyle>
          <a:p>
            <a:r>
              <a:rPr lang="en-US" smtClean="0"/>
              <a:t>Click icon to add picture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sp>
        <p:nvSpPr>
          <p:cNvPr id="8" name="Rectangle 7"/>
          <p:cNvSpPr/>
          <p:nvPr/>
        </p:nvSpPr>
        <p:spPr>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C1E47B-B134-4949-91D8-FFA995E5B7DB}" type="datetimeFigureOut">
              <a:rPr lang="en-US" smtClean="0"/>
              <a:pPr/>
              <a:t>3/12/13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64748-F26B-3447-8566-44137050DA6E}"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4 Pictures with Caption">
    <p:spTree>
      <p:nvGrpSpPr>
        <p:cNvPr id="1" name=""/>
        <p:cNvGrpSpPr/>
        <p:nvPr/>
      </p:nvGrpSpPr>
      <p:grpSpPr>
        <a:xfrm>
          <a:off x="0" y="0"/>
          <a:ext cx="0" cy="0"/>
          <a:chOff x="0" y="0"/>
          <a:chExt cx="0" cy="0"/>
        </a:xfrm>
      </p:grpSpPr>
      <p:sp>
        <p:nvSpPr>
          <p:cNvPr id="8" name="Rectangle 7"/>
          <p:cNvSpPr/>
          <p:nvPr/>
        </p:nvSpPr>
        <p:spPr>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C1E47B-B134-4949-91D8-FFA995E5B7DB}" type="datetimeFigureOut">
              <a:rPr lang="en-US" smtClean="0"/>
              <a:pPr/>
              <a:t>3/12/13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64748-F26B-3447-8566-44137050DA6E}" type="slidenum">
              <a:rPr lang="en-US" smtClean="0"/>
              <a:pPr/>
              <a:t>‹#›</a:t>
            </a:fld>
            <a:endParaRPr lang="en-US"/>
          </a:p>
        </p:txBody>
      </p:sp>
      <p:sp>
        <p:nvSpPr>
          <p:cNvPr id="10" name="Picture Placeholder 2"/>
          <p:cNvSpPr>
            <a:spLocks noGrp="1"/>
          </p:cNvSpPr>
          <p:nvPr>
            <p:ph type="pic" idx="13"/>
          </p:nvPr>
        </p:nvSpPr>
        <p:spPr>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1" name="Picture Placeholder 2"/>
          <p:cNvSpPr>
            <a:spLocks noGrp="1"/>
          </p:cNvSpPr>
          <p:nvPr>
            <p:ph type="pic" idx="14"/>
          </p:nvPr>
        </p:nvSpPr>
        <p:spPr>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2" name="Picture Placeholder 2"/>
          <p:cNvSpPr>
            <a:spLocks noGrp="1"/>
          </p:cNvSpPr>
          <p:nvPr>
            <p:ph type="pic" idx="15"/>
          </p:nvPr>
        </p:nvSpPr>
        <p:spPr>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FC1E47B-B134-4949-91D8-FFA995E5B7DB}" type="datetimeFigureOut">
              <a:rPr lang="en-US" smtClean="0"/>
              <a:pPr/>
              <a:t>3/12/13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64748-F26B-3447-8566-44137050DA6E}"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543799" y="1035424"/>
            <a:ext cx="1322295" cy="5090739"/>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FC1E47B-B134-4949-91D8-FFA995E5B7DB}" type="datetimeFigureOut">
              <a:rPr lang="en-US" smtClean="0"/>
              <a:pPr/>
              <a:t>3/12/13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64748-F26B-3447-8566-44137050DA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7212106" y="6356350"/>
            <a:ext cx="1752600" cy="365125"/>
          </a:xfrm>
        </p:spPr>
        <p:txBody>
          <a:bodyPr/>
          <a:lstStyle/>
          <a:p>
            <a:fld id="{7FC1E47B-B134-4949-91D8-FFA995E5B7DB}" type="datetimeFigureOut">
              <a:rPr lang="en-US" smtClean="0"/>
              <a:pPr/>
              <a:t>3/12/13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64748-F26B-3447-8566-44137050DA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spTree>
      <p:nvGrpSpPr>
        <p:cNvPr id="1" name=""/>
        <p:cNvGrpSpPr/>
        <p:nvPr/>
      </p:nvGrpSpPr>
      <p:grpSpPr>
        <a:xfrm>
          <a:off x="0" y="0"/>
          <a:ext cx="0" cy="0"/>
          <a:chOff x="0" y="0"/>
          <a:chExt cx="0" cy="0"/>
        </a:xfrm>
      </p:grpSpPr>
      <p:sp>
        <p:nvSpPr>
          <p:cNvPr id="7" name="Rectangle 6"/>
          <p:cNvSpPr/>
          <p:nvPr/>
        </p:nvSpPr>
        <p:spPr>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399" y="4171950"/>
            <a:ext cx="5457919" cy="1085850"/>
          </a:xfrm>
        </p:spPr>
        <p:txBody>
          <a:bodyPr>
            <a:normAutofit/>
          </a:bodyPr>
          <a:lstStyle>
            <a:lvl1pPr>
              <a:defRPr sz="4600"/>
            </a:lvl1pPr>
          </a:lstStyle>
          <a:p>
            <a:r>
              <a:rPr lang="en-US" smtClean="0"/>
              <a:t>Click to edit Master title style</a:t>
            </a:r>
            <a:endParaRPr/>
          </a:p>
        </p:txBody>
      </p:sp>
      <p:sp>
        <p:nvSpPr>
          <p:cNvPr id="3" name="Subtitle 2"/>
          <p:cNvSpPr>
            <a:spLocks noGrp="1"/>
          </p:cNvSpPr>
          <p:nvPr>
            <p:ph type="subTitle" idx="1"/>
          </p:nvPr>
        </p:nvSpPr>
        <p:spPr>
          <a:xfrm>
            <a:off x="3200401" y="5257799"/>
            <a:ext cx="5457918"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3276600" y="389965"/>
            <a:ext cx="5499847" cy="365125"/>
          </a:xfrm>
        </p:spPr>
        <p:txBody>
          <a:bodyPr/>
          <a:lstStyle>
            <a:lvl1pPr>
              <a:defRPr sz="2200" b="0" baseline="0">
                <a:solidFill>
                  <a:schemeClr val="bg1"/>
                </a:solidFill>
              </a:defRPr>
            </a:lvl1pPr>
          </a:lstStyle>
          <a:p>
            <a:fld id="{7FC1E47B-B134-4949-91D8-FFA995E5B7DB}" type="datetimeFigureOut">
              <a:rPr lang="en-US" smtClean="0"/>
              <a:pPr/>
              <a:t>3/12/13</a:t>
            </a:fld>
            <a:endParaRPr lang="en-US"/>
          </a:p>
        </p:txBody>
      </p:sp>
      <p:sp>
        <p:nvSpPr>
          <p:cNvPr id="5" name="Footer Placeholder 4"/>
          <p:cNvSpPr>
            <a:spLocks noGrp="1"/>
          </p:cNvSpPr>
          <p:nvPr>
            <p:ph type="ftr" sz="quarter" idx="11"/>
          </p:nvPr>
        </p:nvSpPr>
        <p:spPr>
          <a:xfrm>
            <a:off x="3213847" y="6356350"/>
            <a:ext cx="4734112" cy="365125"/>
          </a:xfrm>
        </p:spPr>
        <p:txBody>
          <a:bodyPr/>
          <a:lstStyle/>
          <a:p>
            <a:endParaRPr lang="en-US"/>
          </a:p>
        </p:txBody>
      </p:sp>
      <p:sp>
        <p:nvSpPr>
          <p:cNvPr id="6" name="Slide Number Placeholder 5"/>
          <p:cNvSpPr>
            <a:spLocks noGrp="1"/>
          </p:cNvSpPr>
          <p:nvPr>
            <p:ph type="sldNum" sz="quarter" idx="12"/>
          </p:nvPr>
        </p:nvSpPr>
        <p:spPr>
          <a:xfrm>
            <a:off x="8265459"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26864748-F26B-3447-8566-44137050DA6E}" type="slidenum">
              <a:rPr lang="en-US" smtClean="0"/>
              <a:pPr/>
              <a:t>‹#›</a:t>
            </a:fld>
            <a:endParaRPr lang="en-US"/>
          </a:p>
        </p:txBody>
      </p:sp>
      <p:sp>
        <p:nvSpPr>
          <p:cNvPr id="9" name="Picture Placeholder 8"/>
          <p:cNvSpPr>
            <a:spLocks noGrp="1"/>
          </p:cNvSpPr>
          <p:nvPr>
            <p:ph type="pic" sz="quarter" idx="13"/>
          </p:nvPr>
        </p:nvSpPr>
        <p:spPr>
          <a:xfrm>
            <a:off x="3200400" y="2877671"/>
            <a:ext cx="5646867" cy="1280160"/>
          </a:xfrm>
        </p:spPr>
        <p:txBody>
          <a:bodyPr/>
          <a:lstStyle>
            <a:lvl1pPr>
              <a:buNone/>
              <a:defRPr/>
            </a:lvl1pPr>
          </a:lstStyle>
          <a:p>
            <a:r>
              <a:rPr lang="en-US" smtClean="0"/>
              <a:t>Click icon to add picture</a:t>
            </a:r>
            <a:endParaRPr/>
          </a:p>
        </p:txBody>
      </p:sp>
      <p:sp>
        <p:nvSpPr>
          <p:cNvPr id="10" name="Rectangle 9"/>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Content, and Picture">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78423" y="914400"/>
            <a:ext cx="6508377" cy="1143000"/>
          </a:xfrm>
        </p:spPr>
        <p:txBody>
          <a:bodyPr/>
          <a:lstStyle/>
          <a:p>
            <a:r>
              <a:rPr lang="en-US" smtClean="0"/>
              <a:t>Click to edit Master title style</a:t>
            </a:r>
            <a:endParaRPr/>
          </a:p>
        </p:txBody>
      </p:sp>
      <p:sp>
        <p:nvSpPr>
          <p:cNvPr id="3" name="Content Placeholder 2"/>
          <p:cNvSpPr>
            <a:spLocks noGrp="1"/>
          </p:cNvSpPr>
          <p:nvPr>
            <p:ph idx="1"/>
          </p:nvPr>
        </p:nvSpPr>
        <p:spPr>
          <a:xfrm>
            <a:off x="2178423" y="2209800"/>
            <a:ext cx="6508377" cy="3916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7212106" y="6356350"/>
            <a:ext cx="1752600" cy="365125"/>
          </a:xfrm>
        </p:spPr>
        <p:txBody>
          <a:bodyPr/>
          <a:lstStyle/>
          <a:p>
            <a:fld id="{7FC1E47B-B134-4949-91D8-FFA995E5B7DB}" type="datetimeFigureOut">
              <a:rPr lang="en-US" smtClean="0"/>
              <a:pPr/>
              <a:t>3/12/13</a:t>
            </a:fld>
            <a:endParaRPr lang="en-US"/>
          </a:p>
        </p:txBody>
      </p:sp>
      <p:sp>
        <p:nvSpPr>
          <p:cNvPr id="5" name="Footer Placeholder 4"/>
          <p:cNvSpPr>
            <a:spLocks noGrp="1"/>
          </p:cNvSpPr>
          <p:nvPr>
            <p:ph type="ftr" sz="quarter" idx="11"/>
          </p:nvPr>
        </p:nvSpPr>
        <p:spPr>
          <a:xfrm>
            <a:off x="2178423" y="6356350"/>
            <a:ext cx="4926852" cy="365125"/>
          </a:xfrm>
        </p:spPr>
        <p:txBody>
          <a:bodyPr/>
          <a:lstStyle/>
          <a:p>
            <a:endParaRPr lang="en-US"/>
          </a:p>
        </p:txBody>
      </p:sp>
      <p:sp>
        <p:nvSpPr>
          <p:cNvPr id="6" name="Slide Number Placeholder 5"/>
          <p:cNvSpPr>
            <a:spLocks noGrp="1"/>
          </p:cNvSpPr>
          <p:nvPr>
            <p:ph type="sldNum" sz="quarter" idx="12"/>
          </p:nvPr>
        </p:nvSpPr>
        <p:spPr>
          <a:xfrm>
            <a:off x="331694" y="361016"/>
            <a:ext cx="506506" cy="365125"/>
          </a:xfrm>
        </p:spPr>
        <p:txBody>
          <a:bodyPr/>
          <a:lstStyle/>
          <a:p>
            <a:fld id="{26864748-F26B-3447-8566-44137050DA6E}" type="slidenum">
              <a:rPr lang="en-US" smtClean="0"/>
              <a:pPr/>
              <a:t>‹#›</a:t>
            </a:fld>
            <a:endParaRPr lang="en-US"/>
          </a:p>
        </p:txBody>
      </p:sp>
      <p:sp>
        <p:nvSpPr>
          <p:cNvPr id="9" name="Picture Placeholder 8"/>
          <p:cNvSpPr>
            <a:spLocks noGrp="1"/>
          </p:cNvSpPr>
          <p:nvPr>
            <p:ph type="pic" sz="quarter" idx="13"/>
          </p:nvPr>
        </p:nvSpPr>
        <p:spPr>
          <a:xfrm>
            <a:off x="269875" y="1976718"/>
            <a:ext cx="1645920" cy="4625788"/>
          </a:xfrm>
        </p:spPr>
        <p:txBody>
          <a:bodyPr/>
          <a:lstStyle>
            <a:lvl1pPr>
              <a:buNone/>
              <a:defRPr/>
            </a:lvl1pPr>
          </a:lstStyle>
          <a:p>
            <a:r>
              <a:rPr lang="en-US" smtClean="0"/>
              <a:t>Click icon to add picture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62600" y="6356350"/>
            <a:ext cx="1622612" cy="365125"/>
          </a:xfrm>
        </p:spPr>
        <p:txBody>
          <a:bodyPr/>
          <a:lstStyle/>
          <a:p>
            <a:fld id="{7FC1E47B-B134-4949-91D8-FFA995E5B7DB}" type="datetimeFigureOut">
              <a:rPr lang="en-US" smtClean="0"/>
              <a:pPr/>
              <a:t>3/12/13</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Section with Picture">
    <p:spTree>
      <p:nvGrpSpPr>
        <p:cNvPr id="1" name=""/>
        <p:cNvGrpSpPr/>
        <p:nvPr/>
      </p:nvGrpSpPr>
      <p:grpSpPr>
        <a:xfrm>
          <a:off x="0" y="0"/>
          <a:ext cx="0" cy="0"/>
          <a:chOff x="0" y="0"/>
          <a:chExt cx="0" cy="0"/>
        </a:xfrm>
      </p:grpSpPr>
      <p:sp>
        <p:nvSpPr>
          <p:cNvPr id="7" name="Rectangle 6"/>
          <p:cNvSpPr/>
          <p:nvPr/>
        </p:nvSpPr>
        <p:spPr>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720354" y="3429001"/>
            <a:ext cx="4966446" cy="1398494"/>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3720354" y="4824414"/>
            <a:ext cx="4966446" cy="1320800"/>
          </a:xfrm>
        </p:spPr>
        <p:txBody>
          <a:bodyPr anchor="t" anchorCtr="0">
            <a:normAutofit/>
          </a:bodyPr>
          <a:lstStyle>
            <a:lvl1pPr marL="0" indent="0" algn="r">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351212" y="6104965"/>
            <a:ext cx="506506" cy="365125"/>
          </a:xfrm>
        </p:spPr>
        <p:txBody>
          <a:bodyPr/>
          <a:lstStyle/>
          <a:p>
            <a:fld id="{26864748-F26B-3447-8566-44137050DA6E}" type="slidenum">
              <a:rPr lang="en-US" smtClean="0"/>
              <a:pPr/>
              <a:t>‹#›</a:t>
            </a:fld>
            <a:endParaRPr lang="en-US"/>
          </a:p>
        </p:txBody>
      </p:sp>
      <p:sp>
        <p:nvSpPr>
          <p:cNvPr id="9" name="Picture Placeholder 8"/>
          <p:cNvSpPr>
            <a:spLocks noGrp="1"/>
          </p:cNvSpPr>
          <p:nvPr>
            <p:ph type="pic" sz="quarter" idx="13"/>
          </p:nvPr>
        </p:nvSpPr>
        <p:spPr>
          <a:xfrm>
            <a:off x="269874" y="268288"/>
            <a:ext cx="2971800" cy="4438650"/>
          </a:xfrm>
        </p:spPr>
        <p:txBody>
          <a:bodyPr/>
          <a:lstStyle>
            <a:lvl1pPr>
              <a:buNone/>
              <a:defRPr/>
            </a:lvl1pPr>
          </a:lstStyle>
          <a:p>
            <a:r>
              <a:rPr lang="en-US" smtClean="0"/>
              <a:t>Click icon to add picture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FC1E47B-B134-4949-91D8-FFA995E5B7DB}" type="datetimeFigureOut">
              <a:rPr lang="en-US" smtClean="0"/>
              <a:pPr/>
              <a:t>3/12/13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64748-F26B-3447-8566-44137050DA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88352"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7FC1E47B-B134-4949-91D8-FFA995E5B7DB}" type="datetimeFigureOut">
              <a:rPr lang="en-US" smtClean="0"/>
              <a:pPr/>
              <a:t>3/12/13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64748-F26B-3447-8566-44137050DA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FC1E47B-B134-4949-91D8-FFA995E5B7DB}" type="datetimeFigureOut">
              <a:rPr lang="en-US" smtClean="0"/>
              <a:pPr/>
              <a:t>3/12/13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64748-F26B-3447-8566-44137050DA6E}" type="slidenum">
              <a:rPr lang="en-US" smtClean="0"/>
              <a:pPr/>
              <a:t>‹#›</a:t>
            </a:fld>
            <a:endParaRPr lang="en-US"/>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6508377"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457199" y="2209800"/>
            <a:ext cx="6508377" cy="3916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7198659" y="6356350"/>
            <a:ext cx="17526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7FC1E47B-B134-4949-91D8-FFA995E5B7DB}" type="datetimeFigureOut">
              <a:rPr lang="en-US" smtClean="0"/>
              <a:pPr/>
              <a:t>3/12/13</a:t>
            </a:fld>
            <a:endParaRPr lang="en-US"/>
          </a:p>
        </p:txBody>
      </p:sp>
      <p:sp>
        <p:nvSpPr>
          <p:cNvPr id="5" name="Footer Placeholder 4"/>
          <p:cNvSpPr>
            <a:spLocks noGrp="1"/>
          </p:cNvSpPr>
          <p:nvPr>
            <p:ph type="ftr" sz="quarter" idx="3"/>
          </p:nvPr>
        </p:nvSpPr>
        <p:spPr>
          <a:xfrm>
            <a:off x="174812" y="6356350"/>
            <a:ext cx="6007100"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n-US"/>
          </a:p>
        </p:txBody>
      </p:sp>
      <p:sp>
        <p:nvSpPr>
          <p:cNvPr id="6" name="Slide Number Placeholder 5"/>
          <p:cNvSpPr>
            <a:spLocks noGrp="1"/>
          </p:cNvSpPr>
          <p:nvPr>
            <p:ph type="sldNum" sz="quarter" idx="4"/>
          </p:nvPr>
        </p:nvSpPr>
        <p:spPr>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fld id="{26864748-F26B-3447-8566-44137050DA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Lst>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hyperlink" Target="mailto:christina@nouveaulaw.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3928350" y="5257800"/>
            <a:ext cx="4731017" cy="621792"/>
          </a:xfrm>
        </p:spPr>
        <p:txBody>
          <a:bodyPr>
            <a:normAutofit fontScale="40000" lnSpcReduction="20000"/>
          </a:bodyPr>
          <a:lstStyle/>
          <a:p>
            <a:r>
              <a:rPr lang="en-US" dirty="0" smtClean="0"/>
              <a:t>Christina Saunders</a:t>
            </a:r>
          </a:p>
          <a:p>
            <a:r>
              <a:rPr lang="en-US" dirty="0" smtClean="0"/>
              <a:t>Intellectual Property, Business, and Art Lawyer</a:t>
            </a:r>
          </a:p>
          <a:p>
            <a:r>
              <a:rPr lang="en-US" dirty="0" smtClean="0"/>
              <a:t>Nouveau Law LLC</a:t>
            </a:r>
          </a:p>
          <a:p>
            <a:r>
              <a:rPr lang="en-US" dirty="0" smtClean="0"/>
              <a:t>2319 E. Colfax Ave | Suite 212</a:t>
            </a:r>
          </a:p>
          <a:p>
            <a:r>
              <a:rPr lang="en-US" dirty="0" smtClean="0"/>
              <a:t>Denver, CO 80206</a:t>
            </a:r>
          </a:p>
          <a:p>
            <a:r>
              <a:rPr lang="en-US" dirty="0" smtClean="0"/>
              <a:t>E-mail: </a:t>
            </a:r>
            <a:r>
              <a:rPr lang="en-US" dirty="0" smtClean="0">
                <a:hlinkClick r:id="rId2"/>
              </a:rPr>
              <a:t>christina@nouveaulaw.com</a:t>
            </a:r>
            <a:endParaRPr lang="en-US" dirty="0" smtClean="0"/>
          </a:p>
          <a:p>
            <a:r>
              <a:rPr lang="en-US" dirty="0" smtClean="0"/>
              <a:t>Telephone: 720-204-5671</a:t>
            </a:r>
            <a:endParaRPr lang="en-US" dirty="0"/>
          </a:p>
        </p:txBody>
      </p:sp>
      <p:pic>
        <p:nvPicPr>
          <p:cNvPr id="4" name="Picture 3" descr="FinalNouveauLawLogo3.jpg"/>
          <p:cNvPicPr>
            <a:picLocks noChangeAspect="1"/>
          </p:cNvPicPr>
          <p:nvPr/>
        </p:nvPicPr>
        <p:blipFill>
          <a:blip r:embed="rId3"/>
          <a:stretch>
            <a:fillRect/>
          </a:stretch>
        </p:blipFill>
        <p:spPr>
          <a:xfrm>
            <a:off x="3200400" y="4816334"/>
            <a:ext cx="5670387" cy="1713201"/>
          </a:xfrm>
          <a:prstGeom prst="rect">
            <a:avLst/>
          </a:prstGeom>
        </p:spPr>
      </p:pic>
      <p:sp>
        <p:nvSpPr>
          <p:cNvPr id="6" name="TextBox 5"/>
          <p:cNvSpPr txBox="1"/>
          <p:nvPr/>
        </p:nvSpPr>
        <p:spPr>
          <a:xfrm>
            <a:off x="3200399" y="1401379"/>
            <a:ext cx="5670387" cy="646331"/>
          </a:xfrm>
          <a:prstGeom prst="rect">
            <a:avLst/>
          </a:prstGeom>
          <a:noFill/>
        </p:spPr>
        <p:txBody>
          <a:bodyPr wrap="square" rtlCol="0">
            <a:spAutoFit/>
          </a:bodyPr>
          <a:lstStyle/>
          <a:p>
            <a:r>
              <a:rPr lang="en-US" b="1" dirty="0" smtClean="0"/>
              <a:t>THE BUSINESS OF ART: </a:t>
            </a:r>
          </a:p>
          <a:p>
            <a:r>
              <a:rPr lang="en-US" b="1" dirty="0" smtClean="0"/>
              <a:t>FUNDAMENTALS OF CONTRACTING FOR ARTISTS</a:t>
            </a:r>
            <a:endParaRPr lang="en-US" b="1" dirty="0"/>
          </a:p>
        </p:txBody>
      </p:sp>
      <p:sp>
        <p:nvSpPr>
          <p:cNvPr id="8" name="TextBox 7"/>
          <p:cNvSpPr txBox="1"/>
          <p:nvPr/>
        </p:nvSpPr>
        <p:spPr>
          <a:xfrm>
            <a:off x="3200400" y="3503448"/>
            <a:ext cx="5315950" cy="584776"/>
          </a:xfrm>
          <a:prstGeom prst="rect">
            <a:avLst/>
          </a:prstGeom>
          <a:noFill/>
        </p:spPr>
        <p:txBody>
          <a:bodyPr wrap="square" rtlCol="0">
            <a:spAutoFit/>
          </a:bodyPr>
          <a:lstStyle/>
          <a:p>
            <a:r>
              <a:rPr lang="en-US" sz="1600" dirty="0" smtClean="0"/>
              <a:t>Rocky Mountain College of Art and Design </a:t>
            </a:r>
          </a:p>
          <a:p>
            <a:r>
              <a:rPr lang="en-US" sz="1600" dirty="0" smtClean="0"/>
              <a:t>March 6, 2013</a:t>
            </a:r>
            <a:endParaRPr lang="en-US" sz="1600" dirty="0"/>
          </a:p>
        </p:txBody>
      </p:sp>
      <p:sp>
        <p:nvSpPr>
          <p:cNvPr id="10" name="TextBox 9"/>
          <p:cNvSpPr txBox="1"/>
          <p:nvPr/>
        </p:nvSpPr>
        <p:spPr>
          <a:xfrm>
            <a:off x="462737" y="4816335"/>
            <a:ext cx="3042257" cy="1169551"/>
          </a:xfrm>
          <a:prstGeom prst="rect">
            <a:avLst/>
          </a:prstGeom>
          <a:noFill/>
        </p:spPr>
        <p:txBody>
          <a:bodyPr wrap="square" rtlCol="0">
            <a:spAutoFit/>
          </a:bodyPr>
          <a:lstStyle/>
          <a:p>
            <a:r>
              <a:rPr lang="en-US" sz="1200" dirty="0" smtClean="0"/>
              <a:t>Christina Saunders, Esq.</a:t>
            </a:r>
          </a:p>
          <a:p>
            <a:r>
              <a:rPr lang="en-US" sz="1000" dirty="0" smtClean="0"/>
              <a:t>Intellectual Property, Business and Art Lawyer</a:t>
            </a:r>
          </a:p>
          <a:p>
            <a:r>
              <a:rPr lang="en-US" sz="1200" dirty="0" smtClean="0"/>
              <a:t>2319 E. Colfax |Suite 212</a:t>
            </a:r>
          </a:p>
          <a:p>
            <a:r>
              <a:rPr lang="en-US" sz="1200" dirty="0" smtClean="0"/>
              <a:t>Denver, CO 80206</a:t>
            </a:r>
          </a:p>
          <a:p>
            <a:r>
              <a:rPr lang="en-US" sz="1200" dirty="0" smtClean="0"/>
              <a:t>Email: </a:t>
            </a:r>
            <a:r>
              <a:rPr lang="en-US" sz="1200" dirty="0" smtClean="0">
                <a:hlinkClick r:id="rId2"/>
              </a:rPr>
              <a:t>christina@nouveaulaw.com</a:t>
            </a:r>
            <a:endParaRPr lang="en-US" sz="1200" dirty="0" smtClean="0"/>
          </a:p>
          <a:p>
            <a:r>
              <a:rPr lang="en-US" sz="1200" dirty="0" smtClean="0"/>
              <a:t>Phone: 720-204-5671</a:t>
            </a:r>
            <a:endParaRPr lang="en-US" sz="1200" dirty="0"/>
          </a:p>
        </p:txBody>
      </p:sp>
      <p:sp>
        <p:nvSpPr>
          <p:cNvPr id="11" name="TextBox 10"/>
          <p:cNvSpPr txBox="1"/>
          <p:nvPr/>
        </p:nvSpPr>
        <p:spPr>
          <a:xfrm>
            <a:off x="462737" y="6529535"/>
            <a:ext cx="9690086" cy="276999"/>
          </a:xfrm>
          <a:prstGeom prst="rect">
            <a:avLst/>
          </a:prstGeom>
          <a:noFill/>
        </p:spPr>
        <p:txBody>
          <a:bodyPr wrap="square" rtlCol="0">
            <a:spAutoFit/>
          </a:bodyPr>
          <a:lstStyle/>
          <a:p>
            <a:r>
              <a:rPr lang="en-US" sz="1200" dirty="0" smtClean="0"/>
              <a:t>Nouveau Law LLC © 2013</a:t>
            </a:r>
            <a:endParaRPr lang="en-US" sz="1200" dirty="0"/>
          </a:p>
        </p:txBody>
      </p:sp>
      <p:pic>
        <p:nvPicPr>
          <p:cNvPr id="12" name="Picture 2"/>
          <p:cNvPicPr>
            <a:picLocks noChangeAspect="1" noChangeArrowheads="1"/>
          </p:cNvPicPr>
          <p:nvPr/>
        </p:nvPicPr>
        <p:blipFill>
          <a:blip r:embed="rId4"/>
          <a:srcRect/>
          <a:stretch>
            <a:fillRect/>
          </a:stretch>
        </p:blipFill>
        <p:spPr bwMode="auto">
          <a:xfrm>
            <a:off x="462738" y="1198781"/>
            <a:ext cx="2737662" cy="1941987"/>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96893"/>
            <a:ext cx="7816520" cy="1112440"/>
          </a:xfrm>
        </p:spPr>
        <p:txBody>
          <a:bodyPr/>
          <a:lstStyle/>
          <a:p>
            <a:r>
              <a:rPr lang="en-US" dirty="0" smtClean="0"/>
              <a:t>Important Contracts for Artists</a:t>
            </a:r>
            <a:endParaRPr lang="en-US" dirty="0"/>
          </a:p>
        </p:txBody>
      </p:sp>
      <p:sp>
        <p:nvSpPr>
          <p:cNvPr id="3" name="Content Placeholder 2"/>
          <p:cNvSpPr>
            <a:spLocks noGrp="1"/>
          </p:cNvSpPr>
          <p:nvPr>
            <p:ph idx="1"/>
          </p:nvPr>
        </p:nvSpPr>
        <p:spPr>
          <a:xfrm>
            <a:off x="502920" y="1707930"/>
            <a:ext cx="8183880" cy="4368347"/>
          </a:xfrm>
        </p:spPr>
        <p:txBody>
          <a:bodyPr>
            <a:normAutofit/>
          </a:bodyPr>
          <a:lstStyle/>
          <a:p>
            <a:r>
              <a:rPr lang="en-US" sz="2400" dirty="0" smtClean="0"/>
              <a:t>Collaborative Work</a:t>
            </a:r>
          </a:p>
          <a:p>
            <a:pPr>
              <a:buNone/>
            </a:pPr>
            <a:endParaRPr lang="en-US" sz="2400" dirty="0" smtClean="0"/>
          </a:p>
          <a:p>
            <a:r>
              <a:rPr lang="en-US" sz="2400" dirty="0" smtClean="0"/>
              <a:t>Contracts for the sale of artwork</a:t>
            </a:r>
          </a:p>
          <a:p>
            <a:pPr>
              <a:buNone/>
            </a:pPr>
            <a:endParaRPr lang="en-US" sz="2400" dirty="0" smtClean="0"/>
          </a:p>
          <a:p>
            <a:r>
              <a:rPr lang="en-US" sz="2400" dirty="0" smtClean="0"/>
              <a:t>Contracts for the commission of artwork</a:t>
            </a:r>
          </a:p>
          <a:p>
            <a:pPr>
              <a:buNone/>
            </a:pPr>
            <a:endParaRPr lang="en-US" sz="2400" dirty="0" smtClean="0"/>
          </a:p>
          <a:p>
            <a:r>
              <a:rPr lang="en-US" sz="2400" dirty="0" smtClean="0"/>
              <a:t>License Agreements </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6508377" cy="833383"/>
          </a:xfrm>
        </p:spPr>
        <p:txBody>
          <a:bodyPr/>
          <a:lstStyle/>
          <a:p>
            <a:r>
              <a:rPr lang="en-US" dirty="0" smtClean="0"/>
              <a:t>Collaborative Projects </a:t>
            </a:r>
            <a:br>
              <a:rPr lang="en-US" dirty="0" smtClean="0"/>
            </a:br>
            <a:r>
              <a:rPr lang="en-US" dirty="0" smtClean="0"/>
              <a:t>(“Joint Works”)</a:t>
            </a:r>
            <a:endParaRPr lang="en-US" dirty="0"/>
          </a:p>
        </p:txBody>
      </p:sp>
      <p:sp>
        <p:nvSpPr>
          <p:cNvPr id="3" name="Content Placeholder 2"/>
          <p:cNvSpPr>
            <a:spLocks noGrp="1"/>
          </p:cNvSpPr>
          <p:nvPr>
            <p:ph idx="1"/>
          </p:nvPr>
        </p:nvSpPr>
        <p:spPr>
          <a:xfrm>
            <a:off x="457199" y="2209800"/>
            <a:ext cx="8391503" cy="4289768"/>
          </a:xfrm>
        </p:spPr>
        <p:txBody>
          <a:bodyPr>
            <a:normAutofit/>
          </a:bodyPr>
          <a:lstStyle/>
          <a:p>
            <a:pPr lvl="0"/>
            <a:r>
              <a:rPr lang="en" sz="1946" dirty="0" smtClean="0">
                <a:solidFill>
                  <a:srgbClr val="000000"/>
                </a:solidFill>
                <a:ea typeface="Arial"/>
                <a:cs typeface="Arial"/>
                <a:sym typeface="Arial"/>
              </a:rPr>
              <a:t>Joint works are when two "authors" (artists) jointly own the copyrights</a:t>
            </a:r>
          </a:p>
          <a:p>
            <a:pPr lvl="0"/>
            <a:r>
              <a:rPr lang="en" sz="1946" dirty="0" smtClean="0">
                <a:solidFill>
                  <a:srgbClr val="000000"/>
                </a:solidFill>
                <a:ea typeface="Arial"/>
                <a:cs typeface="Arial"/>
                <a:sym typeface="Arial"/>
              </a:rPr>
              <a:t>A JOINT AUTHORSHIP AGREEMENT is important to have in place, which states who is allowed to pursue unilateral exploitation or licensing of the work </a:t>
            </a:r>
          </a:p>
          <a:p>
            <a:pPr lvl="0"/>
            <a:r>
              <a:rPr lang="en" sz="1946" dirty="0" smtClean="0">
                <a:solidFill>
                  <a:srgbClr val="000000"/>
                </a:solidFill>
                <a:ea typeface="Arial"/>
                <a:cs typeface="Arial"/>
                <a:sym typeface="Arial"/>
              </a:rPr>
              <a:t>In the absence of such contract, the law assumes equal ownership rights:</a:t>
            </a:r>
          </a:p>
          <a:p>
            <a:pPr marL="457200" lvl="2">
              <a:spcBef>
                <a:spcPts val="1800"/>
              </a:spcBef>
            </a:pPr>
            <a:r>
              <a:rPr lang="en-US" sz="1946" dirty="0" smtClean="0">
                <a:solidFill>
                  <a:srgbClr val="000000"/>
                </a:solidFill>
                <a:ea typeface="Arial"/>
                <a:cs typeface="Arial"/>
                <a:sym typeface="Arial"/>
              </a:rPr>
              <a:t>N</a:t>
            </a:r>
            <a:r>
              <a:rPr lang="en" sz="1946" dirty="0" smtClean="0">
                <a:solidFill>
                  <a:srgbClr val="000000"/>
                </a:solidFill>
                <a:ea typeface="Arial"/>
                <a:cs typeface="Arial"/>
                <a:sym typeface="Arial"/>
              </a:rPr>
              <a:t>o permission from co-owners is necessary for one party to exploit the work. </a:t>
            </a:r>
            <a:endParaRPr lang="en-US" sz="1946" dirty="0" smtClean="0">
              <a:solidFill>
                <a:srgbClr val="000000"/>
              </a:solidFill>
              <a:ea typeface="Arial"/>
              <a:cs typeface="Arial"/>
              <a:sym typeface="Arial"/>
            </a:endParaRPr>
          </a:p>
          <a:p>
            <a:pPr marL="457200" lvl="2">
              <a:spcBef>
                <a:spcPts val="1800"/>
              </a:spcBef>
            </a:pPr>
            <a:r>
              <a:rPr lang="en" sz="1946" dirty="0" smtClean="0">
                <a:solidFill>
                  <a:srgbClr val="000000"/>
                </a:solidFill>
                <a:ea typeface="Arial"/>
                <a:cs typeface="Arial"/>
                <a:sym typeface="Arial"/>
              </a:rPr>
              <a:t>The exploiting owner must share profits</a:t>
            </a:r>
            <a:endParaRPr lang="en-US" sz="1946" dirty="0" smtClean="0">
              <a:solidFill>
                <a:srgbClr val="000000"/>
              </a:solidFill>
              <a:ea typeface="Arial"/>
              <a:cs typeface="Arial"/>
              <a:sym typeface="Arial"/>
            </a:endParaRPr>
          </a:p>
          <a:p>
            <a:pPr marL="457200" lvl="2">
              <a:spcBef>
                <a:spcPts val="1800"/>
              </a:spcBef>
            </a:pPr>
            <a:r>
              <a:rPr lang="en" sz="1946" dirty="0" smtClean="0">
                <a:solidFill>
                  <a:srgbClr val="000000"/>
                </a:solidFill>
                <a:ea typeface="Arial"/>
                <a:cs typeface="Arial"/>
                <a:sym typeface="Arial"/>
              </a:rPr>
              <a:t>The non-exploiting owner may also have to share expenses</a:t>
            </a:r>
          </a:p>
          <a:p>
            <a:pPr marL="457200" lvl="2">
              <a:spcBef>
                <a:spcPts val="1800"/>
              </a:spcBef>
            </a:pPr>
            <a:endParaRPr lang="en" sz="2400" dirty="0" smtClean="0">
              <a:solidFill>
                <a:srgbClr val="000000"/>
              </a:solidFill>
              <a:latin typeface="Arial"/>
              <a:ea typeface="Arial"/>
              <a:cs typeface="Arial"/>
              <a:sym typeface="Arial"/>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55961"/>
            <a:ext cx="8183880" cy="1043527"/>
          </a:xfrm>
        </p:spPr>
        <p:txBody>
          <a:bodyPr/>
          <a:lstStyle/>
          <a:p>
            <a:r>
              <a:rPr lang="en-US" dirty="0" smtClean="0"/>
              <a:t>Contracts for the Sale of Art</a:t>
            </a:r>
            <a:endParaRPr lang="en-US" dirty="0"/>
          </a:p>
        </p:txBody>
      </p:sp>
      <p:sp>
        <p:nvSpPr>
          <p:cNvPr id="3" name="Content Placeholder 2"/>
          <p:cNvSpPr>
            <a:spLocks noGrp="1"/>
          </p:cNvSpPr>
          <p:nvPr>
            <p:ph idx="1"/>
          </p:nvPr>
        </p:nvSpPr>
        <p:spPr>
          <a:xfrm>
            <a:off x="502920" y="1706819"/>
            <a:ext cx="8183880" cy="4928446"/>
          </a:xfrm>
        </p:spPr>
        <p:txBody>
          <a:bodyPr>
            <a:normAutofit fontScale="85000" lnSpcReduction="10000"/>
          </a:bodyPr>
          <a:lstStyle/>
          <a:p>
            <a:r>
              <a:rPr lang="en-US" b="1" dirty="0" smtClean="0"/>
              <a:t>Bill of Sale</a:t>
            </a:r>
          </a:p>
          <a:p>
            <a:pPr lvl="1"/>
            <a:r>
              <a:rPr lang="en-US" b="1" dirty="0" smtClean="0"/>
              <a:t>A legal document made by a seller memorializing the fact that the seller sold to the purchaser, a certain of personal, or parcel of real property, which he had lawful possession. </a:t>
            </a:r>
            <a:r>
              <a:rPr lang="en-US" b="1" i="1" dirty="0" smtClean="0"/>
              <a:t>It transfers title.</a:t>
            </a:r>
          </a:p>
          <a:p>
            <a:pPr lvl="2"/>
            <a:r>
              <a:rPr lang="en-US" dirty="0" smtClean="0"/>
              <a:t>Artist’s name</a:t>
            </a:r>
          </a:p>
          <a:p>
            <a:pPr lvl="2"/>
            <a:r>
              <a:rPr lang="en-US" dirty="0" smtClean="0"/>
              <a:t>Purchaser’s name</a:t>
            </a:r>
          </a:p>
          <a:p>
            <a:pPr lvl="2"/>
            <a:r>
              <a:rPr lang="en-US" dirty="0" smtClean="0"/>
              <a:t>Date</a:t>
            </a:r>
          </a:p>
          <a:p>
            <a:pPr lvl="2"/>
            <a:r>
              <a:rPr lang="en-US" dirty="0" smtClean="0"/>
              <a:t>Title of Work</a:t>
            </a:r>
          </a:p>
          <a:p>
            <a:pPr lvl="2"/>
            <a:r>
              <a:rPr lang="en-US" dirty="0" smtClean="0"/>
              <a:t>Description of Work </a:t>
            </a:r>
          </a:p>
          <a:p>
            <a:pPr lvl="2"/>
            <a:r>
              <a:rPr lang="en-US" dirty="0" smtClean="0"/>
              <a:t>Price</a:t>
            </a:r>
          </a:p>
          <a:p>
            <a:pPr lvl="2"/>
            <a:r>
              <a:rPr lang="en-US" dirty="0" smtClean="0"/>
              <a:t>Sales Tax Due</a:t>
            </a:r>
          </a:p>
          <a:p>
            <a:pPr lvl="2"/>
            <a:r>
              <a:rPr lang="en-US" dirty="0" smtClean="0"/>
              <a:t>Total Amount Payable </a:t>
            </a:r>
          </a:p>
          <a:p>
            <a:pPr lvl="2"/>
            <a:r>
              <a:rPr lang="en-US" dirty="0" smtClean="0"/>
              <a:t>Risk of Loss </a:t>
            </a:r>
          </a:p>
          <a:p>
            <a:r>
              <a:rPr lang="en-US" b="1" dirty="0" smtClean="0"/>
              <a:t>Terms of Sale </a:t>
            </a:r>
          </a:p>
          <a:p>
            <a:pPr lvl="1"/>
            <a:r>
              <a:rPr lang="en-US" dirty="0" smtClean="0"/>
              <a:t>Will deal with various contingencies that may occur in a given transaction. These contingencies arise from the nature of work, the manner of payment, the artist’s desire to enforce certain standards of treatment for the work and the sale, and intellectual property rights.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46116"/>
            <a:ext cx="8183880" cy="1201042"/>
          </a:xfrm>
        </p:spPr>
        <p:txBody>
          <a:bodyPr/>
          <a:lstStyle/>
          <a:p>
            <a:r>
              <a:rPr lang="en-US" dirty="0" smtClean="0"/>
              <a:t>Commission Contracts</a:t>
            </a:r>
            <a:endParaRPr lang="en-US" dirty="0"/>
          </a:p>
        </p:txBody>
      </p:sp>
      <p:sp>
        <p:nvSpPr>
          <p:cNvPr id="3" name="Content Placeholder 2"/>
          <p:cNvSpPr>
            <a:spLocks noGrp="1"/>
          </p:cNvSpPr>
          <p:nvPr>
            <p:ph idx="1"/>
          </p:nvPr>
        </p:nvSpPr>
        <p:spPr>
          <a:xfrm>
            <a:off x="502920" y="1952601"/>
            <a:ext cx="8183880" cy="3875407"/>
          </a:xfrm>
        </p:spPr>
        <p:txBody>
          <a:bodyPr/>
          <a:lstStyle/>
          <a:p>
            <a:r>
              <a:rPr lang="en-US" dirty="0" smtClean="0"/>
              <a:t>Contracts for commission artwork may be simple or complicated depending on the parties’ relationship. </a:t>
            </a:r>
          </a:p>
          <a:p>
            <a:r>
              <a:rPr lang="en-US" dirty="0" smtClean="0"/>
              <a:t>These contracts should always attempt to ensure that the purchaser is satisfied with the finished product and the artist is certain that the work is satisfactory.</a:t>
            </a:r>
          </a:p>
          <a:p>
            <a:r>
              <a:rPr lang="en-US" dirty="0" smtClean="0"/>
              <a:t>“Satisfaction” should always be spelled out as “reasonable.” Subjective terms are always dangerous.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Commission Contracts</a:t>
            </a:r>
            <a:endParaRPr lang="en-US" dirty="0"/>
          </a:p>
        </p:txBody>
      </p:sp>
      <p:sp>
        <p:nvSpPr>
          <p:cNvPr id="3" name="Content Placeholder 2"/>
          <p:cNvSpPr>
            <a:spLocks noGrp="1"/>
          </p:cNvSpPr>
          <p:nvPr>
            <p:ph idx="1"/>
          </p:nvPr>
        </p:nvSpPr>
        <p:spPr>
          <a:xfrm>
            <a:off x="457199" y="2209800"/>
            <a:ext cx="8186672" cy="4289768"/>
          </a:xfrm>
        </p:spPr>
        <p:txBody>
          <a:bodyPr/>
          <a:lstStyle/>
          <a:p>
            <a:pPr marL="457200" lvl="0" indent="-317500">
              <a:lnSpc>
                <a:spcPct val="115000"/>
              </a:lnSpc>
              <a:spcBef>
                <a:spcPts val="0"/>
              </a:spcBef>
              <a:buClr>
                <a:schemeClr val="dk2"/>
              </a:buClr>
              <a:buSzPct val="166666"/>
              <a:buNone/>
            </a:pPr>
            <a:r>
              <a:rPr lang="en" sz="1800" b="1" u="sng" dirty="0" smtClean="0">
                <a:solidFill>
                  <a:srgbClr val="000000"/>
                </a:solidFill>
                <a:ea typeface="Arial"/>
                <a:cs typeface="Arial"/>
                <a:sym typeface="Arial"/>
              </a:rPr>
              <a:t>Specific (and necessary) terms in a contract for commissioned work:</a:t>
            </a:r>
          </a:p>
          <a:p>
            <a:pPr marL="914400" lvl="1" indent="-317500">
              <a:lnSpc>
                <a:spcPct val="115000"/>
              </a:lnSpc>
              <a:spcBef>
                <a:spcPts val="0"/>
              </a:spcBef>
              <a:buClr>
                <a:schemeClr val="dk2"/>
              </a:buClr>
              <a:buFont typeface="Courier New"/>
              <a:buChar char="o"/>
            </a:pPr>
            <a:r>
              <a:rPr lang="en" dirty="0" smtClean="0">
                <a:solidFill>
                  <a:srgbClr val="000000"/>
                </a:solidFill>
                <a:ea typeface="Arial"/>
                <a:cs typeface="Arial"/>
                <a:sym typeface="Arial"/>
              </a:rPr>
              <a:t>The approximate </a:t>
            </a:r>
            <a:r>
              <a:rPr lang="en" b="1" dirty="0" smtClean="0">
                <a:solidFill>
                  <a:srgbClr val="000000"/>
                </a:solidFill>
                <a:ea typeface="Arial"/>
                <a:cs typeface="Arial"/>
                <a:sym typeface="Arial"/>
              </a:rPr>
              <a:t>budget</a:t>
            </a:r>
          </a:p>
          <a:p>
            <a:pPr marL="914400" lvl="1" indent="-317500">
              <a:lnSpc>
                <a:spcPct val="115000"/>
              </a:lnSpc>
              <a:spcBef>
                <a:spcPts val="0"/>
              </a:spcBef>
              <a:buClr>
                <a:schemeClr val="dk2"/>
              </a:buClr>
              <a:buFont typeface="Courier New"/>
              <a:buChar char="o"/>
            </a:pPr>
            <a:r>
              <a:rPr lang="en" b="1" dirty="0" smtClean="0">
                <a:solidFill>
                  <a:srgbClr val="000000"/>
                </a:solidFill>
                <a:ea typeface="Arial"/>
                <a:cs typeface="Arial"/>
                <a:sym typeface="Arial"/>
              </a:rPr>
              <a:t>Size/scope, materials and construction </a:t>
            </a:r>
            <a:r>
              <a:rPr lang="en" dirty="0" smtClean="0">
                <a:solidFill>
                  <a:srgbClr val="000000"/>
                </a:solidFill>
                <a:ea typeface="Arial"/>
                <a:cs typeface="Arial"/>
                <a:sym typeface="Arial"/>
              </a:rPr>
              <a:t>of the finished work</a:t>
            </a:r>
          </a:p>
          <a:p>
            <a:pPr marL="914400" lvl="1" indent="-317500">
              <a:lnSpc>
                <a:spcPct val="115000"/>
              </a:lnSpc>
              <a:spcBef>
                <a:spcPts val="0"/>
              </a:spcBef>
              <a:buClr>
                <a:schemeClr val="dk2"/>
              </a:buClr>
              <a:buFont typeface="Courier New"/>
              <a:buChar char="o"/>
            </a:pPr>
            <a:r>
              <a:rPr lang="en" dirty="0" smtClean="0">
                <a:solidFill>
                  <a:srgbClr val="000000"/>
                </a:solidFill>
                <a:ea typeface="Arial"/>
                <a:cs typeface="Arial"/>
                <a:sym typeface="Arial"/>
              </a:rPr>
              <a:t>Any </a:t>
            </a:r>
            <a:r>
              <a:rPr lang="en" b="1" dirty="0" smtClean="0">
                <a:solidFill>
                  <a:srgbClr val="000000"/>
                </a:solidFill>
                <a:ea typeface="Arial"/>
                <a:cs typeface="Arial"/>
                <a:sym typeface="Arial"/>
              </a:rPr>
              <a:t>responsibilities of the purchaser </a:t>
            </a:r>
            <a:r>
              <a:rPr lang="en" dirty="0" smtClean="0">
                <a:solidFill>
                  <a:srgbClr val="000000"/>
                </a:solidFill>
                <a:ea typeface="Arial"/>
                <a:cs typeface="Arial"/>
                <a:sym typeface="Arial"/>
              </a:rPr>
              <a:t>(posing, providing workspace)</a:t>
            </a:r>
          </a:p>
          <a:p>
            <a:pPr marL="914400" lvl="1" indent="-317500">
              <a:lnSpc>
                <a:spcPct val="115000"/>
              </a:lnSpc>
              <a:spcBef>
                <a:spcPts val="0"/>
              </a:spcBef>
              <a:buClr>
                <a:schemeClr val="dk2"/>
              </a:buClr>
              <a:buFont typeface="Courier New"/>
              <a:buChar char="o"/>
            </a:pPr>
            <a:r>
              <a:rPr lang="en" dirty="0" smtClean="0">
                <a:solidFill>
                  <a:srgbClr val="000000"/>
                </a:solidFill>
                <a:ea typeface="Arial"/>
                <a:cs typeface="Arial"/>
                <a:sym typeface="Arial"/>
              </a:rPr>
              <a:t>A </a:t>
            </a:r>
            <a:r>
              <a:rPr lang="en" b="1" dirty="0" smtClean="0">
                <a:solidFill>
                  <a:srgbClr val="000000"/>
                </a:solidFill>
                <a:ea typeface="Arial"/>
                <a:cs typeface="Arial"/>
                <a:sym typeface="Arial"/>
              </a:rPr>
              <a:t>completion date </a:t>
            </a:r>
            <a:r>
              <a:rPr lang="en" dirty="0" smtClean="0">
                <a:solidFill>
                  <a:srgbClr val="000000"/>
                </a:solidFill>
                <a:ea typeface="Arial"/>
                <a:cs typeface="Arial"/>
                <a:sym typeface="Arial"/>
              </a:rPr>
              <a:t>and delivery schedule</a:t>
            </a:r>
          </a:p>
          <a:p>
            <a:pPr marL="914400" lvl="1" indent="-317500">
              <a:lnSpc>
                <a:spcPct val="115000"/>
              </a:lnSpc>
              <a:spcBef>
                <a:spcPts val="0"/>
              </a:spcBef>
              <a:buClr>
                <a:schemeClr val="dk2"/>
              </a:buClr>
              <a:buFont typeface="Courier New"/>
              <a:buChar char="o"/>
            </a:pPr>
            <a:r>
              <a:rPr lang="en" dirty="0" smtClean="0">
                <a:solidFill>
                  <a:srgbClr val="000000"/>
                </a:solidFill>
                <a:ea typeface="Arial"/>
                <a:cs typeface="Arial"/>
                <a:sym typeface="Arial"/>
              </a:rPr>
              <a:t>Provisions for </a:t>
            </a:r>
            <a:r>
              <a:rPr lang="en" b="1" dirty="0" smtClean="0">
                <a:solidFill>
                  <a:srgbClr val="000000"/>
                </a:solidFill>
                <a:ea typeface="Arial"/>
                <a:cs typeface="Arial"/>
                <a:sym typeface="Arial"/>
              </a:rPr>
              <a:t>“progress payments”</a:t>
            </a:r>
          </a:p>
          <a:p>
            <a:pPr marL="914400" lvl="1" indent="-317500">
              <a:lnSpc>
                <a:spcPct val="115000"/>
              </a:lnSpc>
              <a:spcBef>
                <a:spcPts val="0"/>
              </a:spcBef>
              <a:buClr>
                <a:schemeClr val="dk2"/>
              </a:buClr>
              <a:buFont typeface="Courier New"/>
              <a:buChar char="o"/>
            </a:pPr>
            <a:r>
              <a:rPr lang="en" dirty="0" smtClean="0">
                <a:solidFill>
                  <a:srgbClr val="000000"/>
                </a:solidFill>
                <a:ea typeface="Arial"/>
                <a:cs typeface="Arial"/>
                <a:sym typeface="Arial"/>
              </a:rPr>
              <a:t>Notice to artist (e.g. 2 weeks) of any  design changes by purchaser, perhaps with additional compensation to artist on an hourly basis</a:t>
            </a:r>
          </a:p>
          <a:p>
            <a:pPr marL="914400" lvl="1" indent="-317500">
              <a:lnSpc>
                <a:spcPct val="115000"/>
              </a:lnSpc>
              <a:spcBef>
                <a:spcPts val="0"/>
              </a:spcBef>
              <a:buClr>
                <a:schemeClr val="dk2"/>
              </a:buClr>
              <a:buFont typeface="Courier New"/>
              <a:buChar char="o"/>
            </a:pPr>
            <a:r>
              <a:rPr lang="en" dirty="0" smtClean="0">
                <a:solidFill>
                  <a:srgbClr val="000000"/>
                </a:solidFill>
                <a:ea typeface="Arial"/>
                <a:cs typeface="Arial"/>
                <a:sym typeface="Arial"/>
              </a:rPr>
              <a:t>Reasonable standards for satisfaction</a:t>
            </a:r>
          </a:p>
          <a:p>
            <a:pPr marL="914400" lvl="1" indent="-317500">
              <a:lnSpc>
                <a:spcPct val="115000"/>
              </a:lnSpc>
              <a:spcBef>
                <a:spcPts val="0"/>
              </a:spcBef>
              <a:buClr>
                <a:schemeClr val="dk2"/>
              </a:buClr>
              <a:buFont typeface="Courier New"/>
              <a:buChar char="o"/>
            </a:pPr>
            <a:r>
              <a:rPr lang="en" b="1" dirty="0" smtClean="0">
                <a:solidFill>
                  <a:srgbClr val="000000"/>
                </a:solidFill>
                <a:ea typeface="Arial"/>
                <a:cs typeface="Arial"/>
                <a:sym typeface="Arial"/>
              </a:rPr>
              <a:t>Effect of purchaser cancellation </a:t>
            </a:r>
            <a:r>
              <a:rPr lang="en" dirty="0" smtClean="0">
                <a:solidFill>
                  <a:srgbClr val="000000"/>
                </a:solidFill>
                <a:ea typeface="Arial"/>
                <a:cs typeface="Arial"/>
                <a:sym typeface="Arial"/>
              </a:rPr>
              <a:t>– a flat fe</a:t>
            </a:r>
            <a:r>
              <a:rPr lang="en-US" dirty="0" err="1" smtClean="0">
                <a:solidFill>
                  <a:srgbClr val="000000"/>
                </a:solidFill>
                <a:ea typeface="Arial"/>
                <a:cs typeface="Arial"/>
                <a:sym typeface="Arial"/>
              </a:rPr>
              <a:t>e</a:t>
            </a:r>
            <a:r>
              <a:rPr lang="en-US" dirty="0" smtClean="0">
                <a:solidFill>
                  <a:srgbClr val="000000"/>
                </a:solidFill>
                <a:ea typeface="Arial"/>
                <a:cs typeface="Arial"/>
                <a:sym typeface="Arial"/>
              </a:rPr>
              <a:t>*</a:t>
            </a:r>
            <a:r>
              <a:rPr lang="en" dirty="0" smtClean="0">
                <a:solidFill>
                  <a:srgbClr val="000000"/>
                </a:solidFill>
                <a:ea typeface="Arial"/>
                <a:cs typeface="Arial"/>
                <a:sym typeface="Arial"/>
              </a:rPr>
              <a:t> or retained design fee, plus retained rights to design. *What did you give up to do this?</a:t>
            </a:r>
          </a:p>
          <a:p>
            <a:pPr marL="914400" lvl="1" indent="-317500">
              <a:lnSpc>
                <a:spcPct val="115000"/>
              </a:lnSpc>
              <a:spcBef>
                <a:spcPts val="0"/>
              </a:spcBef>
              <a:buClr>
                <a:schemeClr val="dk2"/>
              </a:buClr>
              <a:buFont typeface="Courier New"/>
              <a:buChar char="o"/>
            </a:pPr>
            <a:r>
              <a:rPr lang="en" dirty="0" smtClean="0">
                <a:solidFill>
                  <a:srgbClr val="000000"/>
                </a:solidFill>
                <a:ea typeface="Arial"/>
                <a:cs typeface="Arial"/>
                <a:sym typeface="Arial"/>
              </a:rPr>
              <a:t>The preliminary design fee should be paid upon signing</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16581"/>
            <a:ext cx="8183880" cy="974617"/>
          </a:xfrm>
        </p:spPr>
        <p:txBody>
          <a:bodyPr/>
          <a:lstStyle/>
          <a:p>
            <a:r>
              <a:rPr lang="en-US" dirty="0" smtClean="0"/>
              <a:t>Commission Contracts Cont.</a:t>
            </a:r>
            <a:endParaRPr lang="en-US" dirty="0"/>
          </a:p>
        </p:txBody>
      </p:sp>
      <p:sp>
        <p:nvSpPr>
          <p:cNvPr id="3" name="Content Placeholder 2"/>
          <p:cNvSpPr>
            <a:spLocks noGrp="1"/>
          </p:cNvSpPr>
          <p:nvPr>
            <p:ph idx="1"/>
          </p:nvPr>
        </p:nvSpPr>
        <p:spPr>
          <a:xfrm>
            <a:off x="502920" y="1880320"/>
            <a:ext cx="8183880" cy="4619248"/>
          </a:xfrm>
        </p:spPr>
        <p:txBody>
          <a:bodyPr>
            <a:normAutofit fontScale="92500" lnSpcReduction="10000"/>
          </a:bodyPr>
          <a:lstStyle/>
          <a:p>
            <a:r>
              <a:rPr lang="en-US" dirty="0" smtClean="0"/>
              <a:t>Contracts for the commission of artwork should build in numerous opportunities for consultation…</a:t>
            </a:r>
          </a:p>
          <a:p>
            <a:pPr>
              <a:buNone/>
            </a:pPr>
            <a:endParaRPr lang="en-US" dirty="0" smtClean="0"/>
          </a:p>
          <a:p>
            <a:pPr lvl="1"/>
            <a:r>
              <a:rPr lang="en-US" u="sng" dirty="0" smtClean="0"/>
              <a:t>PRELIMINARY DESIGN: </a:t>
            </a:r>
            <a:r>
              <a:rPr lang="en-US" dirty="0" smtClean="0"/>
              <a:t>include budget, size, materials, construction, responsibilities of purchaser. </a:t>
            </a:r>
          </a:p>
          <a:p>
            <a:pPr lvl="1"/>
            <a:endParaRPr lang="en-US" dirty="0" smtClean="0"/>
          </a:p>
          <a:p>
            <a:pPr lvl="1"/>
            <a:r>
              <a:rPr lang="en-US" u="sng" dirty="0" smtClean="0"/>
              <a:t>INSTALLMENTS (Progress Payments): </a:t>
            </a:r>
            <a:r>
              <a:rPr lang="en-US" dirty="0" smtClean="0"/>
              <a:t>Once the preliminary design is approved, set stages for completion of the project. Payment will be made in installments at each stage. At any stage, if the purchaser is dissatisfied, the project can be terminated, and the artist will be entitled to a fee based on the percentage of completion of the project.</a:t>
            </a:r>
          </a:p>
          <a:p>
            <a:pPr lvl="1">
              <a:buNone/>
            </a:pPr>
            <a:endParaRPr lang="en-US" dirty="0" smtClean="0"/>
          </a:p>
          <a:p>
            <a:pPr lvl="1"/>
            <a:r>
              <a:rPr lang="en-US" dirty="0" smtClean="0"/>
              <a:t>Intellectual Property Rights: Should always include provisions regarding ownership of intellectual property (e.g. Copyrights). Make sure you understand who will ultimately own or have the rights to make reproductions, or distributions of the artwork.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75650"/>
            <a:ext cx="8183880" cy="1043528"/>
          </a:xfrm>
        </p:spPr>
        <p:txBody>
          <a:bodyPr>
            <a:normAutofit/>
          </a:bodyPr>
          <a:lstStyle/>
          <a:p>
            <a:r>
              <a:rPr lang="en-US" sz="2800" dirty="0" smtClean="0"/>
              <a:t>Contracts for the Consignment of Art</a:t>
            </a:r>
            <a:endParaRPr lang="en-US" sz="2800" dirty="0"/>
          </a:p>
        </p:txBody>
      </p:sp>
      <p:sp>
        <p:nvSpPr>
          <p:cNvPr id="3" name="Content Placeholder 2"/>
          <p:cNvSpPr>
            <a:spLocks noGrp="1"/>
          </p:cNvSpPr>
          <p:nvPr>
            <p:ph idx="1"/>
          </p:nvPr>
        </p:nvSpPr>
        <p:spPr>
          <a:xfrm>
            <a:off x="502920" y="1978766"/>
            <a:ext cx="8183880" cy="3793164"/>
          </a:xfrm>
        </p:spPr>
        <p:txBody>
          <a:bodyPr>
            <a:normAutofit/>
          </a:bodyPr>
          <a:lstStyle/>
          <a:p>
            <a:r>
              <a:rPr lang="en-US" dirty="0" smtClean="0"/>
              <a:t>Typically the gallery will have limited agency to represent only a particular work, or they will have exclusive agency to represent all of the artist’s work.</a:t>
            </a:r>
          </a:p>
          <a:p>
            <a:r>
              <a:rPr lang="en-US" dirty="0" smtClean="0"/>
              <a:t>Until the sale of the artwork, the artist will remain the owner. </a:t>
            </a:r>
          </a:p>
          <a:p>
            <a:r>
              <a:rPr lang="en-US" dirty="0" smtClean="0"/>
              <a:t>The gallery receives commission on the sale (or rental)</a:t>
            </a:r>
          </a:p>
          <a:p>
            <a:pPr>
              <a:buNone/>
            </a:pPr>
            <a:endParaRPr lang="en-US" dirty="0" smtClean="0"/>
          </a:p>
          <a:p>
            <a:r>
              <a:rPr lang="en-US" dirty="0" smtClean="0"/>
              <a:t>Remember: </a:t>
            </a:r>
            <a:r>
              <a:rPr lang="en-US" b="1" i="1" dirty="0" smtClean="0"/>
              <a:t>Put it in Writing!</a:t>
            </a:r>
          </a:p>
          <a:p>
            <a:pPr lvl="1"/>
            <a:r>
              <a:rPr lang="en-US" dirty="0" smtClean="0"/>
              <a:t>Arrangements and agreements for the consignment of art are often oral, but should always be in writing</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44562"/>
            <a:ext cx="8183880" cy="1161664"/>
          </a:xfrm>
        </p:spPr>
        <p:txBody>
          <a:bodyPr/>
          <a:lstStyle/>
          <a:p>
            <a:r>
              <a:rPr lang="en-US" dirty="0" smtClean="0"/>
              <a:t>Art Consignment in Colorado</a:t>
            </a:r>
            <a:endParaRPr lang="en-US" dirty="0"/>
          </a:p>
        </p:txBody>
      </p:sp>
      <p:sp>
        <p:nvSpPr>
          <p:cNvPr id="3" name="Content Placeholder 2"/>
          <p:cNvSpPr>
            <a:spLocks noGrp="1"/>
          </p:cNvSpPr>
          <p:nvPr>
            <p:ph idx="1"/>
          </p:nvPr>
        </p:nvSpPr>
        <p:spPr>
          <a:xfrm>
            <a:off x="457199" y="1935654"/>
            <a:ext cx="5954111" cy="4190509"/>
          </a:xfrm>
        </p:spPr>
        <p:txBody>
          <a:bodyPr>
            <a:normAutofit/>
          </a:bodyPr>
          <a:lstStyle/>
          <a:p>
            <a:r>
              <a:rPr lang="en-US" sz="1800" dirty="0" smtClean="0"/>
              <a:t>Colorado Art Consignment Law </a:t>
            </a:r>
          </a:p>
          <a:p>
            <a:pPr lvl="1"/>
            <a:r>
              <a:rPr lang="en-US" dirty="0" smtClean="0"/>
              <a:t>C.R.S. §6-15-102</a:t>
            </a:r>
          </a:p>
          <a:p>
            <a:pPr lvl="1"/>
            <a:r>
              <a:rPr lang="en-US" dirty="0" smtClean="0"/>
              <a:t>When an artist delivers original artwork to a gallery</a:t>
            </a:r>
          </a:p>
          <a:p>
            <a:pPr lvl="2"/>
            <a:r>
              <a:rPr lang="en-US" dirty="0" smtClean="0"/>
              <a:t>The gallery is an agent of the artist</a:t>
            </a:r>
          </a:p>
          <a:p>
            <a:pPr lvl="2"/>
            <a:r>
              <a:rPr lang="en-US" dirty="0" smtClean="0"/>
              <a:t>Artwork is considered trust property</a:t>
            </a:r>
          </a:p>
          <a:p>
            <a:pPr lvl="2"/>
            <a:r>
              <a:rPr lang="en-US" dirty="0" smtClean="0"/>
              <a:t>Gallery is strictly liable for the value of the artwork for loss or damage to the artwork while in the gallery’s possession</a:t>
            </a:r>
          </a:p>
          <a:p>
            <a:pPr lvl="2"/>
            <a:r>
              <a:rPr lang="en-US" b="1" dirty="0" smtClean="0"/>
              <a:t>The value of artwork is </a:t>
            </a:r>
            <a:r>
              <a:rPr lang="en-US" b="1" i="1" dirty="0" smtClean="0"/>
              <a:t>“established in a written agreement between the artist and art dealer prior to the loss or damage of the work.” </a:t>
            </a:r>
            <a:endParaRPr lang="en-US" b="1" i="1" dirty="0"/>
          </a:p>
        </p:txBody>
      </p:sp>
      <p:pic>
        <p:nvPicPr>
          <p:cNvPr id="32770" name="Picture 2"/>
          <p:cNvPicPr>
            <a:picLocks noChangeAspect="1" noChangeArrowheads="1"/>
          </p:cNvPicPr>
          <p:nvPr/>
        </p:nvPicPr>
        <p:blipFill>
          <a:blip r:embed="rId2"/>
          <a:srcRect/>
          <a:stretch>
            <a:fillRect/>
          </a:stretch>
        </p:blipFill>
        <p:spPr bwMode="auto">
          <a:xfrm>
            <a:off x="6807230" y="4533312"/>
            <a:ext cx="2045983" cy="2210826"/>
          </a:xfrm>
          <a:prstGeom prst="rect">
            <a:avLst/>
          </a:prstGeom>
          <a:noFill/>
          <a:ln w="9525">
            <a:noFill/>
            <a:miter lim="800000"/>
            <a:headEnd/>
            <a:tailEnd/>
          </a:ln>
          <a:effectLst/>
        </p:spPr>
      </p:pic>
      <p:sp>
        <p:nvSpPr>
          <p:cNvPr id="5" name="TextBox 4"/>
          <p:cNvSpPr txBox="1"/>
          <p:nvPr/>
        </p:nvSpPr>
        <p:spPr>
          <a:xfrm>
            <a:off x="2496207" y="3591034"/>
            <a:ext cx="184666" cy="369332"/>
          </a:xfrm>
          <a:prstGeom prst="rect">
            <a:avLst/>
          </a:prstGeom>
          <a:noFill/>
        </p:spPr>
        <p:txBody>
          <a:bodyPr wrap="none" rtlCol="0">
            <a:spAutoFit/>
          </a:bodyPr>
          <a:lstStyle/>
          <a:p>
            <a:endParaRPr lang="en-US" dirty="0"/>
          </a:p>
        </p:txBody>
      </p:sp>
      <p:sp>
        <p:nvSpPr>
          <p:cNvPr id="6" name="TextBox 5"/>
          <p:cNvSpPr txBox="1"/>
          <p:nvPr/>
        </p:nvSpPr>
        <p:spPr>
          <a:xfrm>
            <a:off x="616783" y="5426951"/>
            <a:ext cx="5015010" cy="830997"/>
          </a:xfrm>
          <a:prstGeom prst="rect">
            <a:avLst/>
          </a:prstGeom>
          <a:noFill/>
        </p:spPr>
        <p:txBody>
          <a:bodyPr wrap="square" rtlCol="0">
            <a:spAutoFit/>
          </a:bodyPr>
          <a:lstStyle/>
          <a:p>
            <a:endParaRPr lang="en-US" sz="1200" dirty="0" smtClean="0"/>
          </a:p>
          <a:p>
            <a:endParaRPr lang="en-US" sz="1200" dirty="0" smtClean="0"/>
          </a:p>
          <a:p>
            <a:endParaRPr lang="en-US" sz="1200" dirty="0" smtClean="0"/>
          </a:p>
          <a:p>
            <a:endParaRPr lang="en-US" sz="12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33164"/>
            <a:ext cx="8183880" cy="1043527"/>
          </a:xfrm>
        </p:spPr>
        <p:txBody>
          <a:bodyPr/>
          <a:lstStyle/>
          <a:p>
            <a:r>
              <a:rPr lang="en-US" dirty="0" smtClean="0"/>
              <a:t>Consignment Contract Terms</a:t>
            </a:r>
            <a:endParaRPr lang="en-US" dirty="0"/>
          </a:p>
        </p:txBody>
      </p:sp>
      <p:sp>
        <p:nvSpPr>
          <p:cNvPr id="3" name="Content Placeholder 2"/>
          <p:cNvSpPr>
            <a:spLocks noGrp="1"/>
          </p:cNvSpPr>
          <p:nvPr>
            <p:ph idx="1"/>
          </p:nvPr>
        </p:nvSpPr>
        <p:spPr>
          <a:xfrm>
            <a:off x="502920" y="1900009"/>
            <a:ext cx="8183880" cy="4340122"/>
          </a:xfrm>
        </p:spPr>
        <p:txBody>
          <a:bodyPr>
            <a:normAutofit fontScale="92500" lnSpcReduction="20000"/>
          </a:bodyPr>
          <a:lstStyle/>
          <a:p>
            <a:r>
              <a:rPr lang="en-US" b="1" dirty="0" smtClean="0"/>
              <a:t>Scope of Agency </a:t>
            </a:r>
            <a:r>
              <a:rPr lang="en-US" dirty="0" smtClean="0"/>
              <a:t>	</a:t>
            </a:r>
          </a:p>
          <a:p>
            <a:pPr lvl="1"/>
            <a:r>
              <a:rPr lang="en-US" dirty="0" smtClean="0"/>
              <a:t>Geographic, duration, works covered, commission terms</a:t>
            </a:r>
          </a:p>
          <a:p>
            <a:r>
              <a:rPr lang="en-US" b="1" dirty="0" smtClean="0"/>
              <a:t>Value of the Artwork</a:t>
            </a:r>
          </a:p>
          <a:p>
            <a:r>
              <a:rPr lang="en-US" b="1" dirty="0" smtClean="0"/>
              <a:t>Damage/Destruction</a:t>
            </a:r>
            <a:endParaRPr lang="en-US" dirty="0" smtClean="0"/>
          </a:p>
          <a:p>
            <a:r>
              <a:rPr lang="en-US" b="1" dirty="0" smtClean="0"/>
              <a:t>Exhibitions</a:t>
            </a:r>
          </a:p>
          <a:p>
            <a:pPr lvl="1"/>
            <a:r>
              <a:rPr lang="en-US" dirty="0" smtClean="0"/>
              <a:t>An artist will want to be guaranteed exhibitions each year. </a:t>
            </a:r>
          </a:p>
          <a:p>
            <a:pPr lvl="2"/>
            <a:r>
              <a:rPr lang="en-US" dirty="0" smtClean="0"/>
              <a:t>Set out dates, duration, space, location, costs of the opening, advertisement, catalogues, announcements, frames, shipping, returns, etc.</a:t>
            </a:r>
          </a:p>
          <a:p>
            <a:r>
              <a:rPr lang="en-US" b="1" dirty="0" smtClean="0"/>
              <a:t>Payment (When/How)</a:t>
            </a:r>
          </a:p>
          <a:p>
            <a:r>
              <a:rPr lang="en-US" b="1" dirty="0" smtClean="0"/>
              <a:t>Reservation of Intellectual Property Rights</a:t>
            </a:r>
          </a:p>
          <a:p>
            <a:r>
              <a:rPr lang="en-US" b="1" dirty="0" smtClean="0"/>
              <a:t>Provision for Return of Art</a:t>
            </a:r>
          </a:p>
          <a:p>
            <a:pPr lvl="2"/>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61143"/>
            <a:ext cx="8183880" cy="935237"/>
          </a:xfrm>
        </p:spPr>
        <p:txBody>
          <a:bodyPr/>
          <a:lstStyle/>
          <a:p>
            <a:r>
              <a:rPr lang="en-US" sz="3200" dirty="0" smtClean="0"/>
              <a:t>Calculating Gallery Commission</a:t>
            </a:r>
            <a:endParaRPr lang="en-US" sz="3200" dirty="0"/>
          </a:p>
        </p:txBody>
      </p:sp>
      <p:sp>
        <p:nvSpPr>
          <p:cNvPr id="3" name="Content Placeholder 2"/>
          <p:cNvSpPr>
            <a:spLocks noGrp="1"/>
          </p:cNvSpPr>
          <p:nvPr>
            <p:ph idx="1"/>
          </p:nvPr>
        </p:nvSpPr>
        <p:spPr>
          <a:xfrm>
            <a:off x="502920" y="2067368"/>
            <a:ext cx="8183880" cy="4105200"/>
          </a:xfrm>
        </p:spPr>
        <p:txBody>
          <a:bodyPr>
            <a:normAutofit lnSpcReduction="10000"/>
          </a:bodyPr>
          <a:lstStyle/>
          <a:p>
            <a:r>
              <a:rPr lang="en-US" sz="2400" b="1" u="sng" dirty="0" smtClean="0"/>
              <a:t>Net Price Method: </a:t>
            </a:r>
            <a:r>
              <a:rPr lang="en-US" sz="2400" dirty="0" smtClean="0"/>
              <a:t>Specifies an amount (e.g. $1000) that will be paid to the artist in the event that their artwork is sold. The gallery may then sell the artwork at any price. Uncommon. </a:t>
            </a:r>
          </a:p>
          <a:p>
            <a:r>
              <a:rPr lang="en-US" sz="2400" b="1" u="sng" dirty="0" smtClean="0"/>
              <a:t>Commission Method: </a:t>
            </a:r>
            <a:r>
              <a:rPr lang="en-US" sz="2400" dirty="0" smtClean="0"/>
              <a:t>Gallery takes a percentage of the sale price, which is typically 25-50%</a:t>
            </a:r>
            <a:r>
              <a:rPr lang="en-US" dirty="0" smtClean="0"/>
              <a:t>. </a:t>
            </a:r>
          </a:p>
          <a:p>
            <a:pPr lvl="1"/>
            <a:r>
              <a:rPr lang="en-US" dirty="0" smtClean="0"/>
              <a:t>Pricing: typically both artist and gallery want to control pricing terms. </a:t>
            </a:r>
          </a:p>
          <a:p>
            <a:pPr lvl="1"/>
            <a:r>
              <a:rPr lang="en-US" dirty="0" smtClean="0"/>
              <a:t>Once a price is agreed upon, include a fee schedule. </a:t>
            </a:r>
          </a:p>
          <a:p>
            <a:pPr lvl="1"/>
            <a:r>
              <a:rPr lang="en-US" dirty="0" smtClean="0"/>
              <a:t>Accounting: Contract should permit artist to inspect the books of the gallery, and require the gallery to provide the artist with statements of accounting including sales, commissions, and proceeds.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Begin…</a:t>
            </a:r>
            <a:endParaRPr lang="en-US" dirty="0"/>
          </a:p>
        </p:txBody>
      </p:sp>
      <p:sp>
        <p:nvSpPr>
          <p:cNvPr id="3" name="Content Placeholder 2"/>
          <p:cNvSpPr>
            <a:spLocks noGrp="1"/>
          </p:cNvSpPr>
          <p:nvPr>
            <p:ph idx="1"/>
          </p:nvPr>
        </p:nvSpPr>
        <p:spPr>
          <a:xfrm>
            <a:off x="457199" y="2209800"/>
            <a:ext cx="8063773" cy="3916363"/>
          </a:xfrm>
        </p:spPr>
        <p:txBody>
          <a:bodyPr/>
          <a:lstStyle/>
          <a:p>
            <a:pPr lvl="0" algn="ctr">
              <a:buNone/>
            </a:pPr>
            <a:r>
              <a:rPr lang="en-US" sz="1050" dirty="0" smtClean="0">
                <a:solidFill>
                  <a:srgbClr val="000000"/>
                </a:solidFill>
                <a:latin typeface="Arial"/>
                <a:ea typeface="Arial"/>
                <a:cs typeface="Arial"/>
                <a:sym typeface="Arial"/>
              </a:rPr>
              <a:t>		</a:t>
            </a:r>
          </a:p>
          <a:p>
            <a:pPr lvl="0" algn="ctr">
              <a:buNone/>
            </a:pPr>
            <a:r>
              <a:rPr lang="en-US" dirty="0" smtClean="0">
                <a:solidFill>
                  <a:srgbClr val="000000"/>
                </a:solidFill>
                <a:latin typeface="Arial"/>
                <a:ea typeface="Arial"/>
                <a:cs typeface="Arial"/>
                <a:sym typeface="Arial"/>
              </a:rPr>
              <a:t>Strictly speaking, this presentation is not legal advice. </a:t>
            </a:r>
          </a:p>
          <a:p>
            <a:pPr algn="ctr"/>
            <a:endParaRPr lang="en-US" dirty="0" smtClean="0"/>
          </a:p>
          <a:p>
            <a:pPr lvl="0" indent="457200" algn="ctr">
              <a:buNone/>
            </a:pPr>
            <a:r>
              <a:rPr lang="en-US" dirty="0" smtClean="0">
                <a:solidFill>
                  <a:srgbClr val="000000"/>
                </a:solidFill>
                <a:latin typeface="Arial"/>
                <a:ea typeface="Arial"/>
                <a:cs typeface="Arial"/>
                <a:sym typeface="Arial"/>
              </a:rPr>
              <a:t>Legal advice involves the application of law to specific facts. </a:t>
            </a:r>
          </a:p>
          <a:p>
            <a:pPr lvl="0" indent="457200" algn="ctr">
              <a:buNone/>
            </a:pPr>
            <a:r>
              <a:rPr lang="en-US" dirty="0" smtClean="0">
                <a:solidFill>
                  <a:srgbClr val="000000"/>
                </a:solidFill>
                <a:latin typeface="Arial"/>
                <a:ea typeface="Arial"/>
                <a:cs typeface="Arial"/>
                <a:sym typeface="Arial"/>
              </a:rPr>
              <a:t>The information provided today is of a general nature and is not intended for application to a specific legal problem or situations.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Licensing Agreements</a:t>
            </a:r>
            <a:endParaRPr lang="en-US" dirty="0"/>
          </a:p>
        </p:txBody>
      </p:sp>
      <p:sp>
        <p:nvSpPr>
          <p:cNvPr id="3" name="Content Placeholder 2"/>
          <p:cNvSpPr>
            <a:spLocks noGrp="1"/>
          </p:cNvSpPr>
          <p:nvPr>
            <p:ph idx="1"/>
          </p:nvPr>
        </p:nvSpPr>
        <p:spPr>
          <a:xfrm>
            <a:off x="3937000" y="3005667"/>
            <a:ext cx="2173110" cy="1515533"/>
          </a:xfrm>
        </p:spPr>
        <p:txBody>
          <a:bodyPr/>
          <a:lstStyle/>
          <a:p>
            <a:pPr>
              <a:buNone/>
            </a:pPr>
            <a:endParaRPr lang="en-US" dirty="0"/>
          </a:p>
        </p:txBody>
      </p:sp>
      <p:pic>
        <p:nvPicPr>
          <p:cNvPr id="53250" name="Picture 2"/>
          <p:cNvPicPr>
            <a:picLocks noChangeAspect="1" noChangeArrowheads="1"/>
          </p:cNvPicPr>
          <p:nvPr/>
        </p:nvPicPr>
        <p:blipFill>
          <a:blip r:embed="rId2"/>
          <a:srcRect/>
          <a:stretch>
            <a:fillRect/>
          </a:stretch>
        </p:blipFill>
        <p:spPr bwMode="auto">
          <a:xfrm>
            <a:off x="3937000" y="2714978"/>
            <a:ext cx="2159001" cy="2159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06755" y="265805"/>
            <a:ext cx="8092995" cy="856480"/>
          </a:xfrm>
        </p:spPr>
        <p:txBody>
          <a:bodyPr/>
          <a:lstStyle/>
          <a:p>
            <a:r>
              <a:rPr lang="en-US" dirty="0" smtClean="0"/>
              <a:t>Copyright License Agreements </a:t>
            </a:r>
            <a:endParaRPr lang="en-US" dirty="0"/>
          </a:p>
        </p:txBody>
      </p:sp>
      <p:sp>
        <p:nvSpPr>
          <p:cNvPr id="3" name="Content Placeholder 2"/>
          <p:cNvSpPr>
            <a:spLocks noGrp="1"/>
          </p:cNvSpPr>
          <p:nvPr>
            <p:ph idx="1"/>
          </p:nvPr>
        </p:nvSpPr>
        <p:spPr>
          <a:xfrm>
            <a:off x="502920" y="2047678"/>
            <a:ext cx="8183880" cy="3258566"/>
          </a:xfrm>
        </p:spPr>
        <p:txBody>
          <a:bodyPr>
            <a:normAutofit fontScale="92500" lnSpcReduction="20000"/>
          </a:bodyPr>
          <a:lstStyle/>
          <a:p>
            <a:r>
              <a:rPr lang="en-US" dirty="0" smtClean="0"/>
              <a:t>Commercial artists often earn their livelihood by selling certain intellectual property rights (reproduction/distribution) rights to their art.  </a:t>
            </a:r>
          </a:p>
          <a:p>
            <a:r>
              <a:rPr lang="en-US" dirty="0" smtClean="0"/>
              <a:t>License agreements do just that—they define what rights will be transferred (or permissions) to the client</a:t>
            </a:r>
          </a:p>
          <a:p>
            <a:r>
              <a:rPr lang="en" dirty="0" smtClean="0">
                <a:solidFill>
                  <a:srgbClr val="000000"/>
                </a:solidFill>
                <a:latin typeface="Arial"/>
                <a:ea typeface="Arial"/>
                <a:cs typeface="Arial"/>
                <a:sym typeface="Arial"/>
              </a:rPr>
              <a:t>A </a:t>
            </a:r>
            <a:r>
              <a:rPr lang="en" b="1" dirty="0" smtClean="0">
                <a:solidFill>
                  <a:srgbClr val="000000"/>
                </a:solidFill>
                <a:latin typeface="Arial"/>
                <a:ea typeface="Arial"/>
                <a:cs typeface="Arial"/>
                <a:sym typeface="Arial"/>
              </a:rPr>
              <a:t>license </a:t>
            </a:r>
            <a:r>
              <a:rPr lang="en" dirty="0" smtClean="0">
                <a:solidFill>
                  <a:srgbClr val="000000"/>
                </a:solidFill>
                <a:latin typeface="Arial"/>
                <a:ea typeface="Arial"/>
                <a:cs typeface="Arial"/>
                <a:sym typeface="Arial"/>
              </a:rPr>
              <a:t>is a grant allowing someone else to make limited use of one or more of your copyright privileges</a:t>
            </a:r>
            <a:endParaRPr lang="en-US" dirty="0" smtClean="0">
              <a:solidFill>
                <a:srgbClr val="000000"/>
              </a:solidFill>
              <a:latin typeface="Arial"/>
              <a:ea typeface="Arial"/>
              <a:cs typeface="Arial"/>
              <a:sym typeface="Arial"/>
            </a:endParaRPr>
          </a:p>
          <a:p>
            <a:pPr lvl="1"/>
            <a:r>
              <a:rPr lang="en" dirty="0" smtClean="0">
                <a:solidFill>
                  <a:srgbClr val="000000"/>
                </a:solidFill>
                <a:latin typeface="Arial"/>
                <a:ea typeface="Arial"/>
                <a:cs typeface="Arial"/>
                <a:sym typeface="Arial"/>
              </a:rPr>
              <a:t>Example: Spiderman Comic </a:t>
            </a:r>
            <a:endParaRPr lang="en-US" dirty="0" smtClean="0">
              <a:solidFill>
                <a:srgbClr val="000000"/>
              </a:solidFill>
              <a:latin typeface="Arial"/>
              <a:ea typeface="Arial"/>
              <a:cs typeface="Arial"/>
              <a:sym typeface="Arial"/>
            </a:endParaRPr>
          </a:p>
          <a:p>
            <a:pPr lvl="2"/>
            <a:r>
              <a:rPr lang="en" dirty="0" smtClean="0">
                <a:solidFill>
                  <a:srgbClr val="000000"/>
                </a:solidFill>
                <a:latin typeface="Arial"/>
                <a:ea typeface="Arial"/>
                <a:cs typeface="Arial"/>
                <a:sym typeface="Arial"/>
              </a:rPr>
              <a:t>In order to make this game, Microsoft would have </a:t>
            </a:r>
            <a:r>
              <a:rPr lang="en-US" dirty="0" smtClean="0">
                <a:solidFill>
                  <a:srgbClr val="000000"/>
                </a:solidFill>
                <a:latin typeface="Arial"/>
                <a:ea typeface="Arial"/>
                <a:cs typeface="Arial"/>
                <a:sym typeface="Arial"/>
              </a:rPr>
              <a:t>                                      </a:t>
            </a:r>
            <a:r>
              <a:rPr lang="en" dirty="0" smtClean="0">
                <a:solidFill>
                  <a:srgbClr val="000000"/>
                </a:solidFill>
                <a:latin typeface="Arial"/>
                <a:ea typeface="Arial"/>
                <a:cs typeface="Arial"/>
                <a:sym typeface="Arial"/>
              </a:rPr>
              <a:t>had to purchase a license from Marvel, the creators </a:t>
            </a:r>
            <a:r>
              <a:rPr lang="en-US" dirty="0" smtClean="0">
                <a:solidFill>
                  <a:srgbClr val="000000"/>
                </a:solidFill>
                <a:latin typeface="Arial"/>
                <a:ea typeface="Arial"/>
                <a:cs typeface="Arial"/>
                <a:sym typeface="Arial"/>
              </a:rPr>
              <a:t>                                      </a:t>
            </a:r>
            <a:r>
              <a:rPr lang="en" dirty="0" smtClean="0">
                <a:solidFill>
                  <a:srgbClr val="000000"/>
                </a:solidFill>
                <a:latin typeface="Arial"/>
                <a:ea typeface="Arial"/>
                <a:cs typeface="Arial"/>
                <a:sym typeface="Arial"/>
              </a:rPr>
              <a:t>of Spider-Man, giving Microsoft the right to reproduce </a:t>
            </a:r>
            <a:r>
              <a:rPr lang="en-US" dirty="0" smtClean="0">
                <a:solidFill>
                  <a:srgbClr val="000000"/>
                </a:solidFill>
                <a:latin typeface="Arial"/>
                <a:ea typeface="Arial"/>
                <a:cs typeface="Arial"/>
                <a:sym typeface="Arial"/>
              </a:rPr>
              <a:t>                                 </a:t>
            </a:r>
            <a:r>
              <a:rPr lang="en" dirty="0" smtClean="0">
                <a:solidFill>
                  <a:srgbClr val="000000"/>
                </a:solidFill>
                <a:latin typeface="Arial"/>
                <a:ea typeface="Arial"/>
                <a:cs typeface="Arial"/>
                <a:sym typeface="Arial"/>
              </a:rPr>
              <a:t>the Spider-Man name and likeness onto an Xbox game.</a:t>
            </a:r>
          </a:p>
          <a:p>
            <a:pPr lvl="1"/>
            <a:endParaRPr lang="en" dirty="0" smtClean="0">
              <a:solidFill>
                <a:srgbClr val="000000"/>
              </a:solidFill>
              <a:latin typeface="Arial"/>
              <a:ea typeface="Arial"/>
              <a:cs typeface="Arial"/>
              <a:sym typeface="Arial"/>
            </a:endParaRPr>
          </a:p>
          <a:p>
            <a:endParaRPr lang="en-US" dirty="0" smtClean="0"/>
          </a:p>
          <a:p>
            <a:endParaRPr lang="en-US" dirty="0"/>
          </a:p>
        </p:txBody>
      </p:sp>
      <p:sp>
        <p:nvSpPr>
          <p:cNvPr id="5" name="Shape 311"/>
          <p:cNvSpPr/>
          <p:nvPr/>
        </p:nvSpPr>
        <p:spPr>
          <a:xfrm>
            <a:off x="6885304" y="4228589"/>
            <a:ext cx="1414446" cy="2155310"/>
          </a:xfrm>
          <a:prstGeom prst="rect">
            <a:avLst/>
          </a:prstGeom>
          <a:blipFill>
            <a:blip r:embed="rId3"/>
            <a:stretch>
              <a:fillRect/>
            </a:stretch>
          </a:blipFill>
          <a:ln>
            <a:noFill/>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6508377" cy="778765"/>
          </a:xfrm>
        </p:spPr>
        <p:txBody>
          <a:bodyPr/>
          <a:lstStyle/>
          <a:p>
            <a:r>
              <a:rPr lang="en-US" dirty="0" smtClean="0"/>
              <a:t>A Quick Word on Copyrights…</a:t>
            </a:r>
            <a:endParaRPr lang="en-US" dirty="0"/>
          </a:p>
        </p:txBody>
      </p:sp>
      <p:sp>
        <p:nvSpPr>
          <p:cNvPr id="3" name="Content Placeholder 2"/>
          <p:cNvSpPr>
            <a:spLocks noGrp="1"/>
          </p:cNvSpPr>
          <p:nvPr>
            <p:ph idx="1"/>
          </p:nvPr>
        </p:nvSpPr>
        <p:spPr>
          <a:xfrm>
            <a:off x="457199" y="2209800"/>
            <a:ext cx="8364192" cy="4248804"/>
          </a:xfrm>
        </p:spPr>
        <p:txBody>
          <a:bodyPr>
            <a:normAutofit/>
          </a:bodyPr>
          <a:lstStyle/>
          <a:p>
            <a:r>
              <a:rPr lang="en-US" i="1" dirty="0" smtClean="0"/>
              <a:t>What Are Copyrights?</a:t>
            </a:r>
          </a:p>
          <a:p>
            <a:pPr lvl="1"/>
            <a:r>
              <a:rPr lang="en" b="1" u="sng" dirty="0" smtClean="0">
                <a:solidFill>
                  <a:srgbClr val="000000"/>
                </a:solidFill>
              </a:rPr>
              <a:t>Exclusive Rights:</a:t>
            </a:r>
            <a:endParaRPr lang="en-US" b="1" u="sng" dirty="0" smtClean="0">
              <a:solidFill>
                <a:srgbClr val="000000"/>
              </a:solidFill>
            </a:endParaRPr>
          </a:p>
          <a:p>
            <a:pPr lvl="2"/>
            <a:r>
              <a:rPr lang="en" b="1" dirty="0" smtClean="0">
                <a:solidFill>
                  <a:srgbClr val="000000"/>
                </a:solidFill>
                <a:latin typeface="Arial"/>
                <a:ea typeface="Arial"/>
                <a:cs typeface="Arial"/>
                <a:sym typeface="Arial"/>
              </a:rPr>
              <a:t>Reproduce</a:t>
            </a:r>
            <a:r>
              <a:rPr lang="en" dirty="0" smtClean="0">
                <a:solidFill>
                  <a:srgbClr val="000000"/>
                </a:solidFill>
                <a:latin typeface="Arial"/>
                <a:ea typeface="Arial"/>
                <a:cs typeface="Arial"/>
                <a:sym typeface="Arial"/>
              </a:rPr>
              <a:t> or record copies of </a:t>
            </a:r>
            <a:r>
              <a:rPr lang="en" b="1" dirty="0" smtClean="0">
                <a:solidFill>
                  <a:srgbClr val="000000"/>
                </a:solidFill>
                <a:latin typeface="Arial"/>
                <a:ea typeface="Arial"/>
                <a:cs typeface="Arial"/>
                <a:sym typeface="Arial"/>
              </a:rPr>
              <a:t>the work</a:t>
            </a:r>
          </a:p>
          <a:p>
            <a:pPr lvl="2"/>
            <a:r>
              <a:rPr lang="en" b="1" dirty="0" smtClean="0">
                <a:solidFill>
                  <a:srgbClr val="000000"/>
                </a:solidFill>
                <a:latin typeface="Arial"/>
                <a:ea typeface="Arial"/>
                <a:cs typeface="Arial"/>
                <a:sym typeface="Arial"/>
              </a:rPr>
              <a:t>Create </a:t>
            </a:r>
            <a:r>
              <a:rPr lang="en" dirty="0" smtClean="0">
                <a:solidFill>
                  <a:srgbClr val="000000"/>
                </a:solidFill>
                <a:latin typeface="Arial"/>
                <a:ea typeface="Arial"/>
                <a:cs typeface="Arial"/>
                <a:sym typeface="Arial"/>
              </a:rPr>
              <a:t>new works based on the original (“</a:t>
            </a:r>
            <a:r>
              <a:rPr lang="en" b="1" dirty="0" smtClean="0">
                <a:solidFill>
                  <a:srgbClr val="000000"/>
                </a:solidFill>
                <a:latin typeface="Arial"/>
                <a:ea typeface="Arial"/>
                <a:cs typeface="Arial"/>
                <a:sym typeface="Arial"/>
              </a:rPr>
              <a:t>derivative works</a:t>
            </a:r>
            <a:r>
              <a:rPr lang="en" dirty="0" smtClean="0">
                <a:solidFill>
                  <a:srgbClr val="000000"/>
                </a:solidFill>
                <a:latin typeface="Arial"/>
                <a:ea typeface="Arial"/>
                <a:cs typeface="Arial"/>
                <a:sym typeface="Arial"/>
              </a:rPr>
              <a:t>”)</a:t>
            </a:r>
          </a:p>
          <a:p>
            <a:pPr lvl="2"/>
            <a:r>
              <a:rPr lang="en" b="1" dirty="0" smtClean="0">
                <a:solidFill>
                  <a:srgbClr val="000000"/>
                </a:solidFill>
                <a:latin typeface="Arial"/>
                <a:ea typeface="Arial"/>
                <a:cs typeface="Arial"/>
                <a:sym typeface="Arial"/>
              </a:rPr>
              <a:t>Distribute</a:t>
            </a:r>
            <a:r>
              <a:rPr lang="en" dirty="0" smtClean="0">
                <a:solidFill>
                  <a:srgbClr val="000000"/>
                </a:solidFill>
                <a:latin typeface="Arial"/>
                <a:ea typeface="Arial"/>
                <a:cs typeface="Arial"/>
                <a:sym typeface="Arial"/>
              </a:rPr>
              <a:t> </a:t>
            </a:r>
            <a:r>
              <a:rPr lang="en" b="1" dirty="0" smtClean="0">
                <a:solidFill>
                  <a:srgbClr val="000000"/>
                </a:solidFill>
                <a:latin typeface="Arial"/>
                <a:ea typeface="Arial"/>
                <a:cs typeface="Arial"/>
                <a:sym typeface="Arial"/>
              </a:rPr>
              <a:t>the work </a:t>
            </a:r>
            <a:r>
              <a:rPr lang="en" dirty="0" smtClean="0">
                <a:solidFill>
                  <a:srgbClr val="000000"/>
                </a:solidFill>
                <a:latin typeface="Arial"/>
                <a:ea typeface="Arial"/>
                <a:cs typeface="Arial"/>
                <a:sym typeface="Arial"/>
              </a:rPr>
              <a:t>by sale, transfer of ownership, rental, lease, or lending</a:t>
            </a:r>
          </a:p>
          <a:p>
            <a:pPr lvl="2"/>
            <a:r>
              <a:rPr lang="en" b="1" dirty="0" smtClean="0">
                <a:solidFill>
                  <a:srgbClr val="000000"/>
                </a:solidFill>
                <a:latin typeface="Arial"/>
                <a:ea typeface="Arial"/>
                <a:cs typeface="Arial"/>
                <a:sym typeface="Arial"/>
              </a:rPr>
              <a:t>Perform the work publicly</a:t>
            </a:r>
            <a:r>
              <a:rPr lang="en" dirty="0" smtClean="0">
                <a:solidFill>
                  <a:srgbClr val="000000"/>
                </a:solidFill>
                <a:latin typeface="Arial"/>
                <a:ea typeface="Arial"/>
                <a:cs typeface="Arial"/>
                <a:sym typeface="Arial"/>
              </a:rPr>
              <a:t>, applicable to public reading of literary pieces, plays, music with lyrics and without, dance pieces, pantomimes, movies, and other audio/visual works</a:t>
            </a:r>
            <a:endParaRPr lang="en-US" dirty="0" smtClean="0">
              <a:solidFill>
                <a:srgbClr val="000000"/>
              </a:solidFill>
              <a:latin typeface="Arial"/>
              <a:ea typeface="Arial"/>
              <a:cs typeface="Arial"/>
              <a:sym typeface="Arial"/>
            </a:endParaRPr>
          </a:p>
          <a:p>
            <a:pPr lvl="2"/>
            <a:r>
              <a:rPr lang="en" b="1" dirty="0" smtClean="0">
                <a:solidFill>
                  <a:srgbClr val="000000"/>
                </a:solidFill>
                <a:latin typeface="Arial"/>
                <a:ea typeface="Arial"/>
                <a:cs typeface="Arial"/>
                <a:sym typeface="Arial"/>
              </a:rPr>
              <a:t>Display the work publicly</a:t>
            </a:r>
            <a:r>
              <a:rPr lang="en" dirty="0" smtClean="0">
                <a:solidFill>
                  <a:srgbClr val="000000"/>
                </a:solidFill>
                <a:latin typeface="Arial"/>
                <a:ea typeface="Arial"/>
                <a:cs typeface="Arial"/>
                <a:sym typeface="Arial"/>
              </a:rPr>
              <a:t>, including photographs, paintings, graphics elements, sculptures, and still photos from films</a:t>
            </a:r>
            <a:endParaRPr lang="en-US" dirty="0" smtClean="0">
              <a:solidFill>
                <a:srgbClr val="000000"/>
              </a:solidFill>
              <a:latin typeface="Arial"/>
              <a:ea typeface="Arial"/>
              <a:cs typeface="Arial"/>
              <a:sym typeface="Arial"/>
            </a:endParaRPr>
          </a:p>
          <a:p>
            <a:pPr lvl="2"/>
            <a:r>
              <a:rPr lang="en" dirty="0" smtClean="0">
                <a:solidFill>
                  <a:srgbClr val="000000"/>
                </a:solidFill>
                <a:latin typeface="Arial"/>
                <a:ea typeface="Arial"/>
                <a:cs typeface="Arial"/>
                <a:sym typeface="Arial"/>
              </a:rPr>
              <a:t>For sound recordings: </a:t>
            </a:r>
            <a:r>
              <a:rPr lang="en" b="1" dirty="0" smtClean="0">
                <a:solidFill>
                  <a:srgbClr val="000000"/>
                </a:solidFill>
                <a:latin typeface="Arial"/>
                <a:ea typeface="Arial"/>
                <a:cs typeface="Arial"/>
                <a:sym typeface="Arial"/>
              </a:rPr>
              <a:t>Perform</a:t>
            </a:r>
            <a:r>
              <a:rPr lang="en" dirty="0" smtClean="0">
                <a:solidFill>
                  <a:srgbClr val="000000"/>
                </a:solidFill>
                <a:latin typeface="Arial"/>
                <a:ea typeface="Arial"/>
                <a:cs typeface="Arial"/>
                <a:sym typeface="Arial"/>
              </a:rPr>
              <a:t>/allow public performance of sound </a:t>
            </a:r>
            <a:r>
              <a:rPr lang="en" b="1" dirty="0" smtClean="0">
                <a:solidFill>
                  <a:srgbClr val="000000"/>
                </a:solidFill>
                <a:latin typeface="Arial"/>
                <a:ea typeface="Arial"/>
                <a:cs typeface="Arial"/>
                <a:sym typeface="Arial"/>
              </a:rPr>
              <a:t>recordings by digital audio playback</a:t>
            </a:r>
          </a:p>
          <a:p>
            <a:pPr lvl="2"/>
            <a:endParaRPr lang="en" dirty="0" smtClean="0">
              <a:solidFill>
                <a:srgbClr val="000000"/>
              </a:solidFill>
              <a:latin typeface="Arial"/>
              <a:ea typeface="Arial"/>
              <a:cs typeface="Arial"/>
              <a:sym typeface="Arial"/>
            </a:endParaRPr>
          </a:p>
          <a:p>
            <a:pPr lvl="2"/>
            <a:endParaRPr lang="en-US" dirty="0" smtClean="0">
              <a:solidFill>
                <a:srgbClr val="000000"/>
              </a:solidFill>
              <a:latin typeface="Arial"/>
              <a:ea typeface="Arial"/>
              <a:cs typeface="Arial"/>
              <a:sym typeface="Arial"/>
            </a:endParaRPr>
          </a:p>
          <a:p>
            <a:pPr lvl="2"/>
            <a:endParaRPr lang="en" dirty="0" smtClean="0">
              <a:solidFill>
                <a:srgbClr val="000000"/>
              </a:solidFill>
              <a:latin typeface="Arial"/>
              <a:ea typeface="Arial"/>
              <a:cs typeface="Arial"/>
              <a:sym typeface="Arial"/>
            </a:endParaRPr>
          </a:p>
          <a:p>
            <a:pPr lvl="2"/>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24871"/>
            <a:ext cx="8183880" cy="826947"/>
          </a:xfrm>
        </p:spPr>
        <p:txBody>
          <a:bodyPr/>
          <a:lstStyle/>
          <a:p>
            <a:r>
              <a:rPr lang="en-US" dirty="0" smtClean="0"/>
              <a:t>Licensing and Royalties</a:t>
            </a:r>
            <a:endParaRPr lang="en-US" dirty="0"/>
          </a:p>
        </p:txBody>
      </p:sp>
      <p:sp>
        <p:nvSpPr>
          <p:cNvPr id="3" name="Content Placeholder 2"/>
          <p:cNvSpPr>
            <a:spLocks noGrp="1"/>
          </p:cNvSpPr>
          <p:nvPr>
            <p:ph idx="1"/>
          </p:nvPr>
        </p:nvSpPr>
        <p:spPr>
          <a:xfrm>
            <a:off x="502920" y="2020874"/>
            <a:ext cx="8183880" cy="4565167"/>
          </a:xfrm>
        </p:spPr>
        <p:txBody>
          <a:bodyPr>
            <a:normAutofit/>
          </a:bodyPr>
          <a:lstStyle/>
          <a:p>
            <a:r>
              <a:rPr lang="en-US" dirty="0" smtClean="0"/>
              <a:t>When you enter into a licensing agreement, you expressly retain ownership of your intellectual property, while giving someone else the specific rights (or permission) to use and/or sell your artwork (</a:t>
            </a:r>
            <a:r>
              <a:rPr lang="en-US" i="1" dirty="0" smtClean="0"/>
              <a:t>e.g.</a:t>
            </a:r>
            <a:r>
              <a:rPr lang="en-US" dirty="0" smtClean="0"/>
              <a:t> make reproductions on merchandise, publications, prints etc.). </a:t>
            </a:r>
          </a:p>
          <a:p>
            <a:r>
              <a:rPr lang="en-US" b="1" u="sng" dirty="0" smtClean="0"/>
              <a:t>Royalties: </a:t>
            </a:r>
            <a:r>
              <a:rPr lang="en-US" dirty="0" smtClean="0"/>
              <a:t>In exchange for permitting another to utilize your artwork, you will often receive a royalty, which is a continuing payment based upon a percentage of income from the use of the work.</a:t>
            </a:r>
          </a:p>
          <a:p>
            <a:pPr lvl="1"/>
            <a:r>
              <a:rPr lang="en-US" dirty="0" smtClean="0"/>
              <a:t>Both the </a:t>
            </a:r>
            <a:r>
              <a:rPr lang="en-US" b="1" u="sng" dirty="0" smtClean="0"/>
              <a:t>specific permissions granted</a:t>
            </a:r>
            <a:r>
              <a:rPr lang="en-US" dirty="0" smtClean="0"/>
              <a:t>, and the </a:t>
            </a:r>
            <a:r>
              <a:rPr lang="en-US" b="1" u="sng" dirty="0" smtClean="0"/>
              <a:t>amount or percent </a:t>
            </a:r>
            <a:r>
              <a:rPr lang="en-US" dirty="0" smtClean="0"/>
              <a:t>that you receive as a royalty should be specifically set out in the terms of the licensing agreement.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30352"/>
            <a:ext cx="8183880" cy="818360"/>
          </a:xfrm>
        </p:spPr>
        <p:txBody>
          <a:bodyPr/>
          <a:lstStyle/>
          <a:p>
            <a:r>
              <a:rPr lang="en-US" dirty="0" smtClean="0"/>
              <a:t>Licensing Lingo</a:t>
            </a:r>
            <a:endParaRPr lang="en-US" dirty="0"/>
          </a:p>
        </p:txBody>
      </p:sp>
      <p:sp>
        <p:nvSpPr>
          <p:cNvPr id="3" name="Content Placeholder 2"/>
          <p:cNvSpPr>
            <a:spLocks noGrp="1"/>
          </p:cNvSpPr>
          <p:nvPr>
            <p:ph idx="1"/>
          </p:nvPr>
        </p:nvSpPr>
        <p:spPr>
          <a:xfrm>
            <a:off x="502920" y="1939388"/>
            <a:ext cx="8183880" cy="4695878"/>
          </a:xfrm>
        </p:spPr>
        <p:txBody>
          <a:bodyPr>
            <a:normAutofit fontScale="85000" lnSpcReduction="10000"/>
          </a:bodyPr>
          <a:lstStyle/>
          <a:p>
            <a:r>
              <a:rPr lang="en-US" b="1" i="1" dirty="0" smtClean="0"/>
              <a:t>Advance against royalties: </a:t>
            </a:r>
            <a:r>
              <a:rPr lang="en-US" dirty="0" smtClean="0"/>
              <a:t>An advance is an up-front payment to the artist, which is typically paid at the time when the artist enters into the licensing agreement. Typically, an advance is credited against future royalty payments, unless the agreement states otherwise. </a:t>
            </a:r>
          </a:p>
          <a:p>
            <a:r>
              <a:rPr lang="en-US" b="1" i="1" dirty="0" smtClean="0"/>
              <a:t> One-time License Fee:</a:t>
            </a:r>
            <a:r>
              <a:rPr lang="en-US" b="1" dirty="0" smtClean="0"/>
              <a:t> </a:t>
            </a:r>
            <a:r>
              <a:rPr lang="en-US" dirty="0" smtClean="0"/>
              <a:t>Sometimes a licensee may pay you a one-time license fee when you sign the license agreement. This one time license fee is different from an advance in that it is not deducted from royalties. It’s also rarely used.</a:t>
            </a:r>
          </a:p>
          <a:p>
            <a:r>
              <a:rPr lang="en-US" b="1" i="1" dirty="0" smtClean="0"/>
              <a:t> Gross and Net Sales:</a:t>
            </a:r>
            <a:r>
              <a:rPr lang="en-US" dirty="0" smtClean="0"/>
              <a:t> </a:t>
            </a:r>
          </a:p>
          <a:p>
            <a:pPr lvl="1"/>
            <a:r>
              <a:rPr lang="en-US" dirty="0" smtClean="0"/>
              <a:t>“Gross Sales” denotes the total amount billed to customers who purchase the merchandise or product for which the licensee is using the licensed artwork. </a:t>
            </a:r>
          </a:p>
          <a:p>
            <a:pPr lvl="1"/>
            <a:r>
              <a:rPr lang="en-US" dirty="0" smtClean="0"/>
              <a:t>“Net Sales” are calculated based upon the gross sales minus certain agreed upon deductions (</a:t>
            </a:r>
            <a:r>
              <a:rPr lang="en-US" i="1" dirty="0" smtClean="0"/>
              <a:t>i.e.</a:t>
            </a:r>
            <a:r>
              <a:rPr lang="en-US" dirty="0" smtClean="0"/>
              <a:t> items which are deducted from sales before the royalty is calculated) such as cost of goods, returned product, promotional materials, shipping, packaging etc.  </a:t>
            </a:r>
          </a:p>
          <a:p>
            <a:pPr lvl="1"/>
            <a:r>
              <a:rPr lang="en-US" dirty="0" smtClean="0"/>
              <a:t>When negotiating a licensing agreement, it’s critical to figure out whether royalties will be paid based upon gross or net sales, what deductions are included, and how that calculation impacts the final amount that ends up in your bank account.</a:t>
            </a:r>
          </a:p>
          <a:p>
            <a:endParaRPr lang="en-US" dirty="0" smtClean="0"/>
          </a:p>
          <a:p>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82328"/>
            <a:ext cx="6508377" cy="1133328"/>
          </a:xfrm>
        </p:spPr>
        <p:txBody>
          <a:bodyPr/>
          <a:lstStyle/>
          <a:p>
            <a:r>
              <a:rPr lang="en-US" dirty="0" smtClean="0"/>
              <a:t>Calculating Royalties</a:t>
            </a:r>
            <a:endParaRPr lang="en-US" dirty="0"/>
          </a:p>
        </p:txBody>
      </p:sp>
      <p:sp>
        <p:nvSpPr>
          <p:cNvPr id="3" name="Content Placeholder 2"/>
          <p:cNvSpPr>
            <a:spLocks noGrp="1"/>
          </p:cNvSpPr>
          <p:nvPr>
            <p:ph idx="1"/>
          </p:nvPr>
        </p:nvSpPr>
        <p:spPr>
          <a:xfrm>
            <a:off x="502920" y="1884329"/>
            <a:ext cx="8183880" cy="4150984"/>
          </a:xfrm>
        </p:spPr>
        <p:txBody>
          <a:bodyPr>
            <a:normAutofit fontScale="92500" lnSpcReduction="20000"/>
          </a:bodyPr>
          <a:lstStyle/>
          <a:p>
            <a:pPr fontAlgn="base"/>
            <a:r>
              <a:rPr lang="en-US" dirty="0" smtClean="0"/>
              <a:t>The calculation of royalties and percentages </a:t>
            </a:r>
            <a:r>
              <a:rPr lang="en-US" b="1" u="sng" dirty="0" smtClean="0"/>
              <a:t>are terms negotiated </a:t>
            </a:r>
            <a:r>
              <a:rPr lang="en-US" dirty="0" smtClean="0"/>
              <a:t>between the parties in a licensing agreement. Usually royalty payments are computed </a:t>
            </a:r>
            <a:r>
              <a:rPr lang="en-US" b="1" dirty="0" smtClean="0"/>
              <a:t>by multiplying the royalty rate against net sales.</a:t>
            </a:r>
            <a:r>
              <a:rPr lang="en-US" dirty="0" smtClean="0"/>
              <a:t> </a:t>
            </a:r>
            <a:r>
              <a:rPr lang="en-US" b="1" dirty="0" smtClean="0"/>
              <a:t>Royalty percentages can be whatever parties are able to agree upon, </a:t>
            </a:r>
            <a:r>
              <a:rPr lang="en-US" dirty="0" smtClean="0"/>
              <a:t>but generally fall within the following parameters:</a:t>
            </a:r>
          </a:p>
          <a:p>
            <a:pPr fontAlgn="base">
              <a:buNone/>
            </a:pPr>
            <a:endParaRPr lang="en-US" dirty="0" smtClean="0"/>
          </a:p>
          <a:p>
            <a:pPr lvl="2" fontAlgn="base"/>
            <a:r>
              <a:rPr lang="en-US" sz="2595" dirty="0" smtClean="0"/>
              <a:t>Greeting cards and gift wrap: 2% to 5%</a:t>
            </a:r>
          </a:p>
          <a:p>
            <a:pPr lvl="2" fontAlgn="base"/>
            <a:r>
              <a:rPr lang="en-US" sz="2595" dirty="0" smtClean="0"/>
              <a:t>Household items such as cups, sheets, towels: 3% to 8%</a:t>
            </a:r>
          </a:p>
          <a:p>
            <a:pPr lvl="2" fontAlgn="base"/>
            <a:r>
              <a:rPr lang="en-US" sz="2595" dirty="0" smtClean="0"/>
              <a:t>Fabrics, apparel (T-shirts, caps, decals): 2% to 10%</a:t>
            </a:r>
          </a:p>
          <a:p>
            <a:pPr lvl="2" fontAlgn="base"/>
            <a:r>
              <a:rPr lang="en-US" sz="2595" dirty="0" smtClean="0"/>
              <a:t>Posters and prints: 10% or more</a:t>
            </a:r>
          </a:p>
          <a:p>
            <a:pPr lvl="2" fontAlgn="base"/>
            <a:r>
              <a:rPr lang="en-US" sz="2595" dirty="0" smtClean="0"/>
              <a:t>Toys and dolls: 3% to 8%</a:t>
            </a:r>
          </a:p>
          <a:p>
            <a:endParaRPr lang="en-US" dirty="0"/>
          </a:p>
        </p:txBody>
      </p:sp>
      <p:pic>
        <p:nvPicPr>
          <p:cNvPr id="38914" name="Picture 2"/>
          <p:cNvPicPr>
            <a:picLocks noChangeAspect="1" noChangeArrowheads="1"/>
          </p:cNvPicPr>
          <p:nvPr/>
        </p:nvPicPr>
        <p:blipFill>
          <a:blip r:embed="rId2"/>
          <a:srcRect/>
          <a:stretch>
            <a:fillRect/>
          </a:stretch>
        </p:blipFill>
        <p:spPr bwMode="auto">
          <a:xfrm>
            <a:off x="6506788" y="5019731"/>
            <a:ext cx="2180012" cy="161204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70988"/>
            <a:ext cx="6508377" cy="1122286"/>
          </a:xfrm>
        </p:spPr>
        <p:txBody>
          <a:bodyPr/>
          <a:lstStyle/>
          <a:p>
            <a:r>
              <a:rPr lang="en-US" dirty="0" smtClean="0"/>
              <a:t>Royalty Audits</a:t>
            </a:r>
            <a:endParaRPr lang="en-US" dirty="0"/>
          </a:p>
        </p:txBody>
      </p:sp>
      <p:sp>
        <p:nvSpPr>
          <p:cNvPr id="3" name="Content Placeholder 2"/>
          <p:cNvSpPr>
            <a:spLocks noGrp="1"/>
          </p:cNvSpPr>
          <p:nvPr>
            <p:ph idx="1"/>
          </p:nvPr>
        </p:nvSpPr>
        <p:spPr/>
        <p:txBody>
          <a:bodyPr>
            <a:normAutofit/>
          </a:bodyPr>
          <a:lstStyle/>
          <a:p>
            <a:r>
              <a:rPr lang="en-US" dirty="0" smtClean="0"/>
              <a:t>An artist should always demand an audit provision in a licensing agreement. </a:t>
            </a:r>
          </a:p>
          <a:p>
            <a:pPr lvl="1"/>
            <a:r>
              <a:rPr lang="en-US" dirty="0" smtClean="0"/>
              <a:t>This provision allows for an artist to detect and quantify a error or shortcoming in royalty payments that they are receiving. </a:t>
            </a:r>
          </a:p>
          <a:p>
            <a:pPr lvl="1"/>
            <a:r>
              <a:rPr lang="en-US" dirty="0" smtClean="0"/>
              <a:t>An audit provision should permit the artist to access a licensee’s records, and if an error is uncovered, require that the licensee make up for the shortcoming, and pay for the cost of the audit</a:t>
            </a:r>
          </a:p>
          <a:p>
            <a:endParaRPr lang="en-US" dirty="0"/>
          </a:p>
        </p:txBody>
      </p:sp>
      <p:pic>
        <p:nvPicPr>
          <p:cNvPr id="39938" name="Picture 2"/>
          <p:cNvPicPr>
            <a:picLocks noChangeAspect="1" noChangeArrowheads="1"/>
          </p:cNvPicPr>
          <p:nvPr/>
        </p:nvPicPr>
        <p:blipFill>
          <a:blip r:embed="rId2"/>
          <a:srcRect/>
          <a:stretch>
            <a:fillRect/>
          </a:stretch>
        </p:blipFill>
        <p:spPr bwMode="auto">
          <a:xfrm>
            <a:off x="6323013" y="3773488"/>
            <a:ext cx="2857500" cy="28575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Comments?</a:t>
            </a:r>
            <a:endParaRPr lang="en-US" dirty="0"/>
          </a:p>
        </p:txBody>
      </p:sp>
      <p:sp>
        <p:nvSpPr>
          <p:cNvPr id="3" name="Content Placeholder 2"/>
          <p:cNvSpPr>
            <a:spLocks noGrp="1"/>
          </p:cNvSpPr>
          <p:nvPr>
            <p:ph idx="1"/>
          </p:nvPr>
        </p:nvSpPr>
        <p:spPr>
          <a:xfrm>
            <a:off x="1587355" y="5381117"/>
            <a:ext cx="3391927" cy="1169808"/>
          </a:xfrm>
        </p:spPr>
        <p:txBody>
          <a:bodyPr>
            <a:normAutofit/>
          </a:bodyPr>
          <a:lstStyle/>
          <a:p>
            <a:pPr>
              <a:buNone/>
            </a:pPr>
            <a:endParaRPr lang="en-US" dirty="0"/>
          </a:p>
        </p:txBody>
      </p:sp>
      <p:pic>
        <p:nvPicPr>
          <p:cNvPr id="4" name="Picture 3" descr="FinalNouveauLawLogo3.jpg"/>
          <p:cNvPicPr>
            <a:picLocks noChangeAspect="1"/>
          </p:cNvPicPr>
          <p:nvPr/>
        </p:nvPicPr>
        <p:blipFill>
          <a:blip r:embed="rId2"/>
          <a:stretch>
            <a:fillRect/>
          </a:stretch>
        </p:blipFill>
        <p:spPr>
          <a:xfrm>
            <a:off x="0" y="4768934"/>
            <a:ext cx="6914434" cy="208906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a:t>
            </a:r>
            <a:endParaRPr lang="en-US" dirty="0"/>
          </a:p>
        </p:txBody>
      </p:sp>
      <p:sp>
        <p:nvSpPr>
          <p:cNvPr id="3" name="Content Placeholder 2"/>
          <p:cNvSpPr>
            <a:spLocks noGrp="1"/>
          </p:cNvSpPr>
          <p:nvPr>
            <p:ph idx="1"/>
          </p:nvPr>
        </p:nvSpPr>
        <p:spPr>
          <a:xfrm>
            <a:off x="457199" y="2209800"/>
            <a:ext cx="8473435" cy="3916363"/>
          </a:xfrm>
        </p:spPr>
        <p:txBody>
          <a:bodyPr/>
          <a:lstStyle/>
          <a:p>
            <a:pPr algn="ctr">
              <a:buNone/>
            </a:pPr>
            <a:endParaRPr lang="en-US" dirty="0" smtClean="0"/>
          </a:p>
          <a:p>
            <a:pPr algn="ctr">
              <a:buNone/>
            </a:pPr>
            <a:r>
              <a:rPr lang="en-US" sz="4400" b="1" dirty="0" smtClean="0"/>
              <a:t>The Basics</a:t>
            </a:r>
            <a:endParaRPr lang="en-US" sz="4400" b="1"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36292" y="433163"/>
            <a:ext cx="8014230" cy="738345"/>
          </a:xfrm>
        </p:spPr>
        <p:txBody>
          <a:bodyPr>
            <a:normAutofit/>
          </a:bodyPr>
          <a:lstStyle/>
          <a:p>
            <a:r>
              <a:rPr lang="en-US" sz="2800" dirty="0" smtClean="0"/>
              <a:t>The Basics: </a:t>
            </a:r>
            <a:r>
              <a:rPr lang="en-US" sz="2800" i="1" dirty="0" smtClean="0"/>
              <a:t>What is a Contract? </a:t>
            </a:r>
            <a:endParaRPr lang="en-US" sz="2800" i="1" dirty="0"/>
          </a:p>
        </p:txBody>
      </p:sp>
      <p:sp>
        <p:nvSpPr>
          <p:cNvPr id="3" name="Content Placeholder 2"/>
          <p:cNvSpPr>
            <a:spLocks noGrp="1"/>
          </p:cNvSpPr>
          <p:nvPr>
            <p:ph idx="1"/>
          </p:nvPr>
        </p:nvSpPr>
        <p:spPr>
          <a:xfrm>
            <a:off x="457199" y="1447158"/>
            <a:ext cx="6508377" cy="4679006"/>
          </a:xfrm>
        </p:spPr>
        <p:txBody>
          <a:bodyPr>
            <a:normAutofit/>
          </a:bodyPr>
          <a:lstStyle/>
          <a:p>
            <a:r>
              <a:rPr lang="en-US" dirty="0" smtClean="0"/>
              <a:t>A contract is </a:t>
            </a:r>
            <a:r>
              <a:rPr lang="en-US" b="1" u="sng" dirty="0" smtClean="0"/>
              <a:t>an agreement </a:t>
            </a:r>
            <a:r>
              <a:rPr lang="en-US" dirty="0" smtClean="0"/>
              <a:t>that creates a </a:t>
            </a:r>
            <a:r>
              <a:rPr lang="en-US" b="1" u="sng" dirty="0" smtClean="0"/>
              <a:t>legally enforceable obligation</a:t>
            </a:r>
            <a:r>
              <a:rPr lang="en-US" b="1" dirty="0" smtClean="0"/>
              <a:t> </a:t>
            </a:r>
            <a:r>
              <a:rPr lang="en-US" dirty="0" smtClean="0"/>
              <a:t>between two or more parties.</a:t>
            </a:r>
          </a:p>
          <a:p>
            <a:r>
              <a:rPr lang="en-US" dirty="0" smtClean="0"/>
              <a:t>Artists constantly enter into contracts:</a:t>
            </a:r>
          </a:p>
          <a:p>
            <a:pPr lvl="3"/>
            <a:r>
              <a:rPr lang="en-US" dirty="0" smtClean="0"/>
              <a:t>Art Collectors</a:t>
            </a:r>
          </a:p>
          <a:p>
            <a:pPr lvl="3"/>
            <a:r>
              <a:rPr lang="en-US" dirty="0" smtClean="0"/>
              <a:t>Art Dealers</a:t>
            </a:r>
          </a:p>
          <a:p>
            <a:pPr lvl="3"/>
            <a:r>
              <a:rPr lang="en-US" dirty="0" smtClean="0"/>
              <a:t>Publishers</a:t>
            </a:r>
          </a:p>
          <a:p>
            <a:pPr lvl="3"/>
            <a:r>
              <a:rPr lang="en-US" dirty="0" smtClean="0"/>
              <a:t>Agents</a:t>
            </a:r>
          </a:p>
          <a:p>
            <a:pPr lvl="3"/>
            <a:r>
              <a:rPr lang="en-US" dirty="0" smtClean="0"/>
              <a:t>Exhibitors</a:t>
            </a:r>
          </a:p>
          <a:p>
            <a:pPr lvl="3"/>
            <a:r>
              <a:rPr lang="en-US" dirty="0" smtClean="0"/>
              <a:t>Agencies</a:t>
            </a:r>
          </a:p>
          <a:p>
            <a:pPr lvl="3"/>
            <a:r>
              <a:rPr lang="en-US" dirty="0" smtClean="0"/>
              <a:t>Landlords</a:t>
            </a:r>
          </a:p>
          <a:p>
            <a:pPr lvl="3"/>
            <a:r>
              <a:rPr lang="en-US" dirty="0" smtClean="0"/>
              <a:t>Etc.</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436946"/>
            <a:ext cx="6508377" cy="1065055"/>
          </a:xfrm>
        </p:spPr>
        <p:txBody>
          <a:bodyPr/>
          <a:lstStyle/>
          <a:p>
            <a:r>
              <a:rPr lang="en-US" dirty="0" smtClean="0"/>
              <a:t>Why Do You Care?</a:t>
            </a:r>
            <a:endParaRPr lang="en-US" dirty="0"/>
          </a:p>
        </p:txBody>
      </p:sp>
      <p:sp>
        <p:nvSpPr>
          <p:cNvPr id="3" name="Content Placeholder 2"/>
          <p:cNvSpPr>
            <a:spLocks noGrp="1"/>
          </p:cNvSpPr>
          <p:nvPr>
            <p:ph idx="1"/>
          </p:nvPr>
        </p:nvSpPr>
        <p:spPr>
          <a:xfrm>
            <a:off x="457199" y="1870674"/>
            <a:ext cx="8282260" cy="4765439"/>
          </a:xfrm>
        </p:spPr>
        <p:txBody>
          <a:bodyPr>
            <a:normAutofit/>
          </a:bodyPr>
          <a:lstStyle/>
          <a:p>
            <a:r>
              <a:rPr lang="en-US" b="1" dirty="0" smtClean="0"/>
              <a:t>Define Expectations</a:t>
            </a:r>
          </a:p>
          <a:p>
            <a:pPr lvl="1"/>
            <a:r>
              <a:rPr lang="en-US" dirty="0" smtClean="0"/>
              <a:t>Who gets to exploit your work?</a:t>
            </a:r>
          </a:p>
          <a:p>
            <a:pPr lvl="1"/>
            <a:r>
              <a:rPr lang="en-US" dirty="0" smtClean="0"/>
              <a:t>Who can make derivatives?</a:t>
            </a:r>
          </a:p>
          <a:p>
            <a:pPr lvl="1"/>
            <a:r>
              <a:rPr lang="en-US" dirty="0" smtClean="0"/>
              <a:t>What are you going to get paid? How?</a:t>
            </a:r>
          </a:p>
          <a:p>
            <a:r>
              <a:rPr lang="en-US" b="1" dirty="0" smtClean="0"/>
              <a:t>Clarifies ownership of Intellectual Property</a:t>
            </a:r>
          </a:p>
          <a:p>
            <a:r>
              <a:rPr lang="en-US" b="1" dirty="0" smtClean="0"/>
              <a:t>Allows Parties to Negotiate More Fairly: </a:t>
            </a:r>
          </a:p>
          <a:p>
            <a:pPr lvl="1"/>
            <a:r>
              <a:rPr lang="en-US" dirty="0" smtClean="0"/>
              <a:t>Permits parties to negotiate when everyone is on the same page—giving parties choices and protection if something goes wrong.</a:t>
            </a:r>
          </a:p>
          <a:p>
            <a:r>
              <a:rPr lang="en-US" b="1" dirty="0" smtClean="0"/>
              <a:t>Circumvent Default Rules</a:t>
            </a:r>
          </a:p>
          <a:p>
            <a:pPr lvl="1"/>
            <a:r>
              <a:rPr lang="en-US" dirty="0" smtClean="0"/>
              <a:t>Without a contract, the law will make certain assumptions that may not be in your interest/to your benefit.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27980"/>
            <a:ext cx="8183880" cy="1141974"/>
          </a:xfrm>
        </p:spPr>
        <p:txBody>
          <a:bodyPr/>
          <a:lstStyle/>
          <a:p>
            <a:r>
              <a:rPr lang="en-US" dirty="0" smtClean="0"/>
              <a:t>Essential Components</a:t>
            </a:r>
            <a:endParaRPr lang="en-US" dirty="0"/>
          </a:p>
        </p:txBody>
      </p:sp>
      <p:sp>
        <p:nvSpPr>
          <p:cNvPr id="3" name="Content Placeholder 2"/>
          <p:cNvSpPr>
            <a:spLocks noGrp="1"/>
          </p:cNvSpPr>
          <p:nvPr>
            <p:ph idx="1"/>
          </p:nvPr>
        </p:nvSpPr>
        <p:spPr>
          <a:xfrm>
            <a:off x="245798" y="1663740"/>
            <a:ext cx="8630216" cy="4945064"/>
          </a:xfrm>
        </p:spPr>
        <p:txBody>
          <a:bodyPr>
            <a:normAutofit/>
          </a:bodyPr>
          <a:lstStyle/>
          <a:p>
            <a:r>
              <a:rPr lang="en-US" sz="2595" dirty="0" smtClean="0"/>
              <a:t>All contracts have </a:t>
            </a:r>
            <a:r>
              <a:rPr lang="en-US" sz="2595" b="1" u="sng" dirty="0" smtClean="0"/>
              <a:t>three</a:t>
            </a:r>
            <a:r>
              <a:rPr lang="en-US" sz="2595" dirty="0" smtClean="0"/>
              <a:t> basic requirements:</a:t>
            </a:r>
            <a:endParaRPr lang="en-US" dirty="0" smtClean="0"/>
          </a:p>
          <a:p>
            <a:pPr lvl="1"/>
            <a:r>
              <a:rPr lang="en-US" sz="2000" b="1" dirty="0" smtClean="0"/>
              <a:t>OFFER</a:t>
            </a:r>
          </a:p>
          <a:p>
            <a:pPr lvl="2"/>
            <a:r>
              <a:rPr lang="en-US" dirty="0" smtClean="0"/>
              <a:t>An offer is a proposal to enter into a contract, that invites acceptance in the form of a return promise or by performance based on the terms of the offer.</a:t>
            </a:r>
          </a:p>
          <a:p>
            <a:pPr lvl="1"/>
            <a:r>
              <a:rPr lang="en-US" sz="2000" b="1" dirty="0" smtClean="0"/>
              <a:t>ACCEPTANCE</a:t>
            </a:r>
          </a:p>
          <a:p>
            <a:pPr lvl="2"/>
            <a:r>
              <a:rPr lang="en-US" dirty="0" smtClean="0"/>
              <a:t>Acceptance is typically accomplished by agreeing to the offer, but can be accomplished by conduct indicating acceptance to the offer.</a:t>
            </a:r>
          </a:p>
          <a:p>
            <a:pPr lvl="1"/>
            <a:r>
              <a:rPr lang="en-US" sz="2000" b="1" dirty="0" smtClean="0"/>
              <a:t>CONSIDERATION</a:t>
            </a:r>
          </a:p>
          <a:p>
            <a:pPr lvl="2"/>
            <a:r>
              <a:rPr lang="en-US" dirty="0" smtClean="0"/>
              <a:t>Where each party gives up something of value to the other. </a:t>
            </a:r>
          </a:p>
          <a:p>
            <a:pPr lvl="2"/>
            <a:r>
              <a:rPr lang="en-US" dirty="0" smtClean="0"/>
              <a:t>“Quid Pro Quo” (i.e. This for That)</a:t>
            </a:r>
          </a:p>
          <a:p>
            <a:pPr lvl="3"/>
            <a:r>
              <a:rPr lang="en-US" dirty="0" smtClean="0"/>
              <a:t>E.g. Art collector promises to pay $5,000 to a painter for painting. The collector gives up money, the painter promises to paint.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15028"/>
            <a:ext cx="8183880" cy="1279041"/>
          </a:xfrm>
        </p:spPr>
        <p:txBody>
          <a:bodyPr/>
          <a:lstStyle/>
          <a:p>
            <a:r>
              <a:rPr lang="en-US" dirty="0" smtClean="0"/>
              <a:t>Written vs. Oral Contracts</a:t>
            </a:r>
            <a:endParaRPr lang="en-US" dirty="0"/>
          </a:p>
        </p:txBody>
      </p:sp>
      <p:sp>
        <p:nvSpPr>
          <p:cNvPr id="3" name="Content Placeholder 2"/>
          <p:cNvSpPr>
            <a:spLocks noGrp="1"/>
          </p:cNvSpPr>
          <p:nvPr>
            <p:ph idx="1"/>
          </p:nvPr>
        </p:nvSpPr>
        <p:spPr>
          <a:xfrm>
            <a:off x="457199" y="1594069"/>
            <a:ext cx="8229601" cy="3599794"/>
          </a:xfrm>
        </p:spPr>
        <p:txBody>
          <a:bodyPr/>
          <a:lstStyle/>
          <a:p>
            <a:endParaRPr lang="en-US" dirty="0" smtClean="0"/>
          </a:p>
          <a:p>
            <a:r>
              <a:rPr lang="en-US" dirty="0" smtClean="0"/>
              <a:t>A common fallacy is that all contracts must be in writing to be enforceable. This simply is not true, but there are </a:t>
            </a:r>
            <a:r>
              <a:rPr lang="en-US" u="sng" dirty="0" smtClean="0"/>
              <a:t>very specific circumstances </a:t>
            </a:r>
            <a:r>
              <a:rPr lang="en-US" dirty="0" smtClean="0"/>
              <a:t>where contracts must be in writing to be legally enforceable. </a:t>
            </a:r>
          </a:p>
          <a:p>
            <a:r>
              <a:rPr lang="en-US" sz="2400" i="1" dirty="0" smtClean="0"/>
              <a:t>Despite legal requirements, it is </a:t>
            </a:r>
            <a:r>
              <a:rPr lang="en-US" sz="2400" b="1" i="1" u="sng" dirty="0" smtClean="0"/>
              <a:t>always</a:t>
            </a:r>
            <a:r>
              <a:rPr lang="en-US" sz="2400" i="1" dirty="0" smtClean="0"/>
              <a:t> a good idea to put any contract in writing!</a:t>
            </a:r>
            <a:endParaRPr lang="en-US" sz="2400" i="1" dirty="0"/>
          </a:p>
        </p:txBody>
      </p:sp>
      <p:pic>
        <p:nvPicPr>
          <p:cNvPr id="25602" name="Picture 2"/>
          <p:cNvPicPr>
            <a:picLocks noChangeAspect="1" noChangeArrowheads="1"/>
          </p:cNvPicPr>
          <p:nvPr/>
        </p:nvPicPr>
        <p:blipFill>
          <a:blip r:embed="rId2"/>
          <a:srcRect/>
          <a:stretch>
            <a:fillRect/>
          </a:stretch>
        </p:blipFill>
        <p:spPr bwMode="auto">
          <a:xfrm>
            <a:off x="2911600" y="4796491"/>
            <a:ext cx="3602028" cy="187629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95338"/>
            <a:ext cx="8183880" cy="1082907"/>
          </a:xfrm>
        </p:spPr>
        <p:txBody>
          <a:bodyPr/>
          <a:lstStyle/>
          <a:p>
            <a:r>
              <a:rPr lang="en-US" dirty="0" smtClean="0"/>
              <a:t>The Law </a:t>
            </a:r>
            <a:endParaRPr lang="en-US" dirty="0"/>
          </a:p>
        </p:txBody>
      </p:sp>
      <p:sp>
        <p:nvSpPr>
          <p:cNvPr id="3" name="Content Placeholder 2"/>
          <p:cNvSpPr>
            <a:spLocks noGrp="1"/>
          </p:cNvSpPr>
          <p:nvPr>
            <p:ph idx="1"/>
          </p:nvPr>
        </p:nvSpPr>
        <p:spPr>
          <a:xfrm>
            <a:off x="457199" y="1840942"/>
            <a:ext cx="6508377" cy="4285221"/>
          </a:xfrm>
        </p:spPr>
        <p:txBody>
          <a:bodyPr/>
          <a:lstStyle/>
          <a:p>
            <a:r>
              <a:rPr lang="en-US" dirty="0" smtClean="0"/>
              <a:t>Contracts are generally governed by two different laws</a:t>
            </a:r>
          </a:p>
          <a:p>
            <a:pPr>
              <a:buNone/>
            </a:pPr>
            <a:endParaRPr lang="en-US" dirty="0" smtClean="0"/>
          </a:p>
          <a:p>
            <a:pPr lvl="1"/>
            <a:r>
              <a:rPr lang="en-US" b="1" u="sng" dirty="0" smtClean="0"/>
              <a:t>Uniform Commercial Code </a:t>
            </a:r>
          </a:p>
          <a:p>
            <a:pPr lvl="2"/>
            <a:r>
              <a:rPr lang="en-US" dirty="0" smtClean="0"/>
              <a:t>UCC governs the sale of goods </a:t>
            </a:r>
          </a:p>
          <a:p>
            <a:pPr lvl="3"/>
            <a:r>
              <a:rPr lang="en-US" dirty="0" smtClean="0"/>
              <a:t>e.g. selling a specific piece of artwork to a buyer</a:t>
            </a:r>
          </a:p>
          <a:p>
            <a:pPr lvl="3">
              <a:buNone/>
            </a:pPr>
            <a:endParaRPr lang="en-US" dirty="0" smtClean="0"/>
          </a:p>
          <a:p>
            <a:pPr lvl="1"/>
            <a:r>
              <a:rPr lang="en-US" b="1" u="sng" dirty="0" smtClean="0"/>
              <a:t>State Law </a:t>
            </a:r>
          </a:p>
          <a:p>
            <a:pPr lvl="2"/>
            <a:r>
              <a:rPr lang="en-US" dirty="0" smtClean="0"/>
              <a:t>Covers about everything else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75650"/>
            <a:ext cx="8183880" cy="846635"/>
          </a:xfrm>
        </p:spPr>
        <p:txBody>
          <a:bodyPr>
            <a:normAutofit/>
          </a:bodyPr>
          <a:lstStyle/>
          <a:p>
            <a:r>
              <a:rPr lang="en-US" sz="2600" i="1" dirty="0" smtClean="0"/>
              <a:t>So, When Must A Contract Be In Writing?</a:t>
            </a:r>
            <a:endParaRPr lang="en-US" sz="2600" i="1" dirty="0"/>
          </a:p>
        </p:txBody>
      </p:sp>
      <p:sp>
        <p:nvSpPr>
          <p:cNvPr id="3" name="Content Placeholder 2"/>
          <p:cNvSpPr>
            <a:spLocks noGrp="1"/>
          </p:cNvSpPr>
          <p:nvPr>
            <p:ph idx="1"/>
          </p:nvPr>
        </p:nvSpPr>
        <p:spPr>
          <a:xfrm>
            <a:off x="502920" y="1900008"/>
            <a:ext cx="8183880" cy="4705723"/>
          </a:xfrm>
        </p:spPr>
        <p:txBody>
          <a:bodyPr>
            <a:normAutofit fontScale="92500" lnSpcReduction="10000"/>
          </a:bodyPr>
          <a:lstStyle/>
          <a:p>
            <a:r>
              <a:rPr lang="en-US" dirty="0" smtClean="0"/>
              <a:t>Statute of Frauds requires contracts for </a:t>
            </a:r>
            <a:r>
              <a:rPr lang="en-US" b="1" u="sng" dirty="0" smtClean="0">
                <a:solidFill>
                  <a:srgbClr val="0D0D0D"/>
                </a:solidFill>
              </a:rPr>
              <a:t>services (or goods under $500) to be in writing if the agreement cannot be performed within a year</a:t>
            </a:r>
          </a:p>
          <a:p>
            <a:pPr lvl="1"/>
            <a:r>
              <a:rPr lang="en-US" dirty="0" smtClean="0"/>
              <a:t>E.g. An artist who agrees to sell a buyer 2 works of artwork at $200 a piece, each year for 3 years </a:t>
            </a:r>
          </a:p>
          <a:p>
            <a:pPr lvl="1"/>
            <a:r>
              <a:rPr lang="en-US" dirty="0" smtClean="0"/>
              <a:t>E.g. A muralist is hired to paint a mural over the course of 15 months, or payment will take longer than 12 months to fulfill. </a:t>
            </a:r>
          </a:p>
          <a:p>
            <a:r>
              <a:rPr lang="en-US" dirty="0" smtClean="0"/>
              <a:t>The U.C.C. requires a contract be in writing </a:t>
            </a:r>
            <a:r>
              <a:rPr lang="en-US" b="1" u="sng" dirty="0" smtClean="0"/>
              <a:t>whenever goods of value (i.e. artwork) of more than $500 are being sold. </a:t>
            </a:r>
          </a:p>
          <a:p>
            <a:pPr lvl="1"/>
            <a:r>
              <a:rPr lang="en-US" b="1" dirty="0" smtClean="0"/>
              <a:t>Exceptions:</a:t>
            </a:r>
          </a:p>
          <a:p>
            <a:pPr lvl="2"/>
            <a:r>
              <a:rPr lang="en-US" dirty="0" smtClean="0"/>
              <a:t>When goods are being specifically created for purchasers</a:t>
            </a:r>
          </a:p>
          <a:p>
            <a:pPr lvl="2"/>
            <a:r>
              <a:rPr lang="en-US" dirty="0" smtClean="0"/>
              <a:t>If the artist receives and accepts payment, and purchaser accepts work</a:t>
            </a:r>
          </a:p>
          <a:p>
            <a:pPr lvl="2"/>
            <a:r>
              <a:rPr lang="en-US" dirty="0" smtClean="0"/>
              <a:t>Two merchants who make an oral contract for the sale of goods for more than $500, if one merchant then writes the other merchant a note within 10 days of receipt of the goods (“Merchant” is a specifically defined legal term and will generally include galleries, publishers, and even artists). </a:t>
            </a:r>
            <a:endParaRPr lang="en-US" dirty="0"/>
          </a:p>
        </p:txBody>
      </p:sp>
    </p:spTree>
  </p:cSld>
  <p:clrMapOvr>
    <a:masterClrMapping/>
  </p:clrMapOvr>
</p:sld>
</file>

<file path=ppt/theme/theme1.xml><?xml version="1.0" encoding="utf-8"?>
<a:theme xmlns:a="http://schemas.openxmlformats.org/drawingml/2006/main" name="Plaza">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laza">
      <a:majorFont>
        <a:latin typeface="Century Gothic"/>
        <a:ea typeface=""/>
        <a:cs typeface=""/>
        <a:font script="Jpan" typeface="メイリオ"/>
      </a:majorFont>
      <a:minorFont>
        <a:latin typeface="Century Gothic"/>
        <a:ea typeface=""/>
        <a:cs typeface=""/>
        <a:font script="Jpan" typeface="メイリオ"/>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Plaza.thmx</Template>
  <TotalTime>468</TotalTime>
  <Words>2398</Words>
  <Application>Microsoft Macintosh PowerPoint</Application>
  <PresentationFormat>On-screen Show (4:3)</PresentationFormat>
  <Paragraphs>211</Paragraphs>
  <Slides>27</Slides>
  <Notes>1</Notes>
  <HiddenSlides>0</HiddenSlides>
  <MMClips>0</MMClips>
  <ScaleCrop>false</ScaleCrop>
  <HeadingPairs>
    <vt:vector size="4" baseType="variant">
      <vt:variant>
        <vt:lpstr>Design Template</vt:lpstr>
      </vt:variant>
      <vt:variant>
        <vt:i4>1</vt:i4>
      </vt:variant>
      <vt:variant>
        <vt:lpstr>Slide Titles</vt:lpstr>
      </vt:variant>
      <vt:variant>
        <vt:i4>27</vt:i4>
      </vt:variant>
    </vt:vector>
  </HeadingPairs>
  <TitlesOfParts>
    <vt:vector size="28" baseType="lpstr">
      <vt:lpstr>Plaza</vt:lpstr>
      <vt:lpstr> </vt:lpstr>
      <vt:lpstr>Before We Begin…</vt:lpstr>
      <vt:lpstr>Contracts</vt:lpstr>
      <vt:lpstr>The Basics: What is a Contract? </vt:lpstr>
      <vt:lpstr>Why Do You Care?</vt:lpstr>
      <vt:lpstr>Essential Components</vt:lpstr>
      <vt:lpstr>Written vs. Oral Contracts</vt:lpstr>
      <vt:lpstr>The Law </vt:lpstr>
      <vt:lpstr>So, When Must A Contract Be In Writing?</vt:lpstr>
      <vt:lpstr>Important Contracts for Artists</vt:lpstr>
      <vt:lpstr>Collaborative Projects  (“Joint Works”)</vt:lpstr>
      <vt:lpstr>Contracts for the Sale of Art</vt:lpstr>
      <vt:lpstr>Commission Contracts</vt:lpstr>
      <vt:lpstr>Commission Contracts</vt:lpstr>
      <vt:lpstr>Commission Contracts Cont.</vt:lpstr>
      <vt:lpstr>Contracts for the Consignment of Art</vt:lpstr>
      <vt:lpstr>Art Consignment in Colorado</vt:lpstr>
      <vt:lpstr>Consignment Contract Terms</vt:lpstr>
      <vt:lpstr>Calculating Gallery Commission</vt:lpstr>
      <vt:lpstr>Licensing Agreements</vt:lpstr>
      <vt:lpstr>Copyright License Agreements </vt:lpstr>
      <vt:lpstr>A Quick Word on Copyrights…</vt:lpstr>
      <vt:lpstr>Licensing and Royalties</vt:lpstr>
      <vt:lpstr>Licensing Lingo</vt:lpstr>
      <vt:lpstr>Calculating Royalties</vt:lpstr>
      <vt:lpstr>Royalty Audits</vt:lpstr>
      <vt:lpstr>Questions? Comments?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Christina Saunders</dc:creator>
  <cp:lastModifiedBy>Christina Saunders</cp:lastModifiedBy>
  <cp:revision>10</cp:revision>
  <dcterms:created xsi:type="dcterms:W3CDTF">2013-03-12T16:27:38Z</dcterms:created>
  <dcterms:modified xsi:type="dcterms:W3CDTF">2013-03-12T16:29:44Z</dcterms:modified>
</cp:coreProperties>
</file>