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6" r:id="rId6"/>
    <p:sldId id="263" r:id="rId7"/>
    <p:sldId id="257" r:id="rId8"/>
    <p:sldId id="269" r:id="rId9"/>
    <p:sldId id="270" r:id="rId10"/>
    <p:sldId id="258" r:id="rId11"/>
    <p:sldId id="259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6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0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5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7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8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Concept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1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</a:t>
            </a:r>
            <a:endParaRPr lang="en-US" dirty="0"/>
          </a:p>
        </p:txBody>
      </p:sp>
      <p:pic>
        <p:nvPicPr>
          <p:cNvPr id="8194" name="Picture 2" descr="https://lh6.googleusercontent.com/X31KAvbwYsEITHKlQRt7yzjOajIDWiPyX0CzgG2mBAIOV-VxpF5EYBoMN4bZKxyKVi5CA8H1thn813HA-riI28UG2Rqhmcq7N_z9-0xIQzkLK7zPij6ssZnAhGBrI7Ww0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52959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lh4.googleusercontent.com/Mx_8_pvsnwiDIHwHOD0I8X2EA-OdJseZUIdG4nrYfw6BtFYskA3biLqgozbCE_2hciMjano9952vcINReI3S2lowDFIx_FhryHB56rRZmA8Kl6VKpKDXKyGsvztXAJ5Az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67000"/>
            <a:ext cx="28003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5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50628"/>
              </p:ext>
            </p:extLst>
          </p:nvPr>
        </p:nvGraphicFramePr>
        <p:xfrm>
          <a:off x="838200" y="1600200"/>
          <a:ext cx="8000997" cy="4572000"/>
        </p:xfrm>
        <a:graphic>
          <a:graphicData uri="http://schemas.openxmlformats.org/drawingml/2006/table">
            <a:tbl>
              <a:tblPr/>
              <a:tblGrid>
                <a:gridCol w="933195"/>
                <a:gridCol w="1009686"/>
                <a:gridCol w="1009686"/>
                <a:gridCol w="1009686"/>
                <a:gridCol w="1009686"/>
                <a:gridCol w="1009686"/>
                <a:gridCol w="1009686"/>
                <a:gridCol w="1009686"/>
              </a:tblGrid>
              <a:tr h="571500"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Pin 1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Pin 2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Pin 3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Pin 4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Pin 5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Pin 6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Pin 13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LED1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LED2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LED3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LED5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LED6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LED7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LED8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 dirty="0">
                        <a:effectLst/>
                      </a:endParaRPr>
                    </a:p>
                  </a:txBody>
                  <a:tcPr marL="25256" marR="25256" marT="40410" marB="4041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7862" y="1368247"/>
            <a:ext cx="1661601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1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pic>
        <p:nvPicPr>
          <p:cNvPr id="10242" name="Picture 2" descr="https://lh6.googleusercontent.com/1X-yRiBLtD3ogNRay0i6xsgIgqonH1w1p3b0pZlPG32eP40_eo_pnomNN6jgAjOYqF4cCKYOE8RO0iFJc3k1B0oHWrQ0sDxnFMReHsLPuqnW3vMwi3sa-6jGTfKkPuprX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03" y="1905000"/>
            <a:ext cx="5802593" cy="422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4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</a:t>
            </a:r>
            <a:r>
              <a:rPr lang="en-US" dirty="0"/>
              <a:t>A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31043"/>
              </p:ext>
            </p:extLst>
          </p:nvPr>
        </p:nvGraphicFramePr>
        <p:xfrm>
          <a:off x="762000" y="1828800"/>
          <a:ext cx="7543800" cy="4389972"/>
        </p:xfrm>
        <a:graphic>
          <a:graphicData uri="http://schemas.openxmlformats.org/drawingml/2006/table">
            <a:tbl>
              <a:tblPr/>
              <a:tblGrid>
                <a:gridCol w="1453161"/>
                <a:gridCol w="1389981"/>
                <a:gridCol w="1149892"/>
                <a:gridCol w="1908063"/>
                <a:gridCol w="1642703"/>
              </a:tblGrid>
              <a:tr h="42067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Concept A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Concept B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Concept C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option 1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option 2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Option 3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Option 4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92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sensors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Infrared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Optic Encoder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potentiometer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LEDs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RGB LEDs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SMD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Triple out high power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Piranha Super-Flux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Motor Type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DC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92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Motor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Brushed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Brushless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Synchronous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Induction(squirrel cage)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direction of spin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vertical axis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horizontal axis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microcontroller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arduino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PSoC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PiC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82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materials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aluminum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plastic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wood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steel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Power systems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9V battery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 battery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AAA battery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1819098" y="1371035"/>
            <a:ext cx="178910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8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B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27556"/>
              </p:ext>
            </p:extLst>
          </p:nvPr>
        </p:nvGraphicFramePr>
        <p:xfrm>
          <a:off x="457200" y="1600200"/>
          <a:ext cx="7543800" cy="4389972"/>
        </p:xfrm>
        <a:graphic>
          <a:graphicData uri="http://schemas.openxmlformats.org/drawingml/2006/table">
            <a:tbl>
              <a:tblPr/>
              <a:tblGrid>
                <a:gridCol w="1453161"/>
                <a:gridCol w="1389981"/>
                <a:gridCol w="1149892"/>
                <a:gridCol w="1908063"/>
                <a:gridCol w="1642703"/>
              </a:tblGrid>
              <a:tr h="42067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Concept A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Concept B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Concept C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option 1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option 2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Option 3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Option 4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92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sensors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Infrared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Optic Encoder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potentiometer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LEDs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RGB LEDs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SMD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Triple out high power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Piranha Super-Flux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Motor Type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DC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92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Motor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Brushed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Brushless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Synchronous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Induction(squirrel cage)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direction of spin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vertical axis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horizontal axis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microcontroller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arduino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PSoC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PiC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82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materials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aluminum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plastic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wood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steel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Power systems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9V battery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 battery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AAA battery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95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</a:t>
            </a:r>
            <a:r>
              <a:rPr lang="en-US" dirty="0" smtClean="0"/>
              <a:t>C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40433"/>
              </p:ext>
            </p:extLst>
          </p:nvPr>
        </p:nvGraphicFramePr>
        <p:xfrm>
          <a:off x="762000" y="1828800"/>
          <a:ext cx="7543800" cy="4389972"/>
        </p:xfrm>
        <a:graphic>
          <a:graphicData uri="http://schemas.openxmlformats.org/drawingml/2006/table">
            <a:tbl>
              <a:tblPr/>
              <a:tblGrid>
                <a:gridCol w="1453161"/>
                <a:gridCol w="1389981"/>
                <a:gridCol w="1149892"/>
                <a:gridCol w="1908063"/>
                <a:gridCol w="1642703"/>
              </a:tblGrid>
              <a:tr h="42067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Concept A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Concept B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Concept</a:t>
                      </a:r>
                      <a:r>
                        <a:rPr lang="en-US" sz="1200" baseline="0" dirty="0" smtClean="0">
                          <a:effectLst/>
                        </a:rPr>
                        <a:t> C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option 1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option 2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Option 3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Option 4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92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sensors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Infrared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Optic Encoder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potentiometer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LEDs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RGB LEDs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SMD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Triple out high power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Piranha Super-Flux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Motor Type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DC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92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Motor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Brushed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Brushless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Synchronous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Induction(squirrel cage)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direction of spin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vertical axis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horizontal axis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microcontroller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arduino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PSoC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PiC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82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materials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aluminum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plastic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wood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steel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Power systems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9V battery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 battery</a:t>
                      </a:r>
                      <a:endParaRPr lang="en-US" sz="120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AAA battery</a:t>
                      </a: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9375" marR="19375" marT="31000" marB="310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1819098" y="1371035"/>
            <a:ext cx="178910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70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Matrix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89742" y="1600201"/>
          <a:ext cx="4164515" cy="4525961"/>
        </p:xfrm>
        <a:graphic>
          <a:graphicData uri="http://schemas.openxmlformats.org/drawingml/2006/table">
            <a:tbl>
              <a:tblPr/>
              <a:tblGrid>
                <a:gridCol w="1038946"/>
                <a:gridCol w="1038946"/>
                <a:gridCol w="1038946"/>
                <a:gridCol w="1047677"/>
              </a:tblGrid>
              <a:tr h="58669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Concept Selection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699"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Concept A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Concept B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Concept C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69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5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cost(.3)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5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weight(.1)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14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 simplicity(.3)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5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safety(.1)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69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visibility(.2)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5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-.6</a:t>
                      </a:r>
                      <a:endParaRPr lang="en-US" sz="160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-.6</a:t>
                      </a:r>
                      <a:endParaRPr lang="en-US" sz="1600" dirty="0">
                        <a:effectLst/>
                      </a:endParaRPr>
                    </a:p>
                  </a:txBody>
                  <a:tcPr marL="26192" marR="26192" marT="41907" marB="4190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892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3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5&amp;6 </a:t>
            </a:r>
            <a:r>
              <a:rPr lang="en-US" dirty="0" smtClean="0"/>
              <a:t>Electrical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3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Design</a:t>
            </a:r>
            <a:endParaRPr lang="en-US" dirty="0"/>
          </a:p>
        </p:txBody>
      </p:sp>
      <p:pic>
        <p:nvPicPr>
          <p:cNvPr id="4098" name="Picture 2" descr="https://lh3.googleusercontent.com/DR3OTAmpMccfWBwcc1rjkstdstS4_oIABxCwPuHrOFueFNWJPbXGYnajzGEdjl6OfsG17eGoJNqzaba-dAXaMgp1WslItJMbN3hS1E6Rvr9AYYwB02TsolfUYRNPQRP9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9532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1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Design</a:t>
            </a:r>
            <a:endParaRPr lang="en-US" dirty="0"/>
          </a:p>
        </p:txBody>
      </p:sp>
      <p:pic>
        <p:nvPicPr>
          <p:cNvPr id="6146" name="Picture 2" descr="https://lh6.googleusercontent.com/scc_STr8SQ7ybGSy9b6LboZf9a83nSIa9_jkOCUGA_y-rA_QcYhE2987Vzu3exmcjdmw_xKPAS20P5r5iYjq_PEYPJq8jBagqkzJuDjZQ3Wghgw7WTiO0j6fM62Vsqag2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68655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27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Design</a:t>
            </a:r>
            <a:endParaRPr lang="en-US" dirty="0"/>
          </a:p>
        </p:txBody>
      </p:sp>
      <p:pic>
        <p:nvPicPr>
          <p:cNvPr id="7172" name="Picture 4" descr="https://lh6.googleusercontent.com/ZXtEy2SVJvWPKx3dMOCpJtH1eUYajHmDUK4l0YmqR1WAkoEoNoPRhp4rO0dt8pIoDomkmuqRSqXvPa7CQgDzTeFNfGFbidJsbqC38Gl9spzOFBEFl8dWbnEEPvvfkCBQ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371600"/>
            <a:ext cx="675322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706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322</Words>
  <Application>Microsoft Office PowerPoint</Application>
  <PresentationFormat>On-screen Show (4:3)</PresentationFormat>
  <Paragraphs>266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Concept Selection</vt:lpstr>
      <vt:lpstr>Concept A</vt:lpstr>
      <vt:lpstr>Concept B</vt:lpstr>
      <vt:lpstr>Concept C</vt:lpstr>
      <vt:lpstr>Scoring Matrix</vt:lpstr>
      <vt:lpstr>5&amp;6 Electrical Design</vt:lpstr>
      <vt:lpstr>Concept Design</vt:lpstr>
      <vt:lpstr>Concept Design</vt:lpstr>
      <vt:lpstr>Concept Design</vt:lpstr>
      <vt:lpstr>Detailed Design</vt:lpstr>
      <vt:lpstr>Truth Table</vt:lpstr>
      <vt:lpstr>Decoder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5&amp;6 Mechanical Design</dc:title>
  <dc:creator>owner</dc:creator>
  <cp:lastModifiedBy>EGRstudent</cp:lastModifiedBy>
  <cp:revision>9</cp:revision>
  <dcterms:created xsi:type="dcterms:W3CDTF">2014-04-16T04:14:27Z</dcterms:created>
  <dcterms:modified xsi:type="dcterms:W3CDTF">2014-04-16T17:17:47Z</dcterms:modified>
</cp:coreProperties>
</file>