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54" d="100"/>
          <a:sy n="54" d="100"/>
        </p:scale>
        <p:origin x="81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0C381-B39E-49EF-B870-5850E2ECA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Scrumptious Finance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D2F81-D0A1-4FEB-96B6-05A49524C8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COSC 310 project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D62C0E-8D37-4FA2-A629-5F6A6352F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246" y="2820234"/>
            <a:ext cx="3268066" cy="195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64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AC8F6-8A00-4C64-8D9B-132FB7686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0A24D-F145-4A2A-BC90-EF99CF9BF6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We’ve Done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9529F-59A7-4513-839D-765EC947BB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Main page layout </a:t>
            </a:r>
            <a:r>
              <a:rPr lang="en-US" dirty="0"/>
              <a:t>and styling</a:t>
            </a:r>
          </a:p>
          <a:p>
            <a:r>
              <a:rPr lang="en-US" dirty="0"/>
              <a:t>Log in</a:t>
            </a:r>
          </a:p>
          <a:p>
            <a:r>
              <a:rPr lang="en-US" dirty="0"/>
              <a:t>Register/create account</a:t>
            </a:r>
          </a:p>
          <a:p>
            <a:r>
              <a:rPr lang="en-US" dirty="0"/>
              <a:t>Add bank account</a:t>
            </a:r>
          </a:p>
          <a:p>
            <a:r>
              <a:rPr lang="en-US" dirty="0"/>
              <a:t>Upload csv file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5E55FB-FB04-4438-82A7-2E639F4EA6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What’s next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F6386F-C716-46C6-8A34-6C24D2463BD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Investments</a:t>
            </a:r>
          </a:p>
          <a:p>
            <a:r>
              <a:rPr lang="en-US" dirty="0"/>
              <a:t>Finance analysis</a:t>
            </a:r>
          </a:p>
          <a:p>
            <a:r>
              <a:rPr lang="en-US" dirty="0"/>
              <a:t>Debugging and fine tuning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E22B0C-003B-462D-8E16-AF9B6749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1097" y="178551"/>
            <a:ext cx="16859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43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F19BAF3-7E20-4B9D-B544-BABAEEA1FA7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0648F4-ABCD-4DF0-8641-76CFB235472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989BE678-777B-482A-A616-FEDC47B162E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F1EB4BD-9C7E-4AA3-9681-C7EB0DA6250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AAE3AA-3759-4D28-B0EF-575F25A5146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28BE0C3-2102-4820-B88B-A448B1840D1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1C3847-A994-44D1-A6B6-5355036AA4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7"/>
          <a:srcRect l="15906" r="14644" b="-1"/>
          <a:stretch/>
        </p:blipFill>
        <p:spPr>
          <a:xfrm>
            <a:off x="4634680" y="10"/>
            <a:ext cx="756013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26E2FAE-FA60-497B-B2CB-7702C6FF3A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CAD23C-C481-4A91-930C-85EE8F100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9" y="629266"/>
            <a:ext cx="3330328" cy="1641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Our Goal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255D3-DEA1-45BB-B6B5-D14FD358B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0669" y="2438400"/>
            <a:ext cx="3330328" cy="38099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Our goal with scrumptious finance was to create a centralized hub for all of ones finances</a:t>
            </a:r>
          </a:p>
          <a:p>
            <a:r>
              <a:rPr lang="en-US" dirty="0"/>
              <a:t>With Scrumptious Finance we wanted to make it easy for users to see the status of all their different accounts along with </a:t>
            </a:r>
            <a:r>
              <a:rPr lang="en-US" dirty="0" err="1"/>
              <a:t>anlysis</a:t>
            </a:r>
            <a:r>
              <a:rPr lang="en-US" dirty="0"/>
              <a:t> on their finances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28936C-53FE-459A-BAAF-06889F19CF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05878" y="65878"/>
            <a:ext cx="16859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9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4E366E-272A-409E-840F-9A6A64A9E3F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DAA4FEEE-0B5F-41BF-825D-60F9FB0895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8B08BE9-FD5D-4AC3-B1E2-CEA2930F34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6091916" y="2934609"/>
            <a:ext cx="5451627" cy="2889362"/>
          </a:xfrm>
          <a:prstGeom prst="rect">
            <a:avLst/>
          </a:prstGeom>
          <a:effectLst/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721560C-E4AB-4287-A29C-3F6916794C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3122F-1591-47D6-85C7-2F48E43FD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System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975D1-E3EE-4279-A263-D37089874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548281"/>
            <a:ext cx="5122606" cy="365868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chemeClr val="tx2"/>
              </a:buClr>
            </a:pPr>
            <a:r>
              <a:rPr lang="en-US" b="1" dirty="0"/>
              <a:t>User Interface:</a:t>
            </a:r>
            <a:r>
              <a:rPr lang="en-US" dirty="0"/>
              <a:t> Web Browser</a:t>
            </a:r>
          </a:p>
          <a:p>
            <a:pPr>
              <a:buClr>
                <a:schemeClr val="tx2"/>
              </a:buClr>
            </a:pPr>
            <a:r>
              <a:rPr lang="en-US" b="1" dirty="0"/>
              <a:t>Authentication and Authorization: </a:t>
            </a:r>
            <a:r>
              <a:rPr lang="en-US" dirty="0"/>
              <a:t>Login, view Bank Accounts, Data validation</a:t>
            </a:r>
          </a:p>
          <a:p>
            <a:pPr>
              <a:buClr>
                <a:schemeClr val="tx2"/>
              </a:buClr>
            </a:pPr>
            <a:r>
              <a:rPr lang="en-US" b="1" dirty="0"/>
              <a:t>Info Retrieval:</a:t>
            </a:r>
            <a:r>
              <a:rPr lang="en-US" dirty="0"/>
              <a:t> Security, Bank data management, Bank Statement generation</a:t>
            </a:r>
          </a:p>
          <a:p>
            <a:pPr>
              <a:buClr>
                <a:schemeClr val="tx2"/>
              </a:buClr>
            </a:pPr>
            <a:r>
              <a:rPr lang="en-US" b="1" dirty="0"/>
              <a:t>Transaction Management: </a:t>
            </a:r>
            <a:r>
              <a:rPr lang="en-US" dirty="0"/>
              <a:t>Our site Database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75051E-EFB9-47B4-8EE6-3C1DE0880E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1097" y="178551"/>
            <a:ext cx="16859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2932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AAD3FD-83A5-4B89-9F8F-01B8870865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26C04EF-6428-472D-B316-74A19385B08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3304F1-8FEF-4741-AD7B-65F5455F69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6093992" y="1323979"/>
            <a:ext cx="5449889" cy="4210039"/>
          </a:xfrm>
          <a:prstGeom prst="rect">
            <a:avLst/>
          </a:prstGeom>
          <a:effectLst/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92A1116-1C84-41DF-B803-1F7B0883EC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85567-2FBF-4E4C-86D0-C983D6CF9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User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DE757-0C02-4628-9B46-3B9F1718F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To determine our user requirements we used user stories to create scenarios of users utilizing our site</a:t>
            </a:r>
          </a:p>
          <a:p>
            <a:r>
              <a:rPr lang="en-US" dirty="0">
                <a:solidFill>
                  <a:srgbClr val="EBEBEB"/>
                </a:solidFill>
              </a:rPr>
              <a:t>The user requirements are shown by the use case diagram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EBEBEB"/>
                </a:solidFill>
              </a:rPr>
              <a:t>User Story Examples:</a:t>
            </a:r>
          </a:p>
          <a:p>
            <a:r>
              <a:rPr lang="en-US" dirty="0">
                <a:solidFill>
                  <a:srgbClr val="EBEBEB"/>
                </a:solidFill>
              </a:rPr>
              <a:t>As  a user I would like to be able to securely register</a:t>
            </a:r>
          </a:p>
          <a:p>
            <a:r>
              <a:rPr lang="en-US" dirty="0">
                <a:solidFill>
                  <a:srgbClr val="EBEBEB"/>
                </a:solidFill>
              </a:rPr>
              <a:t>As a user I would like to safely send money to another user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819E7DC-9871-4739-9106-AEADDC95B2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5878" y="65878"/>
            <a:ext cx="16859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87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41B68C77-138E-4BF7-A276-BD0C78A4219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C268552-D473-46ED-B1B8-422042C4DEF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4AC0CD9D-7610-4620-93B4-798CCD9AB5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B9238B3E-24AA-439A-B527-6C5DF6D7214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9F01145-BEA3-4CBF-AA21-10077B948CA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DE4D62F9-188E-4530-84C2-24BDEE4BEB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3FC718-FDE3-4EF7-921E-A5F374EAF8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Freeform: Shape 51">
            <a:extLst>
              <a:ext uri="{FF2B5EF4-FFF2-40B4-BE49-F238E27FC236}">
                <a16:creationId xmlns:a16="http://schemas.microsoft.com/office/drawing/2014/main" id="{7DCB61BE-FA0F-4EFB-BE0E-268BAD8E30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CF10D6-965D-41C1-937F-DEDF84D15A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5048451" y="2385911"/>
            <a:ext cx="6495847" cy="2695776"/>
          </a:xfrm>
          <a:prstGeom prst="rect">
            <a:avLst/>
          </a:prstGeom>
          <a:effectLst/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A4B31EAA-7423-46F7-9B90-4AB2B09C35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C1FFEC-80AC-4155-ABA6-EDDFA935D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ER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70433-6B50-45FA-B6D0-B29FFE08FA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855" y="3072385"/>
            <a:ext cx="3108057" cy="29474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Classes: </a:t>
            </a:r>
            <a:r>
              <a:rPr lang="en-US" sz="1400" dirty="0">
                <a:solidFill>
                  <a:srgbClr val="FFFFFF"/>
                </a:solidFill>
              </a:rPr>
              <a:t>User, Account, Wallet, Transaction, </a:t>
            </a:r>
            <a:r>
              <a:rPr lang="en-US" sz="1400" dirty="0" err="1">
                <a:solidFill>
                  <a:srgbClr val="FFFFFF"/>
                </a:solidFill>
              </a:rPr>
              <a:t>AccountTransaction</a:t>
            </a:r>
            <a:endParaRPr lang="en-US" sz="1400" dirty="0">
              <a:solidFill>
                <a:srgbClr val="FFFFFF"/>
              </a:solidFill>
            </a:endParaRPr>
          </a:p>
          <a:p>
            <a:r>
              <a:rPr lang="en-US" sz="1400" b="1" dirty="0">
                <a:solidFill>
                  <a:srgbClr val="FFFFFF"/>
                </a:solidFill>
              </a:rPr>
              <a:t>Relationships: </a:t>
            </a:r>
            <a:r>
              <a:rPr lang="en-US" sz="1400" dirty="0">
                <a:solidFill>
                  <a:srgbClr val="FFFFFF"/>
                </a:solidFill>
              </a:rPr>
              <a:t>All of the class relationships are centralized around the User class. A user has a wallet which is used for transactions. A user has an account which contains </a:t>
            </a:r>
            <a:r>
              <a:rPr lang="en-US" sz="1400" dirty="0" err="1">
                <a:solidFill>
                  <a:srgbClr val="FFFFFF"/>
                </a:solidFill>
              </a:rPr>
              <a:t>AccountTransactions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5D6D428-C742-4AF5-9FC0-7D0F3855B0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5878" y="65878"/>
            <a:ext cx="16859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7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35">
            <a:extLst>
              <a:ext uri="{FF2B5EF4-FFF2-40B4-BE49-F238E27FC236}">
                <a16:creationId xmlns:a16="http://schemas.microsoft.com/office/drawing/2014/main" id="{DF19BAF3-7E20-4B9D-B544-BABAEEA1FA7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7" name="Picture 37">
            <a:extLst>
              <a:ext uri="{FF2B5EF4-FFF2-40B4-BE49-F238E27FC236}">
                <a16:creationId xmlns:a16="http://schemas.microsoft.com/office/drawing/2014/main" id="{950648F4-ABCD-4DF0-8641-76CFB235472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8" name="Oval 39">
            <a:extLst>
              <a:ext uri="{FF2B5EF4-FFF2-40B4-BE49-F238E27FC236}">
                <a16:creationId xmlns:a16="http://schemas.microsoft.com/office/drawing/2014/main" id="{989BE678-777B-482A-A616-FEDC47B162E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9" name="Picture 41">
            <a:extLst>
              <a:ext uri="{FF2B5EF4-FFF2-40B4-BE49-F238E27FC236}">
                <a16:creationId xmlns:a16="http://schemas.microsoft.com/office/drawing/2014/main" id="{CF1EB4BD-9C7E-4AA3-9681-C7EB0DA6250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0" name="Picture 43">
            <a:extLst>
              <a:ext uri="{FF2B5EF4-FFF2-40B4-BE49-F238E27FC236}">
                <a16:creationId xmlns:a16="http://schemas.microsoft.com/office/drawing/2014/main" id="{94AAE3AA-3759-4D28-B0EF-575F25A5146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1" name="Rectangle 45">
            <a:extLst>
              <a:ext uri="{FF2B5EF4-FFF2-40B4-BE49-F238E27FC236}">
                <a16:creationId xmlns:a16="http://schemas.microsoft.com/office/drawing/2014/main" id="{D28BE0C3-2102-4820-B88B-A448B1840D1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961CBF-2DEF-48CA-BA8A-DCF66741D7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7"/>
          <a:srcRect l="7999" r="15690"/>
          <a:stretch/>
        </p:blipFill>
        <p:spPr>
          <a:xfrm>
            <a:off x="4634682" y="10"/>
            <a:ext cx="7557319" cy="6857990"/>
          </a:xfrm>
          <a:prstGeom prst="rect">
            <a:avLst/>
          </a:prstGeom>
        </p:spPr>
      </p:pic>
      <p:sp>
        <p:nvSpPr>
          <p:cNvPr id="62" name="Rectangle 47">
            <a:extLst>
              <a:ext uri="{FF2B5EF4-FFF2-40B4-BE49-F238E27FC236}">
                <a16:creationId xmlns:a16="http://schemas.microsoft.com/office/drawing/2014/main" id="{BFEFF673-A9DE-416D-A04E-1D50904542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5C949-448E-4F48-BA52-99B7357A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454964"/>
            <a:ext cx="3339281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700"/>
              <a:t>Sequence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A270-98E9-4B54-8CA7-7F59A6857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7701" y="4763803"/>
            <a:ext cx="3339281" cy="14643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>
                <a:solidFill>
                  <a:schemeClr val="bg2">
                    <a:lumMod val="40000"/>
                    <a:lumOff val="60000"/>
                  </a:schemeClr>
                </a:solidFill>
              </a:rPr>
              <a:t>Registering process sequence Diagram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8D707DF-D9CC-448C-805E-6C60086817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05878" y="65878"/>
            <a:ext cx="16859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15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4E366E-272A-409E-840F-9A6A64A9E3F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DAA4FEEE-0B5F-41BF-825D-60F9FB0895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27D3DC-74DD-4334-8A05-2019C042C1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6173673" y="2548281"/>
            <a:ext cx="5288113" cy="3662018"/>
          </a:xfrm>
          <a:prstGeom prst="rect">
            <a:avLst/>
          </a:prstGeom>
          <a:effectLst/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721560C-E4AB-4287-A29C-3F6916794C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ABC4F7-60FC-409B-8EE7-EAE789D1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Register Sequence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A713B-76F9-4FDC-82AE-9D8386D99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548281"/>
            <a:ext cx="5122606" cy="3658689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buClr>
                <a:schemeClr val="tx2"/>
              </a:buClr>
            </a:pPr>
            <a:r>
              <a:rPr lang="en-US" dirty="0"/>
              <a:t>This Sequence Diagram will show the system process of registering on Scrumptious Finance</a:t>
            </a:r>
          </a:p>
          <a:p>
            <a:pPr>
              <a:buClr>
                <a:schemeClr val="tx2"/>
              </a:buClr>
            </a:pPr>
            <a:r>
              <a:rPr lang="en-US" dirty="0"/>
              <a:t>First, on the register page a user enters all the requested information</a:t>
            </a:r>
          </a:p>
          <a:p>
            <a:pPr>
              <a:buClr>
                <a:schemeClr val="tx2"/>
              </a:buClr>
            </a:pPr>
            <a:r>
              <a:rPr lang="en-US" dirty="0"/>
              <a:t>This data is then validated and hashed and a connection is made to the database</a:t>
            </a:r>
          </a:p>
          <a:p>
            <a:pPr>
              <a:buClr>
                <a:schemeClr val="tx2"/>
              </a:buClr>
            </a:pPr>
            <a:r>
              <a:rPr lang="en-US" dirty="0"/>
              <a:t>Once the connection is made the password gets rehashed for security and all the information is inserted into the database</a:t>
            </a:r>
          </a:p>
          <a:p>
            <a:pPr>
              <a:buClr>
                <a:schemeClr val="tx2"/>
              </a:buClr>
            </a:pPr>
            <a:r>
              <a:rPr lang="en-US" dirty="0"/>
              <a:t>The user then receives a confirmation that they have successfully registered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F793153-1E6F-4B3B-919F-BD48C8D443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1097" y="178551"/>
            <a:ext cx="16859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082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41B68C77-138E-4BF7-A276-BD0C78A4219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C268552-D473-46ED-B1B8-422042C4DEF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4AC0CD9D-7610-4620-93B4-798CCD9AB5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B9238B3E-24AA-439A-B527-6C5DF6D7214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9F01145-BEA3-4CBF-AA21-10077B948CA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DE4D62F9-188E-4530-84C2-24BDEE4BEB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57B325C-3E35-45CF-9D07-3BCB281F3B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98810A7-E114-447A-A7D6-69B27CFB565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4" name="Freeform: Shape 53">
            <a:extLst>
              <a:ext uri="{FF2B5EF4-FFF2-40B4-BE49-F238E27FC236}">
                <a16:creationId xmlns:a16="http://schemas.microsoft.com/office/drawing/2014/main" id="{608F427C-1EC9-4280-9367-F2B3AA063E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EDC6D9-014C-4175-BD92-A8E29B54F5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643854" y="1578922"/>
            <a:ext cx="6270662" cy="3699690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609503-0ED9-4743-9B24-6FB38E87E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Sequence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C73A3-D400-459E-BC01-23B42E7D1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91925" y="4588329"/>
            <a:ext cx="3352375" cy="16215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Transaction Sequence Diagram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80E8CB3-DB5B-4538-9AE3-0C12C6D613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1097" y="178551"/>
            <a:ext cx="16859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029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4E366E-272A-409E-840F-9A6A64A9E3F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DAA4FEEE-0B5F-41BF-825D-60F9FB0895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F11F320-2214-4FD5-830D-8E4CCC582F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6091916" y="2771060"/>
            <a:ext cx="5451627" cy="3216460"/>
          </a:xfrm>
          <a:prstGeom prst="rect">
            <a:avLst/>
          </a:prstGeom>
          <a:effectLst/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721560C-E4AB-4287-A29C-3F6916794C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86327E-C7EC-4A07-8DD7-B32A11B6E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Transaction Sequence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C8307-A232-4D01-9F48-A32A6AEB8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548281"/>
            <a:ext cx="5122606" cy="3658689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buClr>
                <a:schemeClr val="tx2"/>
              </a:buClr>
            </a:pPr>
            <a:r>
              <a:rPr lang="en-US" dirty="0"/>
              <a:t>For the Transaction the first step was the user to enter the recipient and the amount of the transaction</a:t>
            </a:r>
          </a:p>
          <a:p>
            <a:pPr>
              <a:buClr>
                <a:schemeClr val="tx2"/>
              </a:buClr>
            </a:pPr>
            <a:r>
              <a:rPr lang="en-US" dirty="0"/>
              <a:t>This data would then be sent to the server to be validated</a:t>
            </a:r>
          </a:p>
          <a:p>
            <a:pPr>
              <a:buClr>
                <a:schemeClr val="tx2"/>
              </a:buClr>
            </a:pPr>
            <a:r>
              <a:rPr lang="en-US" dirty="0"/>
              <a:t>The data is validated by checking that database to see if the recipient user exists as well as if the user has sufficient funds to send</a:t>
            </a:r>
          </a:p>
          <a:p>
            <a:pPr>
              <a:buClr>
                <a:schemeClr val="tx2"/>
              </a:buClr>
            </a:pPr>
            <a:r>
              <a:rPr lang="en-US" dirty="0"/>
              <a:t>Once all the data is validated the money is sent from the user to the recipient and the user is provided a confirmation of the transaction</a:t>
            </a:r>
          </a:p>
          <a:p>
            <a:pPr>
              <a:buClr>
                <a:schemeClr val="tx2"/>
              </a:buClr>
            </a:pP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DB22DD5-1B59-41C3-90A1-ADF7335640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4725" y="8296"/>
            <a:ext cx="16859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788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618</TotalTime>
  <Words>393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Scrumptious Finance</vt:lpstr>
      <vt:lpstr>Our Goal</vt:lpstr>
      <vt:lpstr>System Structure</vt:lpstr>
      <vt:lpstr>User Requirements</vt:lpstr>
      <vt:lpstr>ER Diagram</vt:lpstr>
      <vt:lpstr>Sequence Diagram</vt:lpstr>
      <vt:lpstr>Register Sequence Diagram</vt:lpstr>
      <vt:lpstr>Sequence Diagram</vt:lpstr>
      <vt:lpstr>Transaction Sequence Diagram</vt:lpstr>
      <vt:lpstr>In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Scrumptious Finance</dc:title>
  <dc:creator>Varun Kaushal</dc:creator>
  <cp:lastModifiedBy>Varun Kaushal</cp:lastModifiedBy>
  <cp:revision>5</cp:revision>
  <dcterms:created xsi:type="dcterms:W3CDTF">2018-03-09T07:52:27Z</dcterms:created>
  <dcterms:modified xsi:type="dcterms:W3CDTF">2018-03-09T18:10:31Z</dcterms:modified>
</cp:coreProperties>
</file>