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81" r:id="rId3"/>
    <p:sldId id="282" r:id="rId4"/>
    <p:sldId id="284" r:id="rId5"/>
    <p:sldId id="285" r:id="rId6"/>
    <p:sldId id="283" r:id="rId7"/>
    <p:sldId id="286" r:id="rId8"/>
    <p:sldId id="260" r:id="rId9"/>
    <p:sldId id="263" r:id="rId10"/>
    <p:sldId id="264" r:id="rId11"/>
    <p:sldId id="265" r:id="rId12"/>
    <p:sldId id="278" r:id="rId13"/>
    <p:sldId id="266" r:id="rId14"/>
    <p:sldId id="273" r:id="rId15"/>
    <p:sldId id="274" r:id="rId16"/>
    <p:sldId id="267" r:id="rId17"/>
    <p:sldId id="270" r:id="rId18"/>
    <p:sldId id="271" r:id="rId19"/>
    <p:sldId id="272" r:id="rId20"/>
    <p:sldId id="277" r:id="rId21"/>
    <p:sldId id="276" r:id="rId22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Century Schoolbook" panose="02040604050505020304" pitchFamily="18" charset="0"/>
      <p:regular r:id="rId30"/>
      <p:bold r:id="rId31"/>
      <p:italic r:id="rId32"/>
      <p:boldItalic r:id="rId33"/>
    </p:embeddedFont>
    <p:embeddedFont>
      <p:font typeface="Questrial" panose="020B0604020202020204" charset="0"/>
      <p:regular r:id="rId34"/>
    </p:embeddedFont>
    <p:embeddedFont>
      <p:font typeface="ＭＳ Ｐゴシック" panose="020B0600070205080204" pitchFamily="34" charset="-128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2C7EA50-5A9B-4339-94BA-9124777C1029}">
  <a:tblStyle styleId="{E2C7EA50-5A9B-4339-94BA-9124777C1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767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891903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857470"/>
            <a:ext cx="5275772" cy="3201724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775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4153444"/>
            <a:ext cx="5275772" cy="529766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5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4735830"/>
            <a:ext cx="1197467" cy="273844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4735830"/>
            <a:ext cx="3842012" cy="273844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062162"/>
            <a:ext cx="305991" cy="27384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580391" y="942975"/>
            <a:ext cx="0" cy="420052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71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480060"/>
            <a:ext cx="4686299" cy="4188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8749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482198"/>
            <a:ext cx="1835003" cy="350858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2199"/>
            <a:ext cx="5303009" cy="35085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4445349"/>
            <a:ext cx="2861142" cy="273844"/>
          </a:xfrm>
        </p:spPr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4736962"/>
            <a:ext cx="2861142" cy="273844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4205694"/>
            <a:ext cx="305991" cy="273844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1" y="4649798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43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2560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8838008" y="1045311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1928792"/>
            <a:ext cx="6222491" cy="246461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775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045311"/>
            <a:ext cx="6301072" cy="614363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5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4735830"/>
            <a:ext cx="1197467" cy="273844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4735830"/>
            <a:ext cx="4860170" cy="273844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215570"/>
            <a:ext cx="305991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4633625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43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405471"/>
            <a:ext cx="4686300" cy="18667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2784350"/>
            <a:ext cx="4686300" cy="18616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5988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8338"/>
            <a:ext cx="2873502" cy="37170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18549"/>
            <a:ext cx="4684014" cy="6858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145003"/>
            <a:ext cx="4684014" cy="1316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2775620"/>
            <a:ext cx="4686300" cy="685800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3502074"/>
            <a:ext cx="4684014" cy="1316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53201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68910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4770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6609"/>
            <a:ext cx="2879082" cy="1440767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23110"/>
            <a:ext cx="4686300" cy="4216983"/>
          </a:xfrm>
        </p:spPr>
        <p:txBody>
          <a:bodyPr/>
          <a:lstStyle>
            <a:lvl1pPr>
              <a:lnSpc>
                <a:spcPct val="112000"/>
              </a:lnSpc>
              <a:defRPr sz="1500"/>
            </a:lvl1pPr>
            <a:lvl2pPr>
              <a:lnSpc>
                <a:spcPct val="112000"/>
              </a:lnSpc>
              <a:defRPr sz="1350"/>
            </a:lvl2pPr>
            <a:lvl3pPr>
              <a:lnSpc>
                <a:spcPct val="112000"/>
              </a:lnSpc>
              <a:defRPr sz="1200"/>
            </a:lvl3pPr>
            <a:lvl4pPr>
              <a:lnSpc>
                <a:spcPct val="112000"/>
              </a:lnSpc>
              <a:defRPr sz="1050"/>
            </a:lvl4pPr>
            <a:lvl5pPr>
              <a:lnSpc>
                <a:spcPct val="112000"/>
              </a:lnSpc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966134"/>
            <a:ext cx="2879082" cy="2429653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4147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417946"/>
            <a:ext cx="2880360" cy="143942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214" y="1966134"/>
            <a:ext cx="2880360" cy="2427732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99976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419759"/>
            <a:ext cx="2875430" cy="371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26800"/>
            <a:ext cx="4686299" cy="424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4447545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4735830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8008" y="4205694"/>
            <a:ext cx="3059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4649798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75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5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14350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3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57250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00150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0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43050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85950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22885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571750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91465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TEAM FOURTRESS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FFFFFF"/>
                </a:solidFill>
              </a:rPr>
              <a:t>APPLICATION DEMO &amp; PROGRESS UPDATE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4E229-9218-462C-81C4-EA2471CCD8D7}"/>
              </a:ext>
            </a:extLst>
          </p:cNvPr>
          <p:cNvSpPr txBox="1"/>
          <p:nvPr/>
        </p:nvSpPr>
        <p:spPr>
          <a:xfrm rot="16200000">
            <a:off x="4030785" y="975589"/>
            <a:ext cx="1405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8000" dirty="0"/>
              <a:t>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44658" y="419759"/>
            <a:ext cx="3102272" cy="3714369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ITERATION 4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HEATMAP, AGI AND CONTINUE ON BASIC LOCATION REPORT</a:t>
            </a:r>
          </a:p>
          <a:p>
            <a:pPr marL="971550" lvl="1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COMPLETED HEATMAP</a:t>
            </a:r>
          </a:p>
          <a:p>
            <a:pPr marL="971550" lvl="1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COMPLETE AGI</a:t>
            </a:r>
          </a:p>
          <a:p>
            <a:pPr marL="971550" lvl="1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COMPLETE BASIC LOCATION REPORT</a:t>
            </a:r>
          </a:p>
          <a:p>
            <a:pPr marL="971550" lvl="1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DISCUSSION ON SCHEDULE &amp; KNOWLEDGE SHARING</a:t>
            </a:r>
          </a:p>
          <a:p>
            <a:pPr marL="971550" lvl="1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GB" sz="1400" dirty="0"/>
          </a:p>
          <a:p>
            <a:pPr marL="6286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9 (22/10/2017) - WEEK 10 (29/11/2017)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67286" y="419759"/>
            <a:ext cx="3179644" cy="3714369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ITERATION 5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DUAL INTERFACE &amp; WRAPPING UP</a:t>
            </a:r>
          </a:p>
          <a:p>
            <a:pPr marL="971550" lvl="1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DUAL UI (COMPLETE ALL CSS, JS &amp; JSON)</a:t>
            </a:r>
          </a:p>
          <a:p>
            <a:pPr marL="971550" lvl="1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FINAL PROJECT INTEGRATION</a:t>
            </a:r>
          </a:p>
          <a:p>
            <a:pPr marL="971550" lvl="1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RIGOROUS TESTING FOR BUGS</a:t>
            </a:r>
          </a:p>
          <a:p>
            <a:pPr marL="971550" lvl="1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COMPLETION BY 5 NOVEMBER</a:t>
            </a:r>
            <a:br>
              <a:rPr lang="en-GB" sz="1400" dirty="0"/>
            </a:br>
            <a:endParaRPr lang="en-GB" sz="1400" dirty="0"/>
          </a:p>
          <a:p>
            <a:pPr marL="514350" lvl="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11 (30/10/2017) - WEEK 12 (12/11/2017)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ECB3-909E-40B2-80C4-0B001F40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419759"/>
            <a:ext cx="3109305" cy="3714369"/>
          </a:xfrm>
        </p:spPr>
        <p:txBody>
          <a:bodyPr/>
          <a:lstStyle/>
          <a:p>
            <a:r>
              <a:rPr lang="en-SG" dirty="0"/>
              <a:t>ITERATION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3D20-F548-45DE-99F9-23966A4D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G" sz="1400" dirty="0"/>
              <a:t>REFINEMENT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G" sz="1400" dirty="0"/>
              <a:t>REVIEWING ON UAT COMMENTS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G" sz="1400" dirty="0"/>
              <a:t>IMPROVING OUR SYSTEM BASED ON IT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SG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G" sz="1400" dirty="0"/>
              <a:t>WEEK 13  (13/11/2017 – 19/11/2017)</a:t>
            </a:r>
          </a:p>
        </p:txBody>
      </p:sp>
    </p:spTree>
    <p:extLst>
      <p:ext uri="{BB962C8B-B14F-4D97-AF65-F5344CB8AC3E}">
        <p14:creationId xmlns:p14="http://schemas.microsoft.com/office/powerpoint/2010/main" val="3064707967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69900" y="484559"/>
            <a:ext cx="3590100" cy="3714369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MILESTONES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idx="1"/>
          </p:nvPr>
        </p:nvSpPr>
        <p:spPr>
          <a:xfrm>
            <a:off x="3822576" y="334704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APPLICATION DEMO AND PROGRESS UPDATE (WEEK 10)</a:t>
            </a:r>
          </a:p>
          <a:p>
            <a:pPr marL="514350" lvl="0" indent="-285750" rtl="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UAT (WEEK 12)</a:t>
            </a:r>
          </a:p>
          <a:p>
            <a:pPr marL="514350" lvl="0" indent="-28575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FINAL PRESENTATION (WEEK 14)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67518" y="309490"/>
            <a:ext cx="2875430" cy="1095506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TASK METRICS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E21F935-11A0-47CA-944D-928C4F145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216562"/>
              </p:ext>
            </p:extLst>
          </p:nvPr>
        </p:nvGraphicFramePr>
        <p:xfrm>
          <a:off x="4360984" y="309490"/>
          <a:ext cx="4206240" cy="2053136"/>
        </p:xfrm>
        <a:graphic>
          <a:graphicData uri="http://schemas.openxmlformats.org/drawingml/2006/table">
            <a:tbl>
              <a:tblPr/>
              <a:tblGrid>
                <a:gridCol w="938681">
                  <a:extLst>
                    <a:ext uri="{9D8B030D-6E8A-4147-A177-3AD203B41FA5}">
                      <a16:colId xmlns:a16="http://schemas.microsoft.com/office/drawing/2014/main" val="1081557016"/>
                    </a:ext>
                  </a:extLst>
                </a:gridCol>
                <a:gridCol w="1295142">
                  <a:extLst>
                    <a:ext uri="{9D8B030D-6E8A-4147-A177-3AD203B41FA5}">
                      <a16:colId xmlns:a16="http://schemas.microsoft.com/office/drawing/2014/main" val="863927775"/>
                    </a:ext>
                  </a:extLst>
                </a:gridCol>
                <a:gridCol w="1354552">
                  <a:extLst>
                    <a:ext uri="{9D8B030D-6E8A-4147-A177-3AD203B41FA5}">
                      <a16:colId xmlns:a16="http://schemas.microsoft.com/office/drawing/2014/main" val="1662718843"/>
                    </a:ext>
                  </a:extLst>
                </a:gridCol>
                <a:gridCol w="617865">
                  <a:extLst>
                    <a:ext uri="{9D8B030D-6E8A-4147-A177-3AD203B41FA5}">
                      <a16:colId xmlns:a16="http://schemas.microsoft.com/office/drawing/2014/main" val="1407139922"/>
                    </a:ext>
                  </a:extLst>
                </a:gridCol>
              </a:tblGrid>
              <a:tr h="410059">
                <a:tc>
                  <a:txBody>
                    <a:bodyPr/>
                    <a:lstStyle/>
                    <a:p>
                      <a:pPr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Iteration No.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 dirty="0">
                          <a:solidFill>
                            <a:srgbClr val="000000"/>
                          </a:solidFill>
                          <a:effectLst/>
                        </a:rPr>
                        <a:t>Planned Tasks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Completed Tasks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TM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653"/>
                  </a:ext>
                </a:extLst>
              </a:tr>
              <a:tr h="205029"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1.4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48546"/>
                  </a:ext>
                </a:extLst>
              </a:tr>
              <a:tr h="205029"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1.25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027921"/>
                  </a:ext>
                </a:extLst>
              </a:tr>
              <a:tr h="615088"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1.208333333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8496"/>
                  </a:ext>
                </a:extLst>
              </a:tr>
              <a:tr h="615088"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dirty="0">
                          <a:solidFill>
                            <a:srgbClr val="000000"/>
                          </a:solidFill>
                          <a:effectLst/>
                        </a:rPr>
                        <a:t>0.1111111111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916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CED385-0E5E-4F2F-9AF8-3DAD4D7B8806}"/>
              </a:ext>
            </a:extLst>
          </p:cNvPr>
          <p:cNvSpPr txBox="1"/>
          <p:nvPr/>
        </p:nvSpPr>
        <p:spPr>
          <a:xfrm>
            <a:off x="815925" y="2975317"/>
            <a:ext cx="78146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dirty="0"/>
              <a:t>For Iteration 3, total number of tasks = 31</a:t>
            </a:r>
            <a:br>
              <a:rPr lang="en-SG" dirty="0"/>
            </a:br>
            <a:r>
              <a:rPr lang="en-SG" dirty="0"/>
              <a:t>	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Task metric score is thus a maximum of 129%</a:t>
            </a:r>
            <a:br>
              <a:rPr lang="en-SG" dirty="0"/>
            </a:br>
            <a:endParaRPr lang="en-S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dirty="0"/>
              <a:t>Since Task metric is between 110% and 150%: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1400" dirty="0">
                <a:latin typeface="Tahoma" charset="0"/>
                <a:ea typeface="MS PGothic" charset="0"/>
                <a:cs typeface="Tahoma" charset="0"/>
              </a:rPr>
              <a:t>Re-estimate the tasks for the future iterations.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1400" dirty="0">
                <a:latin typeface="Tahoma" charset="0"/>
                <a:ea typeface="MS PGothic" charset="0"/>
                <a:cs typeface="Tahoma" charset="0"/>
              </a:rPr>
              <a:t>Add the number of days gained to buffer days.</a:t>
            </a:r>
            <a:endParaRPr lang="en-SG" sz="1400" dirty="0"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747346" y="54000"/>
            <a:ext cx="5801165" cy="1725564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BUG METRICS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idx="1"/>
          </p:nvPr>
        </p:nvSpPr>
        <p:spPr>
          <a:xfrm>
            <a:off x="1444980" y="3505652"/>
            <a:ext cx="7773000" cy="8289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Course of action: </a:t>
            </a:r>
          </a:p>
          <a:p>
            <a:pPr>
              <a:spcBef>
                <a:spcPts val="0"/>
              </a:spcBef>
            </a:pPr>
            <a:r>
              <a:rPr lang="en-GB" dirty="0"/>
              <a:t>Immediate debugging during PP</a:t>
            </a:r>
          </a:p>
          <a:p>
            <a:pPr>
              <a:spcBef>
                <a:spcPts val="0"/>
              </a:spcBef>
            </a:pPr>
            <a:r>
              <a:rPr lang="en-GB" dirty="0"/>
              <a:t>If unresolved, schedule unplanned PP to solve bug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DFF79-DB45-4D56-9A24-B89FFACC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69709"/>
              </p:ext>
            </p:extLst>
          </p:nvPr>
        </p:nvGraphicFramePr>
        <p:xfrm>
          <a:off x="0" y="1114276"/>
          <a:ext cx="9158992" cy="2160000"/>
        </p:xfrm>
        <a:graphic>
          <a:graphicData uri="http://schemas.openxmlformats.org/drawingml/2006/table">
            <a:tbl>
              <a:tblPr>
                <a:tableStyleId>{E2C7EA50-5A9B-4339-94BA-9124777C1029}</a:tableStyleId>
              </a:tblPr>
              <a:tblGrid>
                <a:gridCol w="293701">
                  <a:extLst>
                    <a:ext uri="{9D8B030D-6E8A-4147-A177-3AD203B41FA5}">
                      <a16:colId xmlns:a16="http://schemas.microsoft.com/office/drawing/2014/main" val="1925564298"/>
                    </a:ext>
                  </a:extLst>
                </a:gridCol>
                <a:gridCol w="588976">
                  <a:extLst>
                    <a:ext uri="{9D8B030D-6E8A-4147-A177-3AD203B41FA5}">
                      <a16:colId xmlns:a16="http://schemas.microsoft.com/office/drawing/2014/main" val="1179279000"/>
                    </a:ext>
                  </a:extLst>
                </a:gridCol>
                <a:gridCol w="782651">
                  <a:extLst>
                    <a:ext uri="{9D8B030D-6E8A-4147-A177-3AD203B41FA5}">
                      <a16:colId xmlns:a16="http://schemas.microsoft.com/office/drawing/2014/main" val="79473095"/>
                    </a:ext>
                  </a:extLst>
                </a:gridCol>
                <a:gridCol w="1277491">
                  <a:extLst>
                    <a:ext uri="{9D8B030D-6E8A-4147-A177-3AD203B41FA5}">
                      <a16:colId xmlns:a16="http://schemas.microsoft.com/office/drawing/2014/main" val="690310720"/>
                    </a:ext>
                  </a:extLst>
                </a:gridCol>
                <a:gridCol w="2145071">
                  <a:extLst>
                    <a:ext uri="{9D8B030D-6E8A-4147-A177-3AD203B41FA5}">
                      <a16:colId xmlns:a16="http://schemas.microsoft.com/office/drawing/2014/main" val="1617304607"/>
                    </a:ext>
                  </a:extLst>
                </a:gridCol>
                <a:gridCol w="743168">
                  <a:extLst>
                    <a:ext uri="{9D8B030D-6E8A-4147-A177-3AD203B41FA5}">
                      <a16:colId xmlns:a16="http://schemas.microsoft.com/office/drawing/2014/main" val="3130455381"/>
                    </a:ext>
                  </a:extLst>
                </a:gridCol>
                <a:gridCol w="371483">
                  <a:extLst>
                    <a:ext uri="{9D8B030D-6E8A-4147-A177-3AD203B41FA5}">
                      <a16:colId xmlns:a16="http://schemas.microsoft.com/office/drawing/2014/main" val="1663307439"/>
                    </a:ext>
                  </a:extLst>
                </a:gridCol>
                <a:gridCol w="755664">
                  <a:extLst>
                    <a:ext uri="{9D8B030D-6E8A-4147-A177-3AD203B41FA5}">
                      <a16:colId xmlns:a16="http://schemas.microsoft.com/office/drawing/2014/main" val="3179955129"/>
                    </a:ext>
                  </a:extLst>
                </a:gridCol>
                <a:gridCol w="1094424">
                  <a:extLst>
                    <a:ext uri="{9D8B030D-6E8A-4147-A177-3AD203B41FA5}">
                      <a16:colId xmlns:a16="http://schemas.microsoft.com/office/drawing/2014/main" val="1035758246"/>
                    </a:ext>
                  </a:extLst>
                </a:gridCol>
                <a:gridCol w="1106363">
                  <a:extLst>
                    <a:ext uri="{9D8B030D-6E8A-4147-A177-3AD203B41FA5}">
                      <a16:colId xmlns:a16="http://schemas.microsoft.com/office/drawing/2014/main" val="41217700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Iteration</a:t>
                      </a:r>
                      <a:endParaRPr lang="en-SG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found</a:t>
                      </a:r>
                      <a:endParaRPr lang="en-SG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task</a:t>
                      </a:r>
                      <a:endParaRPr lang="en-SG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Bug(s)</a:t>
                      </a:r>
                      <a:endParaRPr lang="en-SG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of impact</a:t>
                      </a:r>
                      <a:endParaRPr lang="en-SG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</a:t>
                      </a:r>
                      <a:endParaRPr lang="en-SG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Resolved?</a:t>
                      </a:r>
                      <a:endParaRPr lang="en-SG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Cumulative Points for Iteration</a:t>
                      </a:r>
                      <a:endParaRPr lang="en-SG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unmitigated score</a:t>
                      </a:r>
                      <a:endParaRPr lang="en-SG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extLst>
                  <a:ext uri="{0D108BD9-81ED-4DB2-BD59-A6C34878D82A}">
                    <a16:rowId xmlns:a16="http://schemas.microsoft.com/office/drawing/2014/main" val="3766259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28/9/2017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of demographics.csv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for email testing failed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impact 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SG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extLst>
                  <a:ext uri="{0D108BD9-81ED-4DB2-BD59-A6C34878D82A}">
                    <a16:rowId xmlns:a16="http://schemas.microsoft.com/office/drawing/2014/main" val="2950874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4/10/2017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thrown during login with invalid username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impact 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extLst>
                  <a:ext uri="{0D108BD9-81ED-4DB2-BD59-A6C34878D82A}">
                    <a16:rowId xmlns:a16="http://schemas.microsoft.com/office/drawing/2014/main" val="3563106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11/10/2017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Couldn’t load data into database when using “load data </a:t>
                      </a:r>
                      <a:r>
                        <a:rPr lang="en-SG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infile</a:t>
                      </a:r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impact 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2388" marR="2388" marT="2388" marB="0" anchor="b"/>
                </a:tc>
                <a:extLst>
                  <a:ext uri="{0D108BD9-81ED-4DB2-BD59-A6C34878D82A}">
                    <a16:rowId xmlns:a16="http://schemas.microsoft.com/office/drawing/2014/main" val="1374877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21/10/2017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File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record error message when verifying duplicates in file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impact 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2388" marR="2388" marT="2388" marB="0" anchor="b"/>
                </a:tc>
                <a:extLst>
                  <a:ext uri="{0D108BD9-81ED-4DB2-BD59-A6C34878D82A}">
                    <a16:rowId xmlns:a16="http://schemas.microsoft.com/office/drawing/2014/main" val="35264966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21/10/2017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Logout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Logout button fails to invalidate session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impact </a:t>
                      </a:r>
                      <a:endParaRPr lang="en-SG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88" marR="2388" marT="2388" marB="0" anchor="b"/>
                </a:tc>
                <a:extLst>
                  <a:ext uri="{0D108BD9-81ED-4DB2-BD59-A6C34878D82A}">
                    <a16:rowId xmlns:a16="http://schemas.microsoft.com/office/drawing/2014/main" val="4616727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85356" y="430263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BUFFER TIME 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idx="1"/>
          </p:nvPr>
        </p:nvSpPr>
        <p:spPr>
          <a:xfrm>
            <a:off x="600925" y="1472863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ITERATION 3 </a:t>
            </a:r>
            <a:r>
              <a:rPr lang="en-GB" sz="1400" dirty="0">
                <a:sym typeface="Wingdings" panose="05000000000000000000" pitchFamily="2" charset="2"/>
              </a:rPr>
              <a:t> USED ALL BUFFER TIME FOR UNPLANNED PPs</a:t>
            </a:r>
          </a:p>
          <a:p>
            <a:pPr marL="5143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>
                <a:sym typeface="Wingdings" panose="05000000000000000000" pitchFamily="2" charset="2"/>
              </a:rPr>
              <a:t>SHOWCASED INACCURATE PLANNING FOR ITERATION 3</a:t>
            </a:r>
          </a:p>
          <a:p>
            <a:pPr marL="5143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>
                <a:sym typeface="Wingdings" panose="05000000000000000000" pitchFamily="2" charset="2"/>
              </a:rPr>
              <a:t>REVISED SCHEDULES/ CRITICAL PATHS FOR FUTURE ITERATIONS</a:t>
            </a:r>
            <a:endParaRPr lang="en-GB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CRITICAL PATH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F4890-DD9A-429B-BE59-7DA90805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5977"/>
            <a:ext cx="9144000" cy="3162190"/>
          </a:xfrm>
          <a:prstGeom prst="rect">
            <a:avLst/>
          </a:prstGeom>
        </p:spPr>
      </p:pic>
      <p:sp>
        <p:nvSpPr>
          <p:cNvPr id="6" name="Shape 255">
            <a:extLst>
              <a:ext uri="{FF2B5EF4-FFF2-40B4-BE49-F238E27FC236}">
                <a16:creationId xmlns:a16="http://schemas.microsoft.com/office/drawing/2014/main" id="{27FBB1B3-FC89-4C15-8BB9-7ADE0346BCF3}"/>
              </a:ext>
            </a:extLst>
          </p:cNvPr>
          <p:cNvSpPr txBox="1">
            <a:spLocks/>
          </p:cNvSpPr>
          <p:nvPr/>
        </p:nvSpPr>
        <p:spPr>
          <a:xfrm>
            <a:off x="1" y="6074"/>
            <a:ext cx="6513342" cy="1857185"/>
          </a:xfrm>
          <a:prstGeom prst="rect">
            <a:avLst/>
          </a:prstGeom>
        </p:spPr>
        <p:txBody>
          <a:bodyPr vert="horz" wrap="square" lIns="68575" tIns="68575" rIns="68575" bIns="68575" rtlCol="0" anchor="ctr" anchorCtr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5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/>
              <a:t>CRITICAL PATH</a:t>
            </a:r>
            <a:endParaRPr lang="en-GB" dirty="0"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5">
            <a:extLst>
              <a:ext uri="{FF2B5EF4-FFF2-40B4-BE49-F238E27FC236}">
                <a16:creationId xmlns:a16="http://schemas.microsoft.com/office/drawing/2014/main" id="{5D14600B-E5E0-4D76-9A85-E29C0A483E00}"/>
              </a:ext>
            </a:extLst>
          </p:cNvPr>
          <p:cNvSpPr txBox="1">
            <a:spLocks/>
          </p:cNvSpPr>
          <p:nvPr/>
        </p:nvSpPr>
        <p:spPr>
          <a:xfrm>
            <a:off x="1" y="6074"/>
            <a:ext cx="6513342" cy="1857185"/>
          </a:xfrm>
          <a:prstGeom prst="rect">
            <a:avLst/>
          </a:prstGeom>
        </p:spPr>
        <p:txBody>
          <a:bodyPr vert="horz" wrap="square" lIns="68575" tIns="68575" rIns="68575" bIns="68575" rtlCol="0" anchor="ctr" anchorCtr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5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/>
              <a:t>CRITICAL PATH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6A273-5D5E-477C-A6E0-4CB0C9CD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3259"/>
            <a:ext cx="9144000" cy="283549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" y="6074"/>
            <a:ext cx="6513342" cy="1857185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CRITICAL PATH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FA9BC-A6C3-48A8-8FF4-E988992F7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3259"/>
            <a:ext cx="9144000" cy="2804908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0259-877E-41A8-9D7F-66DA1626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55" y="426800"/>
            <a:ext cx="3314700" cy="3714369"/>
          </a:xfrm>
        </p:spPr>
        <p:txBody>
          <a:bodyPr/>
          <a:lstStyle/>
          <a:p>
            <a:r>
              <a:rPr lang="en-SG" dirty="0"/>
              <a:t>PM REVIEW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8D00-CCD4-4221-AAD0-1E5D8B9F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SG" sz="1400" dirty="0"/>
              <a:t>Add testing to all critical path (Jorden)</a:t>
            </a:r>
          </a:p>
          <a:p>
            <a:pPr fontAlgn="base"/>
            <a:r>
              <a:rPr lang="en-SG" sz="1400" dirty="0"/>
              <a:t>Add testing to project schedule (Feng </a:t>
            </a:r>
            <a:r>
              <a:rPr lang="en-SG" sz="1400" dirty="0" err="1"/>
              <a:t>feng</a:t>
            </a:r>
            <a:r>
              <a:rPr lang="en-SG" sz="1400" dirty="0"/>
              <a:t>)</a:t>
            </a:r>
          </a:p>
          <a:p>
            <a:pPr fontAlgn="base"/>
            <a:r>
              <a:rPr lang="en-SG" sz="1400" dirty="0"/>
              <a:t>Add test cases and test documentation to git (Eugene, Jane)</a:t>
            </a:r>
          </a:p>
          <a:p>
            <a:pPr fontAlgn="base"/>
            <a:r>
              <a:rPr lang="en-SG" sz="1400" dirty="0"/>
              <a:t>Create task metrics (Jane)</a:t>
            </a:r>
          </a:p>
          <a:p>
            <a:pPr fontAlgn="base"/>
            <a:r>
              <a:rPr lang="en-SG" sz="1400" dirty="0"/>
              <a:t>Remove duplicate minutes (</a:t>
            </a:r>
            <a:r>
              <a:rPr lang="en-SG" sz="1400" dirty="0" err="1"/>
              <a:t>Weiling</a:t>
            </a:r>
            <a:r>
              <a:rPr lang="en-SG" sz="1400" dirty="0"/>
              <a:t>)</a:t>
            </a:r>
          </a:p>
          <a:p>
            <a:pPr fontAlgn="base"/>
            <a:r>
              <a:rPr lang="en-SG" sz="1400" dirty="0"/>
              <a:t>Find the missing git commit in drive (</a:t>
            </a:r>
            <a:r>
              <a:rPr lang="en-SG" sz="1400" dirty="0" err="1"/>
              <a:t>Weiling</a:t>
            </a:r>
            <a:r>
              <a:rPr lang="en-SG" sz="1400" dirty="0"/>
              <a:t>)</a:t>
            </a:r>
          </a:p>
          <a:p>
            <a:pPr fontAlgn="base"/>
            <a:r>
              <a:rPr lang="en-SG" sz="1400" dirty="0"/>
              <a:t>Break down tasks to smaller tasks on Critical path and schedule (Jorden &amp; FF)</a:t>
            </a:r>
          </a:p>
          <a:p>
            <a:pPr fontAlgn="base"/>
            <a:r>
              <a:rPr lang="en-SG" sz="1400" dirty="0"/>
              <a:t>Change attended to attendees (Eugene)</a:t>
            </a:r>
          </a:p>
          <a:p>
            <a:pPr fontAlgn="base"/>
            <a:r>
              <a:rPr lang="en-SG" sz="1400" dirty="0"/>
              <a:t>Bug metrics (Eugene)</a:t>
            </a:r>
          </a:p>
          <a:p>
            <a:pPr fontAlgn="base"/>
            <a:r>
              <a:rPr lang="en-SG" sz="1400" dirty="0"/>
              <a:t>Send email link to google drive (Jane)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556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CRITICAL PATH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6C12C4-484A-49C5-9C0A-03ADF7A2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7340"/>
            <a:ext cx="9144000" cy="3300442"/>
          </a:xfrm>
          <a:prstGeom prst="rect">
            <a:avLst/>
          </a:prstGeom>
        </p:spPr>
      </p:pic>
      <p:sp>
        <p:nvSpPr>
          <p:cNvPr id="6" name="Shape 255">
            <a:extLst>
              <a:ext uri="{FF2B5EF4-FFF2-40B4-BE49-F238E27FC236}">
                <a16:creationId xmlns:a16="http://schemas.microsoft.com/office/drawing/2014/main" id="{38A0509D-367D-4D05-A5FA-3A6482180097}"/>
              </a:ext>
            </a:extLst>
          </p:cNvPr>
          <p:cNvSpPr txBox="1">
            <a:spLocks/>
          </p:cNvSpPr>
          <p:nvPr/>
        </p:nvSpPr>
        <p:spPr>
          <a:xfrm>
            <a:off x="1" y="6074"/>
            <a:ext cx="6513342" cy="1857185"/>
          </a:xfrm>
          <a:prstGeom prst="rect">
            <a:avLst/>
          </a:prstGeom>
        </p:spPr>
        <p:txBody>
          <a:bodyPr vert="horz" wrap="square" lIns="68575" tIns="68575" rIns="68575" bIns="68575" rtlCol="0" anchor="ctr" anchorCtr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5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/>
              <a:t>CRITICAL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758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FOURTRESS OUT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89FAAA-CB52-46B6-BC73-53BAD807AB88}"/>
              </a:ext>
            </a:extLst>
          </p:cNvPr>
          <p:cNvSpPr/>
          <p:nvPr/>
        </p:nvSpPr>
        <p:spPr>
          <a:xfrm>
            <a:off x="4074509" y="975589"/>
            <a:ext cx="138371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8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082D-66F0-4AED-95D3-843A8940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419759"/>
            <a:ext cx="3053035" cy="3714369"/>
          </a:xfrm>
        </p:spPr>
        <p:txBody>
          <a:bodyPr/>
          <a:lstStyle/>
          <a:p>
            <a:r>
              <a:rPr lang="en-GB" dirty="0"/>
              <a:t>SCHEDULE DURING PM REVIEW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F75A-D875-4C75-B5F9-A237B79A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7 - COMPLETE BOOTSTRAP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8 - COMPLETE BASIC LOCATION REPORTS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9 -  COMPLETE HEATMAP &amp; AUTOMATIC GROUP IDENTIFICATION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10 - COMPLETE DUAL INTERFACE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11- COMPLETE  ALL FUNCTIONALITIES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12 – UAT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13 – FINAL ADJUSTMENTS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14 - FINAL PRESENTATION</a:t>
            </a:r>
          </a:p>
          <a:p>
            <a:pPr>
              <a:lnSpc>
                <a:spcPct val="150000"/>
              </a:lnSpc>
            </a:pP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38887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A764-5674-4B03-B89D-E3A19065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9759"/>
            <a:ext cx="3446930" cy="3714369"/>
          </a:xfrm>
        </p:spPr>
        <p:txBody>
          <a:bodyPr>
            <a:normAutofit/>
          </a:bodyPr>
          <a:lstStyle/>
          <a:p>
            <a:r>
              <a:rPr lang="en-SG" sz="2800" dirty="0"/>
              <a:t>PROGRAMMING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BC09-0BAF-4A12-854A-DB034044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BASIC LOCATION REPORT: FENGFENG &amp; JANE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BOOTSTRAP: JORDEN &amp; EUGENE (WEEK 7&amp;8) &amp; WEILING &amp; EUGENE (WEEK 9)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CODE TESTING: WE TEST ON EACH OTHER’S CODE</a:t>
            </a:r>
          </a:p>
        </p:txBody>
      </p:sp>
    </p:spTree>
    <p:extLst>
      <p:ext uri="{BB962C8B-B14F-4D97-AF65-F5344CB8AC3E}">
        <p14:creationId xmlns:p14="http://schemas.microsoft.com/office/powerpoint/2010/main" val="207604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A764-5674-4B03-B89D-E3A19065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19759"/>
            <a:ext cx="3172610" cy="3714369"/>
          </a:xfrm>
        </p:spPr>
        <p:txBody>
          <a:bodyPr>
            <a:normAutofit/>
          </a:bodyPr>
          <a:lstStyle/>
          <a:p>
            <a:r>
              <a:rPr lang="en-SG" sz="2800" dirty="0"/>
              <a:t>NON-PROGRAMMING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BC09-0BAF-4A12-854A-DB034044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CLASS DIAGRAM: JANE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SEQUENCE DIAGRAM: WEILING &amp; FENGFENG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SCHEDULE: PM OF THE WEEK 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612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60EC-8C98-4E97-A653-0B8A7D46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419759"/>
            <a:ext cx="3038967" cy="3714369"/>
          </a:xfrm>
        </p:spPr>
        <p:txBody>
          <a:bodyPr/>
          <a:lstStyle/>
          <a:p>
            <a:r>
              <a:rPr lang="en-GB" dirty="0"/>
              <a:t>NEW SCHEDULE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24FB-FAB7-4413-84D7-F125C346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7 &amp; 8 - COMPLETE BOOTSTRAP &amp; BLR (BREAKDOWN)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9 - UPLOAD ADDITIONAL DATA &amp; BLR (TOP-K POPULAR PLACE) &amp; 		            HEATMAP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10 -  COMPLETE BLR &amp; AUTOMATIC GROUP IDENTIFICATION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11 - COMPLETE DUAL INTERFACE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12- COMPLETE  ALL FUNCTIONALITIES &amp; UAT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13 – FINAL ADJUSTMENTS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14 - FINAL PRESENTATION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834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DDD47B-6980-4D90-A2C6-FE85A98D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65" y="815176"/>
            <a:ext cx="4252759" cy="373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9C800-B4B2-43D2-923B-19A335CB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59" y="1538279"/>
            <a:ext cx="3291981" cy="18628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>
              <a:lnSpc>
                <a:spcPct val="83000"/>
              </a:lnSpc>
            </a:pPr>
            <a:r>
              <a:rPr lang="en-US" sz="4500" cap="all" spc="-100" dirty="0"/>
              <a:t>Updated PP/PM SCHEDULE</a:t>
            </a:r>
          </a:p>
        </p:txBody>
      </p:sp>
    </p:spTree>
    <p:extLst>
      <p:ext uri="{BB962C8B-B14F-4D97-AF65-F5344CB8AC3E}">
        <p14:creationId xmlns:p14="http://schemas.microsoft.com/office/powerpoint/2010/main" val="55792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0" y="419759"/>
            <a:ext cx="3446930" cy="3714369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ITERATIONS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6 ITERATIONS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ITERATIVE TIME-BOXING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14 Days (2 Weeks): EXCEPT ITERATION 3 WHICH TOOK 3 WEEKS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ITERATION 4 WILL BE 1 WEEK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46185" y="419759"/>
            <a:ext cx="3200745" cy="3714369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ITERATION 3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BLR &amp; BOOTSTRAP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PAIR PROGRAMMING</a:t>
            </a:r>
          </a:p>
          <a:p>
            <a:pPr marL="13144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BASIC LOCATION REPORTS (JANE &amp; FENGFENG)</a:t>
            </a:r>
          </a:p>
          <a:p>
            <a:pPr marL="13144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BOOTSTRAP (JORDEN &amp; EUGENE/WEILING &amp; EUGENE)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DISCUSSION ON SCHEDULE &amp; KNOWLEDGE SHARING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COMPLETE BOOTSTRAP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BASIC LOCATION REPORTS COMPLETED TWO PARTS</a:t>
            </a:r>
            <a:br>
              <a:rPr lang="en-GB" sz="1400" dirty="0"/>
            </a:br>
            <a:endParaRPr lang="en-GB" sz="1400" dirty="0"/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400" dirty="0"/>
              <a:t>WEEK 7 (05/10/2017) - WEEK 9 (19/10/2017) 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638</TotalTime>
  <Words>621</Words>
  <Application>Microsoft Office PowerPoint</Application>
  <PresentationFormat>On-screen Show (16:9)</PresentationFormat>
  <Paragraphs>184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Corbel</vt:lpstr>
      <vt:lpstr>Tahoma</vt:lpstr>
      <vt:lpstr>Century Schoolbook</vt:lpstr>
      <vt:lpstr>Questrial</vt:lpstr>
      <vt:lpstr>Wingdings</vt:lpstr>
      <vt:lpstr>Arial</vt:lpstr>
      <vt:lpstr>ＭＳ Ｐゴシック</vt:lpstr>
      <vt:lpstr>Headlines</vt:lpstr>
      <vt:lpstr>TEAM FOURTRESS</vt:lpstr>
      <vt:lpstr>PM REVIEW COMMENTS</vt:lpstr>
      <vt:lpstr>SCHEDULE DURING PM REVIEW</vt:lpstr>
      <vt:lpstr>PROGRAMMING TASKS</vt:lpstr>
      <vt:lpstr>NON-PROGRAMMING TASKS</vt:lpstr>
      <vt:lpstr>NEW SCHEDULE</vt:lpstr>
      <vt:lpstr>Updated PP/PM SCHEDULE</vt:lpstr>
      <vt:lpstr>ITERATIONS</vt:lpstr>
      <vt:lpstr>ITERATION 3</vt:lpstr>
      <vt:lpstr>ITERATION 4</vt:lpstr>
      <vt:lpstr>ITERATION 5</vt:lpstr>
      <vt:lpstr>ITERATION 6</vt:lpstr>
      <vt:lpstr>MILESTONES</vt:lpstr>
      <vt:lpstr>TASK METRICS</vt:lpstr>
      <vt:lpstr>BUG METRICS</vt:lpstr>
      <vt:lpstr>BUFFER TIME </vt:lpstr>
      <vt:lpstr>CRITICAL PATH</vt:lpstr>
      <vt:lpstr>PowerPoint Presentation</vt:lpstr>
      <vt:lpstr>CRITICAL PATH</vt:lpstr>
      <vt:lpstr>CRITICAL PATH</vt:lpstr>
      <vt:lpstr>FOURTRESS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FOURTRESS</dc:title>
  <cp:lastModifiedBy>Jorden Seet</cp:lastModifiedBy>
  <cp:revision>36</cp:revision>
  <dcterms:modified xsi:type="dcterms:W3CDTF">2017-10-23T06:53:57Z</dcterms:modified>
</cp:coreProperties>
</file>