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622" r:id="rId2"/>
    <p:sldId id="431" r:id="rId3"/>
    <p:sldId id="634" r:id="rId4"/>
    <p:sldId id="635" r:id="rId5"/>
    <p:sldId id="399" r:id="rId6"/>
    <p:sldId id="400" r:id="rId7"/>
    <p:sldId id="403" r:id="rId8"/>
    <p:sldId id="401" r:id="rId9"/>
    <p:sldId id="402" r:id="rId10"/>
    <p:sldId id="433" r:id="rId11"/>
    <p:sldId id="405" r:id="rId12"/>
    <p:sldId id="406" r:id="rId13"/>
    <p:sldId id="407" r:id="rId14"/>
    <p:sldId id="408" r:id="rId15"/>
    <p:sldId id="409" r:id="rId16"/>
    <p:sldId id="410" r:id="rId17"/>
    <p:sldId id="418" r:id="rId18"/>
    <p:sldId id="419" r:id="rId19"/>
    <p:sldId id="420" r:id="rId20"/>
    <p:sldId id="434" r:id="rId21"/>
    <p:sldId id="427" r:id="rId22"/>
    <p:sldId id="428" r:id="rId23"/>
    <p:sldId id="633" r:id="rId24"/>
    <p:sldId id="626" r:id="rId25"/>
    <p:sldId id="628" r:id="rId26"/>
    <p:sldId id="6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F"/>
    <a:srgbClr val="0000FF"/>
    <a:srgbClr val="FF3399"/>
    <a:srgbClr val="FF6699"/>
    <a:srgbClr val="FFB2B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00" autoAdjust="0"/>
  </p:normalViewPr>
  <p:slideViewPr>
    <p:cSldViewPr>
      <p:cViewPr varScale="1">
        <p:scale>
          <a:sx n="106" d="100"/>
          <a:sy n="106" d="100"/>
        </p:scale>
        <p:origin x="1264" y="184"/>
      </p:cViewPr>
      <p:guideLst>
        <p:guide orient="horz" pos="2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pPr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pPr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C9D8F-313B-4C0E-A642-9DB8A7C737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EFF86-D5AC-44D1-879B-5161D690C1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EFF86-D5AC-44D1-879B-5161D690C1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EFF86-D5AC-44D1-879B-5161D690C1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EFF86-D5AC-44D1-879B-5161D690C1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BC8E3-4E9B-4C0D-A059-CC0A5F241E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ACB01-8BF2-4713-B06A-211A8CE39F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Dept. CS, UPC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0000FF"/>
                </a:solidFill>
              </a:rPr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Jordi </a:t>
            </a:r>
            <a:r>
              <a:rPr lang="en-US" sz="2000" dirty="0" err="1">
                <a:solidFill>
                  <a:schemeClr val="tx1"/>
                </a:solidFill>
              </a:rPr>
              <a:t>Cortadella</a:t>
            </a:r>
            <a:r>
              <a:rPr lang="en-US" sz="2000" dirty="0">
                <a:solidFill>
                  <a:schemeClr val="tx1"/>
                </a:solidFill>
              </a:rPr>
              <a:t> / Jordi Petit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Department of Computer Science</a:t>
            </a:r>
          </a:p>
        </p:txBody>
      </p:sp>
      <p:pic>
        <p:nvPicPr>
          <p:cNvPr id="1026" name="Picture 2" descr="Logo UPC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429000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990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</a:p>
        </p:txBody>
      </p:sp>
      <p:pic>
        <p:nvPicPr>
          <p:cNvPr id="1026" name="Picture 2" descr="George Boo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0" y="1108788"/>
            <a:ext cx="3450590" cy="422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7742" y="5410200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George Boole, 1815-1864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Maximum of three numbers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6096000" cy="114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// Returns max(a, b, c)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max3(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a, 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b, 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c);</a:t>
            </a:r>
          </a:p>
        </p:txBody>
      </p:sp>
      <p:cxnSp>
        <p:nvCxnSpPr>
          <p:cNvPr id="7" name="Straight Connector 6"/>
          <p:cNvCxnSpPr>
            <a:stCxn id="34" idx="2"/>
            <a:endCxn id="22" idx="0"/>
          </p:cNvCxnSpPr>
          <p:nvPr/>
        </p:nvCxnSpPr>
        <p:spPr>
          <a:xfrm flipH="1">
            <a:off x="1104900" y="2536253"/>
            <a:ext cx="963722" cy="1545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7" idx="2"/>
            <a:endCxn id="26" idx="0"/>
          </p:cNvCxnSpPr>
          <p:nvPr/>
        </p:nvCxnSpPr>
        <p:spPr>
          <a:xfrm flipH="1">
            <a:off x="2324100" y="4495800"/>
            <a:ext cx="66675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28600" y="2667000"/>
            <a:ext cx="1295400" cy="10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n-US" dirty="0"/>
              <a:t>a &gt; b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and</a:t>
            </a:r>
            <a:br>
              <a:rPr lang="en-US" dirty="0"/>
            </a:br>
            <a:r>
              <a:rPr lang="en-US" dirty="0"/>
              <a:t>a &gt; c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4081322"/>
            <a:ext cx="533400" cy="41447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57400" y="5638800"/>
            <a:ext cx="533400" cy="41447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149504" y="4813066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n-GB" dirty="0"/>
              <a:t>b &gt; c</a:t>
            </a:r>
            <a:endParaRPr lang="en-US" dirty="0"/>
          </a:p>
        </p:txBody>
      </p:sp>
      <p:grpSp>
        <p:nvGrpSpPr>
          <p:cNvPr id="25601" name="Group 25600"/>
          <p:cNvGrpSpPr/>
          <p:nvPr/>
        </p:nvGrpSpPr>
        <p:grpSpPr>
          <a:xfrm>
            <a:off x="2819400" y="4495800"/>
            <a:ext cx="1828800" cy="1557478"/>
            <a:chOff x="2819400" y="4495800"/>
            <a:chExt cx="1828800" cy="1557478"/>
          </a:xfrm>
        </p:grpSpPr>
        <p:cxnSp>
          <p:nvCxnSpPr>
            <p:cNvPr id="17" name="Straight Connector 16"/>
            <p:cNvCxnSpPr>
              <a:stCxn id="37" idx="2"/>
              <a:endCxn id="27" idx="0"/>
            </p:cNvCxnSpPr>
            <p:nvPr/>
          </p:nvCxnSpPr>
          <p:spPr>
            <a:xfrm>
              <a:off x="2990850" y="4495800"/>
              <a:ext cx="62865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352800" y="5638800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 bwMode="auto">
            <a:xfrm>
              <a:off x="2819400" y="4813066"/>
              <a:ext cx="182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i="1" dirty="0"/>
                <a:t>else</a:t>
              </a:r>
              <a:endParaRPr lang="en-US" i="1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456853" y="2121775"/>
            <a:ext cx="1223538" cy="41447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5600" name="Group 25599"/>
          <p:cNvGrpSpPr/>
          <p:nvPr/>
        </p:nvGrpSpPr>
        <p:grpSpPr>
          <a:xfrm>
            <a:off x="2068622" y="2536253"/>
            <a:ext cx="1360378" cy="1959547"/>
            <a:chOff x="2068622" y="2536253"/>
            <a:chExt cx="1360378" cy="1959547"/>
          </a:xfrm>
        </p:grpSpPr>
        <p:cxnSp>
          <p:nvCxnSpPr>
            <p:cNvPr id="10" name="Straight Connector 9"/>
            <p:cNvCxnSpPr>
              <a:stCxn id="34" idx="2"/>
              <a:endCxn id="37" idx="0"/>
            </p:cNvCxnSpPr>
            <p:nvPr/>
          </p:nvCxnSpPr>
          <p:spPr>
            <a:xfrm>
              <a:off x="2068622" y="2536253"/>
              <a:ext cx="922228" cy="1545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2438400" y="2954165"/>
              <a:ext cx="95278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i="1" dirty="0"/>
                <a:t>else</a:t>
              </a:r>
              <a:endParaRPr lang="en-US" i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52700" y="4081322"/>
              <a:ext cx="8763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b,c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0433" y="2133600"/>
            <a:ext cx="4002567" cy="3931503"/>
            <a:chOff x="4760433" y="2133600"/>
            <a:chExt cx="4002567" cy="3931503"/>
          </a:xfrm>
        </p:grpSpPr>
        <p:cxnSp>
          <p:nvCxnSpPr>
            <p:cNvPr id="59" name="Straight Connector 58"/>
            <p:cNvCxnSpPr>
              <a:stCxn id="70" idx="2"/>
              <a:endCxn id="64" idx="0"/>
            </p:cNvCxnSpPr>
            <p:nvPr/>
          </p:nvCxnSpPr>
          <p:spPr>
            <a:xfrm flipH="1">
              <a:off x="5663892" y="2548078"/>
              <a:ext cx="963722" cy="1545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2"/>
              <a:endCxn id="71" idx="0"/>
            </p:cNvCxnSpPr>
            <p:nvPr/>
          </p:nvCxnSpPr>
          <p:spPr>
            <a:xfrm>
              <a:off x="6627614" y="2548078"/>
              <a:ext cx="922228" cy="1545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1" idx="2"/>
              <a:endCxn id="65" idx="0"/>
            </p:cNvCxnSpPr>
            <p:nvPr/>
          </p:nvCxnSpPr>
          <p:spPr>
            <a:xfrm flipH="1">
              <a:off x="6883092" y="4507625"/>
              <a:ext cx="66675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1" idx="2"/>
              <a:endCxn id="66" idx="0"/>
            </p:cNvCxnSpPr>
            <p:nvPr/>
          </p:nvCxnSpPr>
          <p:spPr>
            <a:xfrm>
              <a:off x="7549842" y="4507625"/>
              <a:ext cx="62865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ontent Placeholder 2"/>
            <p:cNvSpPr txBox="1">
              <a:spLocks/>
            </p:cNvSpPr>
            <p:nvPr/>
          </p:nvSpPr>
          <p:spPr bwMode="auto">
            <a:xfrm>
              <a:off x="4760433" y="2678825"/>
              <a:ext cx="1295400" cy="103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US" dirty="0"/>
                <a:t>a &gt;= b</a:t>
              </a:r>
              <a:br>
                <a:rPr lang="en-US" dirty="0"/>
              </a:br>
              <a:r>
                <a:rPr lang="en-US" dirty="0">
                  <a:solidFill>
                    <a:srgbClr val="0000FF"/>
                  </a:solidFill>
                </a:rPr>
                <a:t>and</a:t>
              </a:r>
              <a:br>
                <a:rPr lang="en-US" dirty="0"/>
              </a:br>
              <a:r>
                <a:rPr lang="en-US" dirty="0"/>
                <a:t>a &gt;= c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97192" y="4093147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616392" y="5650625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911792" y="5650625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 bwMode="auto">
            <a:xfrm>
              <a:off x="6997392" y="2965990"/>
              <a:ext cx="95278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i="1" dirty="0"/>
                <a:t>else</a:t>
              </a:r>
              <a:endParaRPr lang="en-US" i="1" dirty="0"/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 bwMode="auto">
            <a:xfrm>
              <a:off x="6006792" y="4824891"/>
              <a:ext cx="1256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dirty="0"/>
                <a:t>b &gt;= c</a:t>
              </a:r>
              <a:endParaRPr lang="en-US" dirty="0"/>
            </a:p>
          </p:txBody>
        </p:sp>
        <p:sp>
          <p:nvSpPr>
            <p:cNvPr id="69" name="Content Placeholder 2"/>
            <p:cNvSpPr txBox="1">
              <a:spLocks/>
            </p:cNvSpPr>
            <p:nvPr/>
          </p:nvSpPr>
          <p:spPr bwMode="auto">
            <a:xfrm>
              <a:off x="7759392" y="4824891"/>
              <a:ext cx="100360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i="1" dirty="0"/>
                <a:t>else</a:t>
              </a:r>
              <a:endParaRPr lang="en-US" i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015845" y="2133600"/>
              <a:ext cx="1223538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a,b,c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111692" y="4093147"/>
              <a:ext cx="8763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b,c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78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  <p:bldP spid="26" grpId="0" animBg="1"/>
      <p:bldP spid="32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99204" y="2362200"/>
            <a:ext cx="3797171" cy="411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6829" y="1676400"/>
            <a:ext cx="2989906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Maximum of three numbers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6553200" cy="5867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// Returns max(a, b, c)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max3(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a, 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b, 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c) {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/>
              <a:t> (a &gt; b 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a &gt; c)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a;</a:t>
            </a:r>
            <a:br>
              <a:rPr lang="en-US" sz="2800" dirty="0"/>
            </a:br>
            <a:r>
              <a:rPr lang="en-US" sz="2800" dirty="0"/>
              <a:t>  } </a:t>
            </a:r>
            <a:r>
              <a:rPr lang="en-US" sz="2800" dirty="0">
                <a:solidFill>
                  <a:srgbClr val="0000FF"/>
                </a:solidFill>
              </a:rPr>
              <a:t>else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/>
              <a:t> (b &gt; c) {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b;</a:t>
            </a:r>
            <a:br>
              <a:rPr lang="en-US" sz="2800" dirty="0"/>
            </a:br>
            <a:r>
              <a:rPr lang="en-US" sz="2800" dirty="0"/>
              <a:t>    } </a:t>
            </a:r>
            <a:r>
              <a:rPr lang="en-US" sz="2800" dirty="0">
                <a:solidFill>
                  <a:srgbClr val="0000FF"/>
                </a:solidFill>
              </a:rPr>
              <a:t>else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c;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  }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971800"/>
            <a:ext cx="2895600" cy="22098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and c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1" y="2209800"/>
            <a:ext cx="1219199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410200" y="2426575"/>
            <a:ext cx="3762375" cy="3931503"/>
            <a:chOff x="5305425" y="2121775"/>
            <a:chExt cx="3762375" cy="3931503"/>
          </a:xfrm>
        </p:grpSpPr>
        <p:cxnSp>
          <p:nvCxnSpPr>
            <p:cNvPr id="10" name="Straight Connector 9"/>
            <p:cNvCxnSpPr>
              <a:stCxn id="22" idx="2"/>
              <a:endCxn id="15" idx="0"/>
            </p:cNvCxnSpPr>
            <p:nvPr/>
          </p:nvCxnSpPr>
          <p:spPr>
            <a:xfrm flipH="1">
              <a:off x="5981700" y="2536253"/>
              <a:ext cx="963722" cy="15450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6" idx="2"/>
              <a:endCxn id="16" idx="0"/>
            </p:cNvCxnSpPr>
            <p:nvPr/>
          </p:nvCxnSpPr>
          <p:spPr>
            <a:xfrm flipH="1">
              <a:off x="7200900" y="4495800"/>
              <a:ext cx="66675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5305425" y="2667000"/>
              <a:ext cx="1066800" cy="103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US" dirty="0"/>
                <a:t>a &gt; b</a:t>
              </a:r>
              <a:br>
                <a:rPr lang="en-US" dirty="0"/>
              </a:br>
              <a:r>
                <a:rPr lang="en-US" dirty="0">
                  <a:solidFill>
                    <a:srgbClr val="0000FF"/>
                  </a:solidFill>
                </a:rPr>
                <a:t>and</a:t>
              </a:r>
              <a:br>
                <a:rPr lang="en-US" dirty="0"/>
              </a:br>
              <a:r>
                <a:rPr lang="en-US" dirty="0"/>
                <a:t>a &gt; c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15000" y="4081322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34200" y="5638800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6026304" y="4813066"/>
              <a:ext cx="182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dirty="0"/>
                <a:t>b &gt; c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26" idx="2"/>
              <a:endCxn id="20" idx="0"/>
            </p:cNvCxnSpPr>
            <p:nvPr/>
          </p:nvCxnSpPr>
          <p:spPr>
            <a:xfrm>
              <a:off x="7867650" y="4495800"/>
              <a:ext cx="62865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8229600" y="5638800"/>
              <a:ext cx="533400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153400" y="4813066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tabLst>
                  <a:tab pos="0" algn="l"/>
                </a:tabLst>
                <a:defRPr sz="2400" b="1" kern="1200" baseline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en-GB" i="1" dirty="0"/>
                <a:t>else</a:t>
              </a:r>
              <a:endParaRPr lang="en-US" i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33653" y="2121775"/>
              <a:ext cx="1223538" cy="41447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a,b,c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021622" y="2536253"/>
              <a:ext cx="1284178" cy="1959547"/>
              <a:chOff x="2144822" y="2536253"/>
              <a:chExt cx="1284178" cy="1959547"/>
            </a:xfrm>
          </p:grpSpPr>
          <p:cxnSp>
            <p:nvCxnSpPr>
              <p:cNvPr id="24" name="Straight Connector 23"/>
              <p:cNvCxnSpPr>
                <a:stCxn id="22" idx="2"/>
                <a:endCxn id="26" idx="0"/>
              </p:cNvCxnSpPr>
              <p:nvPr/>
            </p:nvCxnSpPr>
            <p:spPr>
              <a:xfrm>
                <a:off x="2144822" y="2536253"/>
                <a:ext cx="846028" cy="1545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2438400" y="2954165"/>
                <a:ext cx="952784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tabLst>
                    <a:tab pos="0" algn="l"/>
                  </a:tabLst>
                  <a:defRPr sz="2400" b="1" kern="1200" baseline="0">
                    <a:solidFill>
                      <a:schemeClr val="tx1"/>
                    </a:solidFill>
                    <a:latin typeface="Consolas" pitchFamily="49" charset="0"/>
                    <a:ea typeface="+mn-ea"/>
                    <a:cs typeface="Consolas" pitchFamily="49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00"/>
                  </a:lnSpc>
                </a:pPr>
                <a:r>
                  <a:rPr lang="en-GB" i="1" dirty="0"/>
                  <a:t>else</a:t>
                </a:r>
                <a:endParaRPr lang="en-US" i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552700" y="4081322"/>
                <a:ext cx="876300" cy="41447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b,c</a:t>
                </a:r>
                <a:endParaRPr lang="en-US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50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Maximum of three numbers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295400" y="762000"/>
            <a:ext cx="6553200" cy="5867400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// Returns max(a, b, c)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max3(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a, 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b, </a:t>
            </a: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c) {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/>
              <a:t> (a &gt; b 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a &gt; c)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a;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/>
              <a:t> (b &gt; c)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b;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/>
              <a:t> c;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Boolean operators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5791200" cy="4114800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/>
              <a:t> (a &gt; b 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a &gt; c) …</a:t>
            </a:r>
          </a:p>
          <a:p>
            <a:endParaRPr lang="en-GB" sz="2800" dirty="0">
              <a:solidFill>
                <a:srgbClr val="0000FF"/>
              </a:solidFill>
            </a:endParaRP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 &gt;= 10 </a:t>
            </a:r>
            <a:r>
              <a:rPr lang="en-US" sz="2800" dirty="0">
                <a:solidFill>
                  <a:srgbClr val="0000FF"/>
                </a:solidFill>
              </a:rPr>
              <a:t>or</a:t>
            </a:r>
            <a:r>
              <a:rPr lang="en-US" sz="2800" dirty="0"/>
              <a:t> c == 0) …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>
                <a:solidFill>
                  <a:srgbClr val="0000FF"/>
                </a:solidFill>
              </a:rPr>
              <a:t>if</a:t>
            </a:r>
            <a:r>
              <a:rPr lang="en-GB" sz="2800" dirty="0"/>
              <a:t> (</a:t>
            </a:r>
            <a:r>
              <a:rPr lang="en-GB" sz="2800" dirty="0">
                <a:solidFill>
                  <a:srgbClr val="0000FF"/>
                </a:solidFill>
              </a:rPr>
              <a:t>not</a:t>
            </a:r>
            <a:r>
              <a:rPr lang="en-GB" sz="2800" dirty="0"/>
              <a:t> (a &lt; b </a:t>
            </a:r>
            <a:r>
              <a:rPr lang="en-GB" sz="2800" dirty="0">
                <a:solidFill>
                  <a:srgbClr val="0000FF"/>
                </a:solidFill>
              </a:rPr>
              <a:t>and</a:t>
            </a:r>
            <a:r>
              <a:rPr lang="en-GB" sz="2800" dirty="0"/>
              <a:t> a &lt; c)) …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71600" y="2743200"/>
            <a:ext cx="6858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419600"/>
            <a:ext cx="6858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97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Truth tables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143000"/>
          <a:ext cx="3429000" cy="2895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effectLst/>
                        </a:rPr>
                        <a:t>a</a:t>
                      </a:r>
                      <a:endParaRPr lang="en-US" sz="3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b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  <a:r>
                        <a:rPr lang="en-GB" sz="3200" baseline="0" dirty="0"/>
                        <a:t> </a:t>
                      </a:r>
                      <a:r>
                        <a:rPr lang="en-GB" sz="3200" baseline="0" dirty="0">
                          <a:solidFill>
                            <a:srgbClr val="FFC000"/>
                          </a:solidFill>
                        </a:rPr>
                        <a:t>and</a:t>
                      </a:r>
                      <a:r>
                        <a:rPr lang="en-GB" sz="3200" baseline="0" dirty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1143000"/>
          <a:ext cx="3429000" cy="2895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b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  <a:r>
                        <a:rPr lang="en-GB" sz="3200" baseline="0" dirty="0"/>
                        <a:t> </a:t>
                      </a:r>
                      <a:r>
                        <a:rPr lang="en-GB" sz="3200" baseline="0" dirty="0">
                          <a:solidFill>
                            <a:srgbClr val="FFC000"/>
                          </a:solidFill>
                        </a:rPr>
                        <a:t>or</a:t>
                      </a:r>
                      <a:r>
                        <a:rPr lang="en-GB" sz="3200" baseline="0" dirty="0"/>
                        <a:t> 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4572000"/>
          <a:ext cx="2400300" cy="1737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7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C000"/>
                          </a:solidFill>
                        </a:rPr>
                        <a:t>not</a:t>
                      </a:r>
                      <a:r>
                        <a:rPr lang="en-GB" sz="3200" dirty="0"/>
                        <a:t> 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true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false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22FA-6B52-4084-817E-68EB0075D28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445856" y="990600"/>
            <a:ext cx="1790174" cy="31646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>
            <a:off x="702657" y="990600"/>
            <a:ext cx="2743199" cy="31646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36030" y="995064"/>
            <a:ext cx="3205314" cy="31646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GB" dirty="0"/>
              <a:t>Complement of and/or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50964" y="1071264"/>
            <a:ext cx="7807236" cy="609600"/>
            <a:chOff x="650964" y="1376064"/>
            <a:chExt cx="7807236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14400" y="1452264"/>
              <a:ext cx="7315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144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3716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288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860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32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004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576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148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720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292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864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436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08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3152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724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229600" y="1376064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096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0713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6330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1947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564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181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8798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4415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4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032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5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649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6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1266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7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6883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8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5004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9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2137" y="16163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1513" y="161633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7683" y="16163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17054" y="16163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429220" y="72804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765" y="72934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40796" y="1981200"/>
            <a:ext cx="6506368" cy="646331"/>
            <a:chOff x="1840796" y="2286000"/>
            <a:chExt cx="6506368" cy="646331"/>
          </a:xfrm>
        </p:grpSpPr>
        <p:sp>
          <p:nvSpPr>
            <p:cNvPr id="46" name="TextBox 45"/>
            <p:cNvSpPr txBox="1"/>
            <p:nvPr/>
          </p:nvSpPr>
          <p:spPr>
            <a:xfrm>
              <a:off x="1840796" y="2286000"/>
              <a:ext cx="4490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(x &gt; 2 </a:t>
              </a:r>
              <a:r>
                <a:rPr lang="en-GB" sz="36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r>
                <a:rPr lang="en-GB" sz="3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x &lt; 7)</a:t>
              </a:r>
              <a:endParaRPr lang="en-US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556990" y="2447109"/>
              <a:ext cx="1790174" cy="3164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2971800"/>
            <a:ext cx="7508964" cy="646331"/>
            <a:chOff x="838200" y="3276600"/>
            <a:chExt cx="7508964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838200" y="3276600"/>
              <a:ext cx="55034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</a:t>
              </a:r>
              <a:r>
                <a:rPr lang="en-GB" sz="3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(x &gt; 2 </a:t>
              </a:r>
              <a:r>
                <a:rPr lang="en-GB" sz="36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r>
                <a:rPr lang="en-GB" sz="3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x &lt; 7)</a:t>
              </a:r>
              <a:endParaRPr lang="en-US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556990" y="3444240"/>
              <a:ext cx="1790174" cy="31646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752600" y="4953000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x &lt;= 2 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x &gt;= 7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4800600"/>
            <a:ext cx="86169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349931" y="3618131"/>
            <a:ext cx="862737" cy="1411069"/>
            <a:chOff x="2349931" y="3922931"/>
            <a:chExt cx="862737" cy="1411069"/>
          </a:xfrm>
        </p:grpSpPr>
        <p:sp>
          <p:nvSpPr>
            <p:cNvPr id="8" name="Down Arrow 7"/>
            <p:cNvSpPr/>
            <p:nvPr/>
          </p:nvSpPr>
          <p:spPr>
            <a:xfrm>
              <a:off x="2667000" y="3922931"/>
              <a:ext cx="228600" cy="1411069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49931" y="4343400"/>
              <a:ext cx="862737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GB" sz="32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</a:t>
              </a:r>
              <a:endParaRPr lang="en-US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02336" y="3618131"/>
            <a:ext cx="862737" cy="1411069"/>
            <a:chOff x="2349931" y="3922931"/>
            <a:chExt cx="862737" cy="1411069"/>
          </a:xfrm>
        </p:grpSpPr>
        <p:sp>
          <p:nvSpPr>
            <p:cNvPr id="69" name="Down Arrow 68"/>
            <p:cNvSpPr/>
            <p:nvPr/>
          </p:nvSpPr>
          <p:spPr>
            <a:xfrm>
              <a:off x="2667000" y="3922931"/>
              <a:ext cx="228600" cy="1411069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49931" y="4343400"/>
              <a:ext cx="862737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GB" sz="32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</a:t>
              </a:r>
              <a:endParaRPr lang="en-US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572000" y="5105400"/>
            <a:ext cx="1769630" cy="49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5105400"/>
            <a:ext cx="1769630" cy="49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3953691" y="3618131"/>
            <a:ext cx="228600" cy="1411069"/>
          </a:xfrm>
          <a:prstGeom prst="downArrow">
            <a:avLst/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667000" y="5906869"/>
            <a:ext cx="380956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GB" sz="3600" b="1" dirty="0"/>
              <a:t>De Morgan’s law</a:t>
            </a:r>
            <a:endParaRPr lang="en-US" sz="3600" b="1" dirty="0"/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" grpId="0" animBg="1"/>
      <p:bldP spid="72" grpId="0" animBg="1"/>
      <p:bldP spid="44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418"/>
            <a:ext cx="8229600" cy="596900"/>
          </a:xfrm>
        </p:spPr>
        <p:txBody>
          <a:bodyPr>
            <a:normAutofit fontScale="90000"/>
          </a:bodyPr>
          <a:lstStyle/>
          <a:p>
            <a:r>
              <a:rPr lang="en-GB" dirty="0"/>
              <a:t>De Morgan’s law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32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(e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 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not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or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not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 sz="32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274" y="1853625"/>
            <a:ext cx="802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(e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 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not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and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not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e</a:t>
            </a:r>
            <a:r>
              <a:rPr lang="en-GB" sz="3200" b="1" baseline="-250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 sz="32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2575" y="2782669"/>
            <a:ext cx="7550850" cy="1408331"/>
            <a:chOff x="802575" y="2782669"/>
            <a:chExt cx="7550850" cy="1408331"/>
          </a:xfrm>
        </p:grpSpPr>
        <p:sp>
          <p:nvSpPr>
            <p:cNvPr id="7" name="TextBox 6"/>
            <p:cNvSpPr txBox="1"/>
            <p:nvPr/>
          </p:nvSpPr>
          <p:spPr>
            <a:xfrm>
              <a:off x="3608219" y="2782669"/>
              <a:ext cx="195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C00000"/>
                  </a:solidFill>
                </a:rPr>
                <a:t>Exercise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575" y="3606225"/>
              <a:ext cx="7550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C00000"/>
                  </a:solidFill>
                  <a:latin typeface="+mn-lt"/>
                  <a:cs typeface="Consolas" panose="020B0609020204030204" pitchFamily="49" charset="0"/>
                </a:rPr>
                <a:t>Simplify:</a:t>
              </a:r>
              <a:r>
                <a:rPr lang="en-GB" sz="32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not</a:t>
              </a:r>
              <a:r>
                <a:rPr lang="en-GB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(x &gt;= y </a:t>
              </a:r>
              <a:r>
                <a:rPr lang="en-GB" sz="32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</a:t>
              </a:r>
              <a:r>
                <a:rPr lang="en-GB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y%2 == 0)</a:t>
              </a:r>
              <a:endParaRPr lang="en-US" sz="3200" b="1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0" y="4572000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x &lt; y </a:t>
            </a:r>
            <a:r>
              <a:rPr lang="en-GB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y%2 != 0</a:t>
            </a:r>
            <a:endParaRPr lang="en-US" sz="32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922FA-6B52-4084-817E-68EB0075D2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0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990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dirty="0"/>
              <a:t>   a</a:t>
            </a:r>
            <a:r>
              <a:rPr lang="en-US" sz="3600" dirty="0">
                <a:sym typeface="Symbol" panose="05050102010706020507" pitchFamily="18" charset="2"/>
              </a:rPr>
              <a:t> + </a:t>
            </a:r>
            <a:r>
              <a:rPr lang="en-US" sz="3600" dirty="0" err="1"/>
              <a:t>b</a:t>
            </a:r>
            <a:r>
              <a:rPr lang="en-US" sz="3600" dirty="0" err="1">
                <a:sym typeface="Symbol" panose="05050102010706020507" pitchFamily="18" charset="2"/>
              </a:rPr>
              <a:t></a:t>
            </a:r>
            <a:r>
              <a:rPr lang="en-US" sz="3600" dirty="0" err="1"/>
              <a:t>c</a:t>
            </a:r>
            <a:r>
              <a:rPr lang="en-US" sz="3600" dirty="0"/>
              <a:t>           (a + b)</a:t>
            </a:r>
            <a:r>
              <a:rPr lang="en-US" sz="3600" dirty="0">
                <a:sym typeface="Symbol" panose="05050102010706020507" pitchFamily="18" charset="2"/>
              </a:rPr>
              <a:t></a:t>
            </a:r>
            <a:r>
              <a:rPr lang="en-US" sz="3600" dirty="0"/>
              <a:t>c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3886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 a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r>
              <a:rPr lang="en-US" sz="3600" dirty="0"/>
              <a:t>b </a:t>
            </a:r>
            <a:r>
              <a:rPr lang="en-US" sz="3600" dirty="0">
                <a:solidFill>
                  <a:srgbClr val="0000FF"/>
                </a:solidFill>
              </a:rPr>
              <a:t>and</a:t>
            </a:r>
            <a:r>
              <a:rPr lang="en-US" sz="3600" dirty="0"/>
              <a:t> c      (a </a:t>
            </a:r>
            <a:r>
              <a:rPr lang="en-US" sz="3600" dirty="0">
                <a:solidFill>
                  <a:srgbClr val="0000FF"/>
                </a:solidFill>
              </a:rPr>
              <a:t>or</a:t>
            </a:r>
            <a:r>
              <a:rPr lang="en-US" sz="3600" dirty="0"/>
              <a:t> b) </a:t>
            </a:r>
            <a:r>
              <a:rPr lang="en-US" sz="3600" dirty="0">
                <a:solidFill>
                  <a:srgbClr val="0000FF"/>
                </a:solidFill>
              </a:rPr>
              <a:t>and</a:t>
            </a:r>
            <a:r>
              <a:rPr lang="en-US" sz="3600" dirty="0"/>
              <a:t> c</a:t>
            </a:r>
          </a:p>
          <a:p>
            <a:endParaRPr lang="en-US" sz="3600" dirty="0"/>
          </a:p>
          <a:p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47800" y="2209800"/>
            <a:ext cx="3810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2209800"/>
            <a:ext cx="2286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295400"/>
            <a:ext cx="3048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505200"/>
            <a:ext cx="4038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3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495800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Data representation</a:t>
            </a:r>
          </a:p>
          <a:p>
            <a:endParaRPr lang="en-GB" sz="3600" dirty="0"/>
          </a:p>
          <a:p>
            <a:r>
              <a:rPr lang="en-GB" sz="3600" dirty="0"/>
              <a:t>Boolean expressions</a:t>
            </a:r>
          </a:p>
          <a:p>
            <a:endParaRPr lang="en-GB" sz="3600" dirty="0"/>
          </a:p>
          <a:p>
            <a:r>
              <a:rPr lang="en-GB" sz="3600" dirty="0"/>
              <a:t>Integer numbers</a:t>
            </a:r>
          </a:p>
          <a:p>
            <a:endParaRPr lang="en-GB" sz="3600" dirty="0"/>
          </a:p>
          <a:p>
            <a:r>
              <a:rPr lang="en-GB" sz="3600" dirty="0"/>
              <a:t>Real numbers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Real numbers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 numbers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467614" cy="5410200"/>
          </a:xfrm>
        </p:spPr>
        <p:txBody>
          <a:bodyPr/>
          <a:lstStyle/>
          <a:p>
            <a:r>
              <a:rPr lang="en-GB" dirty="0"/>
              <a:t>Two types: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float </a:t>
            </a:r>
            <a:r>
              <a:rPr lang="en-GB" dirty="0"/>
              <a:t>(single precision, 32 bits)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double</a:t>
            </a:r>
            <a:r>
              <a:rPr lang="en-GB" dirty="0"/>
              <a:t>  (double precision, 64 bits)</a:t>
            </a:r>
          </a:p>
          <a:p>
            <a:pPr lvl="1"/>
            <a:endParaRPr lang="en-GB" dirty="0"/>
          </a:p>
          <a:p>
            <a:r>
              <a:rPr lang="en-GB" dirty="0"/>
              <a:t>Arithmetic operations: </a:t>
            </a:r>
            <a:r>
              <a:rPr lang="en-GB" b="1" dirty="0">
                <a:solidFill>
                  <a:srgbClr val="0000FF"/>
                </a:solidFill>
              </a:rPr>
              <a:t>+  </a:t>
            </a:r>
            <a:r>
              <a:rPr lang="en-GB" b="1" dirty="0">
                <a:solidFill>
                  <a:srgbClr val="0000FF"/>
                </a:solidFill>
                <a:sym typeface="Symbol" panose="05050102010706020507" pitchFamily="18" charset="2"/>
              </a:rPr>
              <a:t>-</a:t>
            </a:r>
            <a:r>
              <a:rPr lang="en-GB" b="1" dirty="0">
                <a:solidFill>
                  <a:srgbClr val="0000FF"/>
                </a:solidFill>
              </a:rPr>
              <a:t>  </a:t>
            </a:r>
            <a:r>
              <a:rPr lang="en-GB" b="1" dirty="0">
                <a:solidFill>
                  <a:srgbClr val="0000FF"/>
                </a:solidFill>
                <a:sym typeface="Symbol" panose="05050102010706020507" pitchFamily="18" charset="2"/>
              </a:rPr>
              <a:t> </a:t>
            </a:r>
            <a:r>
              <a:rPr lang="en-GB" b="1" dirty="0">
                <a:solidFill>
                  <a:srgbClr val="0000FF"/>
                </a:solidFill>
              </a:rPr>
              <a:t> /    </a:t>
            </a:r>
            <a:r>
              <a:rPr lang="en-GB" dirty="0"/>
              <a:t>(no remainder)</a:t>
            </a:r>
          </a:p>
          <a:p>
            <a:endParaRPr lang="en-GB" dirty="0"/>
          </a:p>
          <a:p>
            <a:r>
              <a:rPr lang="en-GB" dirty="0"/>
              <a:t>Real constants:</a:t>
            </a:r>
            <a:br>
              <a:rPr lang="en-GB" dirty="0"/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-5.003  3.1416  1.4e9  0.6E-15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5257800"/>
            <a:ext cx="1711559" cy="1194375"/>
            <a:chOff x="4876800" y="5257800"/>
            <a:chExt cx="1711559" cy="1194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876800" y="5867400"/>
                  <a:ext cx="17115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00FF"/>
                      </a:solidFill>
                    </a:rPr>
                    <a:t>1.4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a14:m>
                  <a:endParaRPr lang="en-US" sz="32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5867400"/>
                  <a:ext cx="17115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286" t="-13684" b="-3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Down Arrow 6"/>
            <p:cNvSpPr/>
            <p:nvPr/>
          </p:nvSpPr>
          <p:spPr>
            <a:xfrm>
              <a:off x="5611641" y="5257800"/>
              <a:ext cx="228600" cy="609600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05600" y="5257800"/>
            <a:ext cx="2110706" cy="1200018"/>
            <a:chOff x="6814108" y="5257800"/>
            <a:chExt cx="2110706" cy="1200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14108" y="5867400"/>
                  <a:ext cx="2110706" cy="590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00FF"/>
                      </a:solidFill>
                    </a:rPr>
                    <a:t>0.6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a14:m>
                  <a:endParaRPr lang="en-US" sz="32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108" y="5867400"/>
                  <a:ext cx="2110706" cy="5904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225" t="-125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wn Arrow 7"/>
            <p:cNvSpPr/>
            <p:nvPr/>
          </p:nvSpPr>
          <p:spPr>
            <a:xfrm>
              <a:off x="7543800" y="5257800"/>
              <a:ext cx="228600" cy="609600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Left Arrow 10"/>
          <p:cNvSpPr/>
          <p:nvPr/>
        </p:nvSpPr>
        <p:spPr>
          <a:xfrm>
            <a:off x="6515100" y="2057400"/>
            <a:ext cx="1143000" cy="30480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3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Arithmetic operations between integer and real values usually imply an implicit type conversion.</a:t>
            </a:r>
          </a:p>
          <a:p>
            <a:r>
              <a:rPr lang="en-US" sz="2400" dirty="0"/>
              <a:t>Be careful: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ts val="2500"/>
              </a:lnSpc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=3, j=2;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x;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x =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/j;       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x = 1.0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(j);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x = 1.5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)/j;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x = 1.5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x = 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/j);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x = 1.0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/2;       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x = 1.0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/2.0;     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x = 1.5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x;         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1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 = 3.14159265;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j =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real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841010"/>
                  </p:ext>
                </p:extLst>
              </p:nvPr>
            </p:nvGraphicFramePr>
            <p:xfrm>
              <a:off x="1104899" y="1295400"/>
              <a:ext cx="2514600" cy="767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19100">
                      <a:extLst>
                        <a:ext uri="{9D8B030D-6E8A-4147-A177-3AD203B41FA5}">
                          <a16:colId xmlns:a16="http://schemas.microsoft.com/office/drawing/2014/main" val="363008651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3426430004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116986098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4010227382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2538772322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1162245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47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598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841010"/>
                  </p:ext>
                </p:extLst>
              </p:nvPr>
            </p:nvGraphicFramePr>
            <p:xfrm>
              <a:off x="1104899" y="1295400"/>
              <a:ext cx="2514600" cy="767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19100">
                      <a:extLst>
                        <a:ext uri="{9D8B030D-6E8A-4147-A177-3AD203B41FA5}">
                          <a16:colId xmlns:a16="http://schemas.microsoft.com/office/drawing/2014/main" val="363008651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3426430004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116986098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4010227382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2538772322"/>
                        </a:ext>
                      </a:extLst>
                    </a:gridCol>
                    <a:gridCol w="419100">
                      <a:extLst>
                        <a:ext uri="{9D8B030D-6E8A-4147-A177-3AD203B41FA5}">
                          <a16:colId xmlns:a16="http://schemas.microsoft.com/office/drawing/2014/main" val="1162245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9" t="-1639" r="-504348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49" t="-1639" r="-404348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5882" t="-1639" r="-208824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05797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5797" b="-1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4770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2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.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3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7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5981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698276"/>
                  </p:ext>
                </p:extLst>
              </p:nvPr>
            </p:nvGraphicFramePr>
            <p:xfrm>
              <a:off x="4696772" y="1295400"/>
              <a:ext cx="3505203" cy="767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9467">
                      <a:extLst>
                        <a:ext uri="{9D8B030D-6E8A-4147-A177-3AD203B41FA5}">
                          <a16:colId xmlns:a16="http://schemas.microsoft.com/office/drawing/2014/main" val="363008651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3426430004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16986098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4010227382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2538772322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162245364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238585178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958771645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2858595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47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598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698276"/>
                  </p:ext>
                </p:extLst>
              </p:nvPr>
            </p:nvGraphicFramePr>
            <p:xfrm>
              <a:off x="4696772" y="1295400"/>
              <a:ext cx="3505203" cy="767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9467">
                      <a:extLst>
                        <a:ext uri="{9D8B030D-6E8A-4147-A177-3AD203B41FA5}">
                          <a16:colId xmlns:a16="http://schemas.microsoft.com/office/drawing/2014/main" val="363008651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3426430004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16986098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4010227382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2538772322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162245364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238585178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958771645"/>
                        </a:ext>
                      </a:extLst>
                    </a:gridCol>
                    <a:gridCol w="389467">
                      <a:extLst>
                        <a:ext uri="{9D8B030D-6E8A-4147-A177-3AD203B41FA5}">
                          <a16:colId xmlns:a16="http://schemas.microsoft.com/office/drawing/2014/main" val="12858595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63" t="-1639" r="-8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63" t="-1639" r="-7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563" t="-1639" r="-6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63" t="-1639" r="-5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563" t="-1639" r="-4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563" t="-1639" r="-2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563" t="-1639" r="-106250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563" t="-1639" r="-6250" b="-1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4770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.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1</a:t>
                          </a:r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598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465223" y="930166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2771" y="930166"/>
            <a:ext cx="163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notation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75002" y="2650686"/>
            <a:ext cx="3174395" cy="1082680"/>
            <a:chOff x="775002" y="2650686"/>
            <a:chExt cx="3174395" cy="1082680"/>
          </a:xfrm>
        </p:grpSpPr>
        <p:sp>
          <p:nvSpPr>
            <p:cNvPr id="14" name="TextBox 13"/>
            <p:cNvSpPr txBox="1"/>
            <p:nvPr/>
          </p:nvSpPr>
          <p:spPr>
            <a:xfrm>
              <a:off x="775002" y="2650686"/>
              <a:ext cx="3174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Scientific notation (decimal):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65557" y="3200400"/>
                  <a:ext cx="2393284" cy="5329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𝟐𝟓𝟑𝟕𝟓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557" y="3200400"/>
                  <a:ext cx="2393284" cy="5329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4572000" y="2651234"/>
            <a:ext cx="3754746" cy="1081526"/>
            <a:chOff x="4572000" y="2651234"/>
            <a:chExt cx="3754746" cy="1081526"/>
          </a:xfrm>
        </p:grpSpPr>
        <p:sp>
          <p:nvSpPr>
            <p:cNvPr id="16" name="TextBox 15"/>
            <p:cNvSpPr txBox="1"/>
            <p:nvPr/>
          </p:nvSpPr>
          <p:spPr>
            <a:xfrm>
              <a:off x="4572000" y="2651234"/>
              <a:ext cx="3754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Scientific notation (floating point):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6526" y="3200948"/>
                  <a:ext cx="2765694" cy="531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𝟏𝟎𝟎𝟏𝟎𝟏𝟏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526" y="3200948"/>
                  <a:ext cx="2765694" cy="5318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775046" y="4324290"/>
            <a:ext cx="760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binary number can be represented in decimal, but not vice versa!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5029200"/>
                <a:ext cx="7023846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𝟎𝟎𝟎𝟏𝟏𝟎𝟎𝟏𝟏𝟎𝟎𝟏𝟏𝟎𝟎𝟏𝟏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029200"/>
                <a:ext cx="7023846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0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and double-precision FP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Float example.sv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09" y="914400"/>
            <a:ext cx="6106791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 754 Double Floating Point Forma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671310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920" y="1071710"/>
            <a:ext cx="84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float: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107" y="2251867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double: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3762787"/>
                <a:ext cx="569431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𝟎𝟏𝟏𝟎𝟏𝟎𝟎𝟏𝟏𝟎𝟏𝟎𝟎𝟏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𝟏𝟎𝟎𝟏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62787"/>
                <a:ext cx="5694316" cy="5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 flipV="1">
            <a:off x="4297617" y="1970034"/>
            <a:ext cx="282065" cy="3429000"/>
          </a:xfrm>
          <a:prstGeom prst="leftBrace">
            <a:avLst>
              <a:gd name="adj1" fmla="val 3534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91377" y="3200400"/>
            <a:ext cx="9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fraction</a:t>
            </a:r>
          </a:p>
        </p:txBody>
      </p:sp>
      <p:sp>
        <p:nvSpPr>
          <p:cNvPr id="18" name="Left Brace 17"/>
          <p:cNvSpPr/>
          <p:nvPr/>
        </p:nvSpPr>
        <p:spPr>
          <a:xfrm rot="5400000" flipV="1">
            <a:off x="6907468" y="3329766"/>
            <a:ext cx="282065" cy="685799"/>
          </a:xfrm>
          <a:prstGeom prst="leftBrace">
            <a:avLst>
              <a:gd name="adj1" fmla="val 1846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7006" y="3200400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3575" y="32004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3549094"/>
            <a:ext cx="0" cy="369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29150"/>
            <a:ext cx="807148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83427" y="5534025"/>
                <a:ext cx="5370316" cy="866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Special representations for: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±∞, ±0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NaN</a:t>
                </a:r>
                <a:endParaRPr lang="en-US" sz="2400" dirty="0"/>
              </a:p>
              <a:p>
                <a:r>
                  <a:rPr lang="en-US" sz="2400" dirty="0" err="1"/>
                  <a:t>NaN</a:t>
                </a:r>
                <a:r>
                  <a:rPr lang="en-US" sz="2400" dirty="0"/>
                  <a:t> (not a number)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0/0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427" y="5534025"/>
                <a:ext cx="5370316" cy="866969"/>
              </a:xfrm>
              <a:prstGeom prst="rect">
                <a:avLst/>
              </a:prstGeom>
              <a:blipFill>
                <a:blip r:embed="rId7"/>
                <a:stretch>
                  <a:fillRect l="-1816" t="-5634" r="-68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4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Beware when operating with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Example (C++):</a:t>
            </a:r>
            <a:br>
              <a:rPr lang="en-US" sz="2800" dirty="0"/>
            </a:br>
            <a:br>
              <a:rPr lang="en-US" sz="2800" dirty="0"/>
            </a:b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x, y;</a:t>
            </a:r>
            <a:b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&gt;&gt; x &gt;&gt; y;         </a:t>
            </a:r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1.1  3.1</a:t>
            </a:r>
            <a:b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.precision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(20); </a:t>
            </a:r>
            <a:b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x + y &lt;&lt; </a:t>
            </a: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Example (Python):</a:t>
            </a:r>
            <a:br>
              <a:rPr lang="en-US" sz="2800" dirty="0">
                <a:cs typeface="Consolas" panose="020B0609020204030204" pitchFamily="49" charset="0"/>
              </a:rPr>
            </a:br>
            <a:br>
              <a:rPr lang="en-US" sz="2800" dirty="0">
                <a:cs typeface="Consolas" panose="020B0609020204030204" pitchFamily="49" charset="0"/>
              </a:rPr>
            </a:br>
            <a:r>
              <a:rPr lang="pt-BR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a = 1/3</a:t>
            </a:r>
            <a:b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b = 1/2</a:t>
            </a:r>
            <a:b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a+b</a:t>
            </a:r>
            <a:b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0.8333333333333333</a:t>
            </a:r>
            <a:b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a+b-a-b</a:t>
            </a:r>
            <a:br>
              <a:rPr lang="pt-BR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26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403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2695" y="2514600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4.2000000000000001776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2006" y="5591175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-5.551115123125783e-17</a:t>
            </a:r>
          </a:p>
        </p:txBody>
      </p:sp>
    </p:spTree>
    <p:extLst>
      <p:ext uri="{BB962C8B-B14F-4D97-AF65-F5344CB8AC3E}">
        <p14:creationId xmlns:p14="http://schemas.microsoft.com/office/powerpoint/2010/main" val="25533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Comparisons:</a:t>
            </a: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 = b + c</a:t>
            </a:r>
            <a:b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a – b == c: …  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may be false      </a:t>
            </a:r>
            <a:endParaRPr lang="en-US" b="1" baseline="30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Allow certain tolerance for equality comparisons: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expr1 == expr2: …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Wrong!</a:t>
            </a:r>
            <a:b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abs(expr1 – expr2) &lt; 1e-7: …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Ok.</a:t>
            </a:r>
            <a:b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1e-7 == 0.0000001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types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495800"/>
          </a:xfrm>
        </p:spPr>
        <p:txBody>
          <a:bodyPr>
            <a:normAutofit/>
          </a:bodyPr>
          <a:lstStyle/>
          <a:p>
            <a:r>
              <a:rPr lang="en-GB" sz="3600" dirty="0"/>
              <a:t>int   (fixed-precision arithmetic)</a:t>
            </a:r>
          </a:p>
          <a:p>
            <a:r>
              <a:rPr lang="en-GB" sz="3600" dirty="0"/>
              <a:t>bool</a:t>
            </a:r>
          </a:p>
          <a:p>
            <a:r>
              <a:rPr lang="en-GB" sz="3600" dirty="0"/>
              <a:t>float / </a:t>
            </a:r>
            <a:r>
              <a:rPr lang="en-GB" sz="3600" u="sng" dirty="0"/>
              <a:t>double</a:t>
            </a:r>
          </a:p>
          <a:p>
            <a:r>
              <a:rPr lang="en-GB" sz="3600" dirty="0"/>
              <a:t>char</a:t>
            </a:r>
          </a:p>
          <a:p>
            <a:r>
              <a:rPr lang="en-GB" sz="3600" dirty="0"/>
              <a:t>string  (#include &lt;string&gt;)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495800"/>
          </a:xfrm>
        </p:spPr>
        <p:txBody>
          <a:bodyPr>
            <a:normAutofit/>
          </a:bodyPr>
          <a:lstStyle/>
          <a:p>
            <a:r>
              <a:rPr lang="en-GB" sz="3600" dirty="0"/>
              <a:t>int     (arbitrary-precision arithmetic)</a:t>
            </a:r>
          </a:p>
          <a:p>
            <a:r>
              <a:rPr lang="en-GB" sz="3600" dirty="0"/>
              <a:t>bool</a:t>
            </a:r>
          </a:p>
          <a:p>
            <a:r>
              <a:rPr lang="en-GB" sz="3600" dirty="0"/>
              <a:t>float</a:t>
            </a:r>
          </a:p>
          <a:p>
            <a:r>
              <a:rPr lang="en-GB" sz="3600" dirty="0"/>
              <a:t>complex</a:t>
            </a:r>
          </a:p>
          <a:p>
            <a:r>
              <a:rPr lang="en-GB" sz="3600" dirty="0"/>
              <a:t>str</a:t>
            </a:r>
            <a:r>
              <a:rPr lang="en-GB" sz="3600" u="sng" dirty="0"/>
              <a:t> 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Rectangle 509"/>
          <p:cNvSpPr/>
          <p:nvPr/>
        </p:nvSpPr>
        <p:spPr>
          <a:xfrm>
            <a:off x="1371600" y="1905000"/>
            <a:ext cx="7315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memory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371600" y="1676400"/>
            <a:ext cx="7315200" cy="228600"/>
            <a:chOff x="609600" y="1219200"/>
            <a:chExt cx="7315200" cy="228600"/>
          </a:xfrm>
        </p:grpSpPr>
        <p:sp>
          <p:nvSpPr>
            <p:cNvPr id="4" name="Rectangle 3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71600" y="1905000"/>
            <a:ext cx="7315200" cy="228600"/>
            <a:chOff x="609600" y="1219200"/>
            <a:chExt cx="7315200" cy="228600"/>
          </a:xfrm>
        </p:grpSpPr>
        <p:sp>
          <p:nvSpPr>
            <p:cNvPr id="62" name="Rectangle 61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371600" y="2133600"/>
            <a:ext cx="7315200" cy="228600"/>
            <a:chOff x="609600" y="1219200"/>
            <a:chExt cx="7315200" cy="228600"/>
          </a:xfrm>
        </p:grpSpPr>
        <p:sp>
          <p:nvSpPr>
            <p:cNvPr id="99" name="Rectangle 98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371600" y="2362200"/>
            <a:ext cx="7315200" cy="228600"/>
            <a:chOff x="609600" y="1219200"/>
            <a:chExt cx="7315200" cy="228600"/>
          </a:xfrm>
        </p:grpSpPr>
        <p:sp>
          <p:nvSpPr>
            <p:cNvPr id="136" name="Rectangle 135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371600" y="2590800"/>
            <a:ext cx="7315200" cy="228600"/>
            <a:chOff x="609600" y="1219200"/>
            <a:chExt cx="7315200" cy="228600"/>
          </a:xfrm>
        </p:grpSpPr>
        <p:sp>
          <p:nvSpPr>
            <p:cNvPr id="173" name="Rectangle 172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371600" y="2819400"/>
            <a:ext cx="7315200" cy="228600"/>
            <a:chOff x="609600" y="1219200"/>
            <a:chExt cx="7315200" cy="228600"/>
          </a:xfrm>
        </p:grpSpPr>
        <p:sp>
          <p:nvSpPr>
            <p:cNvPr id="210" name="Rectangle 209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1371600" y="3048000"/>
            <a:ext cx="7315200" cy="228600"/>
            <a:chOff x="609600" y="1219200"/>
            <a:chExt cx="7315200" cy="228600"/>
          </a:xfrm>
        </p:grpSpPr>
        <p:sp>
          <p:nvSpPr>
            <p:cNvPr id="247" name="Rectangle 246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1371600" y="3276600"/>
            <a:ext cx="7315200" cy="228600"/>
            <a:chOff x="609600" y="1219200"/>
            <a:chExt cx="7315200" cy="228600"/>
          </a:xfrm>
        </p:grpSpPr>
        <p:sp>
          <p:nvSpPr>
            <p:cNvPr id="284" name="Rectangle 283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1371600" y="3505200"/>
            <a:ext cx="7315200" cy="228600"/>
            <a:chOff x="609600" y="1219200"/>
            <a:chExt cx="7315200" cy="228600"/>
          </a:xfrm>
        </p:grpSpPr>
        <p:sp>
          <p:nvSpPr>
            <p:cNvPr id="321" name="Rectangle 320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1371600" y="3733800"/>
            <a:ext cx="7315200" cy="228600"/>
            <a:chOff x="609600" y="1219200"/>
            <a:chExt cx="7315200" cy="228600"/>
          </a:xfrm>
        </p:grpSpPr>
        <p:sp>
          <p:nvSpPr>
            <p:cNvPr id="358" name="Rectangle 357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371600" y="3962400"/>
            <a:ext cx="7315200" cy="228600"/>
            <a:chOff x="609600" y="1219200"/>
            <a:chExt cx="7315200" cy="228600"/>
          </a:xfrm>
        </p:grpSpPr>
        <p:sp>
          <p:nvSpPr>
            <p:cNvPr id="395" name="Rectangle 394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371600" y="4191000"/>
            <a:ext cx="7315200" cy="228600"/>
            <a:chOff x="609600" y="1219200"/>
            <a:chExt cx="7315200" cy="228600"/>
          </a:xfrm>
        </p:grpSpPr>
        <p:sp>
          <p:nvSpPr>
            <p:cNvPr id="432" name="Rectangle 431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1371600" y="4419600"/>
            <a:ext cx="7315200" cy="228600"/>
            <a:chOff x="609600" y="1219200"/>
            <a:chExt cx="7315200" cy="228600"/>
          </a:xfrm>
        </p:grpSpPr>
        <p:sp>
          <p:nvSpPr>
            <p:cNvPr id="469" name="Rectangle 468"/>
            <p:cNvSpPr/>
            <p:nvPr/>
          </p:nvSpPr>
          <p:spPr>
            <a:xfrm>
              <a:off x="609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838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066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1295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1524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1752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1981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2209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2438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667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95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124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352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581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810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038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67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495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724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953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181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410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638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867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6096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6324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6553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7818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70104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2390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74676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696200" y="12192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6096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4384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2672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6096000" y="12192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905847" y="4710818"/>
            <a:ext cx="53732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506" name="TextBox 505"/>
          <p:cNvSpPr txBox="1"/>
          <p:nvPr/>
        </p:nvSpPr>
        <p:spPr>
          <a:xfrm>
            <a:off x="4903959" y="1006986"/>
            <a:ext cx="53732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507" name="TextBox 506"/>
          <p:cNvSpPr txBox="1"/>
          <p:nvPr/>
        </p:nvSpPr>
        <p:spPr>
          <a:xfrm>
            <a:off x="263604" y="1230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</a:rPr>
              <a:t>Address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457200" y="1644075"/>
            <a:ext cx="69121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1036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1040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1044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1048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1052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1056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1060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1064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1068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1072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1076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1080</a:t>
            </a:r>
          </a:p>
          <a:p>
            <a:pPr>
              <a:lnSpc>
                <a:spcPts val="1750"/>
              </a:lnSpc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1084</a:t>
            </a:r>
          </a:p>
        </p:txBody>
      </p:sp>
      <p:sp>
        <p:nvSpPr>
          <p:cNvPr id="509" name="Rectangle 508"/>
          <p:cNvSpPr/>
          <p:nvPr/>
        </p:nvSpPr>
        <p:spPr>
          <a:xfrm>
            <a:off x="3200400" y="2362200"/>
            <a:ext cx="1828800" cy="2286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7" name="Group 516"/>
          <p:cNvGrpSpPr/>
          <p:nvPr/>
        </p:nvGrpSpPr>
        <p:grpSpPr>
          <a:xfrm>
            <a:off x="2801445" y="893807"/>
            <a:ext cx="625546" cy="1011193"/>
            <a:chOff x="2801445" y="893807"/>
            <a:chExt cx="625546" cy="1011193"/>
          </a:xfrm>
        </p:grpSpPr>
        <p:sp>
          <p:nvSpPr>
            <p:cNvPr id="512" name="TextBox 511"/>
            <p:cNvSpPr txBox="1"/>
            <p:nvPr/>
          </p:nvSpPr>
          <p:spPr>
            <a:xfrm>
              <a:off x="2801445" y="89380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14" name="Straight Arrow Connector 513"/>
            <p:cNvCxnSpPr/>
            <p:nvPr/>
          </p:nvCxnSpPr>
          <p:spPr>
            <a:xfrm>
              <a:off x="3234815" y="1230868"/>
              <a:ext cx="192176" cy="674132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Rectangle 515"/>
          <p:cNvSpPr/>
          <p:nvPr/>
        </p:nvSpPr>
        <p:spPr>
          <a:xfrm>
            <a:off x="1376308" y="1905000"/>
            <a:ext cx="731413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1371600" y="3953347"/>
            <a:ext cx="731413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31" name="Group 530"/>
          <p:cNvGrpSpPr/>
          <p:nvPr/>
        </p:nvGrpSpPr>
        <p:grpSpPr>
          <a:xfrm>
            <a:off x="1371600" y="3048000"/>
            <a:ext cx="7315200" cy="685800"/>
            <a:chOff x="1371600" y="3048000"/>
            <a:chExt cx="7315200" cy="685800"/>
          </a:xfrm>
        </p:grpSpPr>
        <p:sp>
          <p:nvSpPr>
            <p:cNvPr id="519" name="Rectangle 518"/>
            <p:cNvSpPr/>
            <p:nvPr/>
          </p:nvSpPr>
          <p:spPr>
            <a:xfrm>
              <a:off x="1371600" y="30480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H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3200400" y="30480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029200" y="30480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l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6858000" y="30480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l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1371600" y="32766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o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200400" y="32766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029200" y="32766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w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6858000" y="32766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o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371600" y="35052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200400" y="35052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l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029200" y="3505200"/>
              <a:ext cx="1828800" cy="228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</a:rPr>
                <a:t>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36" name="Group 535"/>
          <p:cNvGrpSpPr/>
          <p:nvPr/>
        </p:nvGrpSpPr>
        <p:grpSpPr>
          <a:xfrm>
            <a:off x="1878175" y="3724747"/>
            <a:ext cx="2084225" cy="2119118"/>
            <a:chOff x="1878175" y="3724747"/>
            <a:chExt cx="2084225" cy="2119118"/>
          </a:xfrm>
        </p:grpSpPr>
        <p:sp>
          <p:nvSpPr>
            <p:cNvPr id="533" name="TextBox 532"/>
            <p:cNvSpPr txBox="1"/>
            <p:nvPr/>
          </p:nvSpPr>
          <p:spPr>
            <a:xfrm>
              <a:off x="1878175" y="5197534"/>
              <a:ext cx="2084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br>
                <a:rPr lang="en-GB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(“Hello world”)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34" name="Straight Arrow Connector 533"/>
            <p:cNvCxnSpPr/>
            <p:nvPr/>
          </p:nvCxnSpPr>
          <p:spPr>
            <a:xfrm flipV="1">
              <a:off x="2946730" y="3724747"/>
              <a:ext cx="480261" cy="1472787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5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 animBg="1"/>
      <p:bldP spid="509" grpId="0" animBg="1"/>
      <p:bldP spid="516" grpId="0" animBg="1"/>
      <p:bldP spid="5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much memory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laptop has few </a:t>
            </a:r>
            <a:r>
              <a:rPr lang="en-GB" dirty="0" err="1">
                <a:solidFill>
                  <a:srgbClr val="0000FF"/>
                </a:solidFill>
              </a:rPr>
              <a:t>Gbytes</a:t>
            </a:r>
            <a:r>
              <a:rPr lang="en-GB" dirty="0"/>
              <a:t> of memory: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235038" cy="29315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Number representation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495800" y="685800"/>
            <a:ext cx="3581400" cy="978932"/>
            <a:chOff x="5105400" y="990600"/>
            <a:chExt cx="3581400" cy="978932"/>
          </a:xfrm>
        </p:grpSpPr>
        <p:grpSp>
          <p:nvGrpSpPr>
            <p:cNvPr id="53" name="Group 52"/>
            <p:cNvGrpSpPr/>
            <p:nvPr/>
          </p:nvGrpSpPr>
          <p:grpSpPr>
            <a:xfrm>
              <a:off x="5105400" y="990600"/>
              <a:ext cx="1828800" cy="978932"/>
              <a:chOff x="5105400" y="990600"/>
              <a:chExt cx="1828800" cy="97893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105400" y="13599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2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25506" y="99060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100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99227" y="990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10</a:t>
                </a:r>
                <a:endParaRPr lang="en-US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72947" y="990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</a:t>
                </a:r>
                <a:endParaRPr lang="en-US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15000" y="13599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24600" y="13599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7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72016" y="1437289"/>
              <a:ext cx="1314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base 10</a:t>
              </a:r>
              <a:endParaRPr lang="en-US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6200" y="1879600"/>
            <a:ext cx="4019478" cy="978932"/>
            <a:chOff x="4495800" y="2286000"/>
            <a:chExt cx="4019478" cy="978932"/>
          </a:xfrm>
        </p:grpSpPr>
        <p:grpSp>
          <p:nvGrpSpPr>
            <p:cNvPr id="54" name="Group 53"/>
            <p:cNvGrpSpPr/>
            <p:nvPr/>
          </p:nvGrpSpPr>
          <p:grpSpPr>
            <a:xfrm>
              <a:off x="4495800" y="2286000"/>
              <a:ext cx="2438400" cy="978932"/>
              <a:chOff x="4495800" y="2286000"/>
              <a:chExt cx="2438400" cy="9789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105400" y="26553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3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89626" y="22860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25</a:t>
                </a:r>
                <a:endParaRPr lang="en-US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63347" y="2286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5</a:t>
                </a:r>
                <a:endParaRPr lang="en-US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75491" y="22860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</a:t>
                </a:r>
                <a:endParaRPr lang="en-US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15000" y="26553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3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24600" y="26553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2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95800" y="26553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5906" y="228600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125</a:t>
                </a:r>
                <a:endParaRPr lang="en-US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372016" y="2729299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base 5</a:t>
              </a:r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76600" y="3073400"/>
            <a:ext cx="4629078" cy="978932"/>
            <a:chOff x="3886200" y="3581400"/>
            <a:chExt cx="4629078" cy="978932"/>
          </a:xfrm>
        </p:grpSpPr>
        <p:grpSp>
          <p:nvGrpSpPr>
            <p:cNvPr id="55" name="Group 54"/>
            <p:cNvGrpSpPr/>
            <p:nvPr/>
          </p:nvGrpSpPr>
          <p:grpSpPr>
            <a:xfrm>
              <a:off x="3886200" y="3581400"/>
              <a:ext cx="3048000" cy="978932"/>
              <a:chOff x="3886200" y="3581400"/>
              <a:chExt cx="3048000" cy="9789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105400" y="39507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52475" y="35814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9</a:t>
                </a:r>
                <a:endParaRPr lang="en-US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63347" y="35814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3</a:t>
                </a:r>
                <a:endParaRPr 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75491" y="35814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</a:t>
                </a:r>
                <a:endParaRPr lang="en-US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715000" y="39507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24600" y="39507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95800" y="39507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2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96642" y="35814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27</a:t>
                </a:r>
                <a:endParaRPr lang="en-US" b="1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86200" y="39507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2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70428" y="35814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81</a:t>
                </a:r>
                <a:endParaRPr lang="en-US" b="1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372016" y="4024699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base 3</a:t>
              </a:r>
              <a:endParaRPr lang="en-US" sz="2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47800" y="4267200"/>
            <a:ext cx="6457878" cy="969527"/>
            <a:chOff x="2057400" y="5038605"/>
            <a:chExt cx="6457878" cy="969527"/>
          </a:xfrm>
        </p:grpSpPr>
        <p:grpSp>
          <p:nvGrpSpPr>
            <p:cNvPr id="56" name="Group 55"/>
            <p:cNvGrpSpPr/>
            <p:nvPr/>
          </p:nvGrpSpPr>
          <p:grpSpPr>
            <a:xfrm>
              <a:off x="2057400" y="5038605"/>
              <a:ext cx="4876800" cy="969527"/>
              <a:chOff x="2057400" y="5038605"/>
              <a:chExt cx="4876800" cy="96952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1054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52475" y="50386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4</a:t>
                </a:r>
                <a:endParaRPr lang="en-US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63347" y="50386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2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75491" y="50386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</a:t>
                </a:r>
                <a:endParaRPr lang="en-US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7150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3246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58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49709" y="50386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8</a:t>
                </a:r>
                <a:endParaRPr lang="en-US" b="1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862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70427" y="503860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16</a:t>
                </a:r>
                <a:endParaRPr lang="en-US" b="1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766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670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057400" y="5398532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0827" y="503860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32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51227" y="503860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64</a:t>
                </a:r>
                <a:endParaRPr lang="en-US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081557" y="5038605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128</a:t>
                </a:r>
                <a:endParaRPr lang="en-US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372016" y="5472499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base 2</a:t>
              </a:r>
              <a:endParaRPr lang="en-US" sz="24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47163" y="5692914"/>
            <a:ext cx="187743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CCXVII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2416" y="5816024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Roman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486400" y="4953000"/>
            <a:ext cx="914400" cy="1295400"/>
            <a:chOff x="5486400" y="4953000"/>
            <a:chExt cx="914400" cy="1295400"/>
          </a:xfrm>
        </p:grpSpPr>
        <p:cxnSp>
          <p:nvCxnSpPr>
            <p:cNvPr id="45" name="Straight Arrow Connector 44"/>
            <p:cNvCxnSpPr>
              <a:stCxn id="17" idx="2"/>
              <a:endCxn id="34" idx="0"/>
            </p:cNvCxnSpPr>
            <p:nvPr/>
          </p:nvCxnSpPr>
          <p:spPr>
            <a:xfrm>
              <a:off x="5486400" y="4953000"/>
              <a:ext cx="609600" cy="685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791200" y="5638800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1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Write the binary representation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838200"/>
            <a:ext cx="7924800" cy="281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Design a procedure that, given a number </a:t>
            </a:r>
            <a:r>
              <a:rPr lang="en-GB" sz="2800" i="1" dirty="0"/>
              <a:t>n</a:t>
            </a:r>
            <a:r>
              <a:rPr lang="en-GB" sz="2800" dirty="0"/>
              <a:t>, writes its binary representation (in reverse order).</a:t>
            </a:r>
            <a:br>
              <a:rPr lang="en-GB" sz="2800" dirty="0"/>
            </a:br>
            <a:br>
              <a:rPr lang="en-GB" sz="2800" dirty="0"/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Pre: n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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0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Writes the binary representation of n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in reverse order.</a:t>
            </a:r>
            <a:b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base2(</a:t>
            </a: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n);</a:t>
            </a:r>
            <a:br>
              <a:rPr lang="en-US" sz="2000" b="1" dirty="0">
                <a:latin typeface="Consolas" pitchFamily="49" charset="0"/>
                <a:cs typeface="Consolas" pitchFamily="49" charset="0"/>
              </a:rPr>
            </a:br>
            <a:endParaRPr lang="en-US" sz="2800" dirty="0"/>
          </a:p>
          <a:p>
            <a:pPr marL="0" indent="0">
              <a:buNone/>
            </a:pPr>
            <a:br>
              <a:rPr lang="en-GB" sz="2800" dirty="0"/>
            </a:b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3983473"/>
            <a:ext cx="4876800" cy="969527"/>
            <a:chOff x="2057400" y="5038605"/>
            <a:chExt cx="4876800" cy="969527"/>
          </a:xfrm>
        </p:grpSpPr>
        <p:sp>
          <p:nvSpPr>
            <p:cNvPr id="12" name="Rectangle 11"/>
            <p:cNvSpPr/>
            <p:nvPr/>
          </p:nvSpPr>
          <p:spPr>
            <a:xfrm>
              <a:off x="51054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0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2475" y="50386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4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3347" y="50386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2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5491" y="50386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1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0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1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58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1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9709" y="50386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8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62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1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70427" y="503860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16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66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0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1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398532"/>
              <a:ext cx="6096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>
                  <a:solidFill>
                    <a:srgbClr val="0000FF"/>
                  </a:solidFill>
                </a:rPr>
                <a:t>1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60827" y="503860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32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51227" y="503860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64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81557" y="503860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128</a:t>
              </a:r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72200" y="4386590"/>
            <a:ext cx="2764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Write: 10011011</a:t>
            </a:r>
            <a:endParaRPr lang="en-US" sz="28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914400" y="4953000"/>
            <a:ext cx="4267200" cy="1295400"/>
            <a:chOff x="914400" y="4953000"/>
            <a:chExt cx="4267200" cy="1295400"/>
          </a:xfrm>
        </p:grpSpPr>
        <p:cxnSp>
          <p:nvCxnSpPr>
            <p:cNvPr id="47" name="Straight Arrow Connector 46"/>
            <p:cNvCxnSpPr>
              <a:stCxn id="20" idx="2"/>
              <a:endCxn id="37" idx="0"/>
            </p:cNvCxnSpPr>
            <p:nvPr/>
          </p:nvCxnSpPr>
          <p:spPr>
            <a:xfrm>
              <a:off x="3048000" y="4953000"/>
              <a:ext cx="0" cy="685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914400" y="5638800"/>
              <a:ext cx="4267200" cy="609600"/>
              <a:chOff x="914400" y="5638800"/>
              <a:chExt cx="4267200" cy="6096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9624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5720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3528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432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336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0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240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14400" y="5638800"/>
                <a:ext cx="609600" cy="609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rgbClr val="0000FF"/>
                    </a:solidFill>
                  </a:rPr>
                  <a:t>1</a:t>
                </a:r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791200" y="50118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n%2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48000" y="50110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7FA29-EC3B-4CEE-8FEC-38A7015CDC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0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Write the binary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010400" cy="5410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 Pre: n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</a:t>
            </a:r>
            <a:r>
              <a:rPr lang="en-US" dirty="0">
                <a:solidFill>
                  <a:srgbClr val="C00000"/>
                </a:solidFill>
              </a:rPr>
              <a:t> 0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 Writes the binary representation of 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 in reverse order.</a:t>
            </a:r>
            <a:endParaRPr lang="en-US" dirty="0"/>
          </a:p>
          <a:p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base2(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 (n &gt; 1)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/>
              <a:t> &lt;&lt; n%2;</a:t>
            </a:r>
            <a:br>
              <a:rPr lang="en-US" dirty="0"/>
            </a:br>
            <a:r>
              <a:rPr lang="en-US" dirty="0"/>
              <a:t>        n = n/2;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/>
              <a:t> &lt;&lt; n &lt;&lt; </a:t>
            </a:r>
            <a:r>
              <a:rPr lang="en-US" dirty="0" err="1">
                <a:solidFill>
                  <a:srgbClr val="0000FF"/>
                </a:solidFill>
              </a:rPr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b="0" dirty="0">
                <a:latin typeface="+mn-lt"/>
              </a:rPr>
            </a:br>
            <a:endParaRPr lang="en-US" b="0" dirty="0">
              <a:latin typeface="+mn-lt"/>
            </a:endParaRPr>
          </a:p>
          <a:p>
            <a:endParaRPr lang="en-US" sz="1800" b="0" dirty="0"/>
          </a:p>
          <a:p>
            <a:endParaRPr lang="en-US" sz="1800" b="0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10350" y="2057400"/>
          <a:ext cx="17145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cout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217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108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13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CE407-9E8A-4AEA-AA2A-7D99511298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87073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7.8|27.4|15.7|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3|15|49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2|11.3|23.8|11.1|3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1.1|21.3|28.7|1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|l|l|c|}&#10;\hline&#10;single precision (float) &amp; 32 bits &amp; &#10;$\pm 1.18 \times 10^{-38}$ to $\pm 3.4 \times 10^{38}$ \\&#10;double precision (double) &amp; 64 bits &amp; &#10;$\pm 2.23 \times 10^{-308}$ to $\pm 1.80 \times 10^{308}$\\&#10;\hline&#10;\end{tabular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0.5"/>
  <p:tag name="ORIGINALWIDTH" val="2543.25"/>
  <p:tag name="LATEXADDIN" val="\documentclass{article}&#10;\usepackage{amsmath}&#10;\pagestyle{empty}&#10;\begin{document}&#10;&#10;\begin{tabular}{lcrcr}&#10;1 Kilo (K) &amp; = &amp; $2^{10}$ &amp; = &amp; 1,024\\&#10;\\&#10;1 Mega (M) &amp; = &amp; $2^{20}$ &amp; = &amp; 1,048,576\\&#10;\\&#10;1 Giga (G) &amp; = &amp; $2^{30}$ &amp; = &amp; 1,073,741,824 \\&#10;\\&#10;1 Tera (T) &amp; = &amp; $2^{40}$ &amp; = &amp; 1,099,511,627,776&#10;\end{tabular}&#10;&#10;\end{document}"/>
  <p:tag name="IGUANATEXSIZE" val="28"/>
  <p:tag name="IGUANATEXCURSOR" val="2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|25.3|11|40.5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|17.5|75.9|4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4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6.7|10.5|25.9|13.8|6.9|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4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0.1|47.6|12.2|14|3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1946</Words>
  <Application>Microsoft Macintosh PowerPoint</Application>
  <PresentationFormat>On-screen Show (4:3)</PresentationFormat>
  <Paragraphs>852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Courier New</vt:lpstr>
      <vt:lpstr>Office Theme</vt:lpstr>
      <vt:lpstr>Data types</vt:lpstr>
      <vt:lpstr>Outline</vt:lpstr>
      <vt:lpstr>Data types in C++</vt:lpstr>
      <vt:lpstr>Data types in Python</vt:lpstr>
      <vt:lpstr>The memory</vt:lpstr>
      <vt:lpstr>How much memory do we have?</vt:lpstr>
      <vt:lpstr>Number representation</vt:lpstr>
      <vt:lpstr>Write the binary representation</vt:lpstr>
      <vt:lpstr>Write the binary representation</vt:lpstr>
      <vt:lpstr>Boolean expressions</vt:lpstr>
      <vt:lpstr>Boolean Algebra</vt:lpstr>
      <vt:lpstr>Maximum of three numbers</vt:lpstr>
      <vt:lpstr>Maximum of three numbers</vt:lpstr>
      <vt:lpstr>Maximum of three numbers</vt:lpstr>
      <vt:lpstr>Boolean operators</vt:lpstr>
      <vt:lpstr>Truth tables</vt:lpstr>
      <vt:lpstr>Complement of and/or</vt:lpstr>
      <vt:lpstr>De Morgan’s law</vt:lpstr>
      <vt:lpstr>Operator precedence</vt:lpstr>
      <vt:lpstr>Real numbers</vt:lpstr>
      <vt:lpstr>Real numbers</vt:lpstr>
      <vt:lpstr>Type conversion</vt:lpstr>
      <vt:lpstr>Representation of real numbers</vt:lpstr>
      <vt:lpstr>Single and double-precision FP numbers</vt:lpstr>
      <vt:lpstr>Beware when operating with real numbers</vt:lpstr>
      <vt:lpstr>Comparing floating-point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Microsoft Office User</cp:lastModifiedBy>
  <cp:revision>770</cp:revision>
  <dcterms:created xsi:type="dcterms:W3CDTF">2006-08-16T00:00:00Z</dcterms:created>
  <dcterms:modified xsi:type="dcterms:W3CDTF">2021-10-13T06:27:13Z</dcterms:modified>
  <cp:contentStatus/>
</cp:coreProperties>
</file>