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9" r:id="rId8"/>
    <p:sldId id="265" r:id="rId9"/>
    <p:sldId id="263" r:id="rId10"/>
    <p:sldId id="261" r:id="rId11"/>
    <p:sldId id="264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FF25C-0651-F54E-82F9-EBEA910C395D}" type="datetimeFigureOut">
              <a:rPr lang="es-ES" smtClean="0"/>
              <a:t>16/9/24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FBCFF-1EE4-9A4F-822A-238091766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78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FBCFF-1EE4-9A4F-822A-23809176671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29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FBCFF-1EE4-9A4F-822A-23809176671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46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4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36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97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1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85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263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806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81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61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3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70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93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7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8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2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7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8D375C-1861-8749-BF44-16D459ED68D6}" type="datetimeFigureOut">
              <a:rPr lang="es-ES" smtClean="0"/>
              <a:t>16/9/24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2F46DE-13DE-F547-B786-23EE02F7B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9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ajhardi@esliceu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36654-49F1-0F47-9864-26FC91664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12" y="838021"/>
            <a:ext cx="10338502" cy="2378516"/>
          </a:xfrm>
        </p:spPr>
        <p:txBody>
          <a:bodyPr>
            <a:normAutofit/>
          </a:bodyPr>
          <a:lstStyle/>
          <a:p>
            <a:r>
              <a:rPr lang="es-ES" b="1" i="1" dirty="0"/>
              <a:t>ITINERARI PERSONAL PER A L’OCUPABILITAT 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61218-27C6-3D41-9965-E512AD55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805" y="3883511"/>
            <a:ext cx="7829369" cy="1254648"/>
          </a:xfrm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tx1"/>
                </a:solidFill>
              </a:rPr>
              <a:t>ES LICEU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E1544-8BAA-FA40-A4B1-3D769593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63" y="3335640"/>
            <a:ext cx="3488794" cy="26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0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F7BB2-1457-FE4E-A6B7-D8009584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QUÈ VALORAREM EN AQUEST MÒDUL?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16BB1-BB11-E643-8F9D-C7BB5A76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4" y="2355926"/>
            <a:ext cx="10800677" cy="3840480"/>
          </a:xfrm>
        </p:spPr>
        <p:txBody>
          <a:bodyPr>
            <a:normAutofit fontScale="92500" lnSpcReduction="20000"/>
          </a:bodyPr>
          <a:lstStyle/>
          <a:p>
            <a:r>
              <a:rPr lang="es-ES" sz="2400" b="1" dirty="0" err="1"/>
              <a:t>Feina</a:t>
            </a:r>
            <a:r>
              <a:rPr lang="es-ES" sz="2400" b="1" dirty="0"/>
              <a:t> feta a clase. </a:t>
            </a:r>
          </a:p>
          <a:p>
            <a:r>
              <a:rPr lang="es-ES" sz="2400" b="1" dirty="0"/>
              <a:t>Actitud. </a:t>
            </a:r>
          </a:p>
          <a:p>
            <a:r>
              <a:rPr lang="es-ES" sz="2400" b="1" dirty="0" err="1"/>
              <a:t>Participació</a:t>
            </a:r>
            <a:r>
              <a:rPr lang="es-ES" sz="2400" b="1" dirty="0"/>
              <a:t> activa i bon </a:t>
            </a:r>
            <a:r>
              <a:rPr lang="es-ES" sz="2400" b="1" dirty="0" err="1"/>
              <a:t>comportament</a:t>
            </a:r>
            <a:r>
              <a:rPr lang="es-ES" sz="2400" b="1" dirty="0"/>
              <a:t>. </a:t>
            </a:r>
          </a:p>
          <a:p>
            <a:r>
              <a:rPr lang="es-ES" sz="2400" b="1" dirty="0" err="1"/>
              <a:t>Creativitat</a:t>
            </a:r>
            <a:r>
              <a:rPr lang="es-ES" sz="2400" b="1" dirty="0"/>
              <a:t> i </a:t>
            </a:r>
            <a:r>
              <a:rPr lang="es-ES" sz="2400" b="1" dirty="0" err="1"/>
              <a:t>Presentació</a:t>
            </a:r>
            <a:r>
              <a:rPr lang="es-ES" sz="2400" b="1" dirty="0"/>
              <a:t> de les tasques. </a:t>
            </a:r>
          </a:p>
          <a:p>
            <a:r>
              <a:rPr lang="es-ES" sz="2400" b="1" dirty="0" err="1"/>
              <a:t>Correcció</a:t>
            </a:r>
            <a:r>
              <a:rPr lang="es-ES" sz="2400" b="1" dirty="0"/>
              <a:t> en les </a:t>
            </a:r>
            <a:r>
              <a:rPr lang="es-ES" sz="2400" b="1" dirty="0" err="1"/>
              <a:t>respostes</a:t>
            </a:r>
            <a:r>
              <a:rPr lang="es-ES" sz="2400" b="1" dirty="0"/>
              <a:t>.</a:t>
            </a:r>
          </a:p>
          <a:p>
            <a:r>
              <a:rPr lang="es-ES" sz="2400" b="1" dirty="0" err="1"/>
              <a:t>Lliurament</a:t>
            </a:r>
            <a:r>
              <a:rPr lang="es-ES" sz="2400" b="1" dirty="0"/>
              <a:t> de tasques i </a:t>
            </a:r>
            <a:r>
              <a:rPr lang="es-ES" sz="2400" b="1" dirty="0" err="1"/>
              <a:t>treballs</a:t>
            </a:r>
            <a:r>
              <a:rPr lang="es-ES" sz="2400" b="1" dirty="0"/>
              <a:t> en la data </a:t>
            </a:r>
            <a:r>
              <a:rPr lang="es-ES" sz="2400" b="1" dirty="0" err="1"/>
              <a:t>senyalada</a:t>
            </a:r>
            <a:r>
              <a:rPr lang="es-ES" sz="2400" b="1" dirty="0"/>
              <a:t>. </a:t>
            </a:r>
          </a:p>
          <a:p>
            <a:pPr marL="0" indent="0">
              <a:buNone/>
            </a:pPr>
            <a:endParaRPr lang="es-E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Relacionar el que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anem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estudiant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amb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els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nous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temes 				                                       que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facem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sempre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és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possitiu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fonamental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per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obtenir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la máxima 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puntuació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ES" sz="2400" b="1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95F984-4E97-2CB1-3A7C-B894C08F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0" y="4700344"/>
            <a:ext cx="222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81D1-7CC4-A1D8-C2AB-A28DAFCB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68" y="531835"/>
            <a:ext cx="8761413" cy="706964"/>
          </a:xfrm>
        </p:spPr>
        <p:txBody>
          <a:bodyPr/>
          <a:lstStyle/>
          <a:p>
            <a:r>
              <a:rPr lang="es-ES" dirty="0"/>
              <a:t>AVALUACIÓ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2486D-9540-8E15-5830-546B3831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01" y="1598110"/>
            <a:ext cx="11532198" cy="542713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spcBef>
                <a:spcPts val="700"/>
              </a:spcBef>
              <a:spcAft>
                <a:spcPts val="0"/>
              </a:spcAft>
              <a:buNone/>
            </a:pPr>
            <a:endParaRPr lang="ca-E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ca-ES" sz="1800" b="1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                                                                                                                                </a:t>
            </a:r>
          </a:p>
          <a:p>
            <a:pPr marL="0" indent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ca-ES" sz="2600" b="1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                                                                                                                                     </a:t>
            </a:r>
            <a:endParaRPr lang="ca-E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6200">
              <a:spcBef>
                <a:spcPts val="700"/>
              </a:spcBef>
              <a:spcAft>
                <a:spcPts val="0"/>
              </a:spcAft>
            </a:pPr>
            <a:r>
              <a:rPr lang="ca-ES" sz="2900" b="1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40% Continguts conceptuals (Proves escrites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) Tot el que sembli o </a:t>
            </a:r>
            <a:r>
              <a:rPr lang="ca-ES" sz="2900" dirty="0" err="1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tengui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 aparença d'exàmens:                      </a:t>
            </a:r>
          </a:p>
          <a:p>
            <a:pPr marL="1219200" indent="-228600">
              <a:spcBef>
                <a:spcPts val="700"/>
              </a:spcBef>
              <a:spcAft>
                <a:spcPts val="0"/>
              </a:spcAft>
            </a:pPr>
            <a:r>
              <a:rPr lang="ca-ES" sz="2900" dirty="0">
                <a:effectLst/>
                <a:latin typeface="American Typewriter" panose="02090604020004020304" pitchFamily="18" charset="77"/>
                <a:ea typeface="Courier New" panose="02070309020205020404" pitchFamily="49" charset="0"/>
              </a:rPr>
              <a:t>o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Times New Roman" panose="02020603050405020304" pitchFamily="18" charset="0"/>
              </a:rPr>
              <a:t>   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Qüestiones tipus test</a:t>
            </a:r>
          </a:p>
          <a:p>
            <a:pPr marL="1219200" indent="-228600">
              <a:spcBef>
                <a:spcPts val="700"/>
              </a:spcBef>
              <a:spcAft>
                <a:spcPts val="0"/>
              </a:spcAft>
            </a:pPr>
            <a:r>
              <a:rPr lang="ca-ES" sz="2900" dirty="0">
                <a:effectLst/>
                <a:latin typeface="American Typewriter" panose="02090604020004020304" pitchFamily="18" charset="77"/>
                <a:ea typeface="Courier New" panose="02070309020205020404" pitchFamily="49" charset="0"/>
              </a:rPr>
              <a:t>o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Times New Roman" panose="02020603050405020304" pitchFamily="18" charset="0"/>
              </a:rPr>
              <a:t>   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Preguntes de desenvolupament</a:t>
            </a:r>
          </a:p>
          <a:p>
            <a:pPr marL="1219200" indent="-228600">
              <a:spcBef>
                <a:spcPts val="700"/>
              </a:spcBef>
              <a:spcAft>
                <a:spcPts val="0"/>
              </a:spcAft>
            </a:pPr>
            <a:r>
              <a:rPr lang="ca-ES" sz="2900" dirty="0">
                <a:effectLst/>
                <a:latin typeface="American Typewriter" panose="02090604020004020304" pitchFamily="18" charset="77"/>
                <a:ea typeface="Courier New" panose="02070309020205020404" pitchFamily="49" charset="0"/>
              </a:rPr>
              <a:t>o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Times New Roman" panose="02020603050405020304" pitchFamily="18" charset="0"/>
              </a:rPr>
              <a:t>   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Problemes</a:t>
            </a:r>
          </a:p>
          <a:p>
            <a:pPr marL="76200" marR="1143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</a:pPr>
            <a:r>
              <a:rPr lang="ca-ES" sz="2900" b="1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40% Continguts procedimentals 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(Exercicis, casos pràctics, jocs de preguntes i respostes...) Ens referim a les tasques setmanals qu</a:t>
            </a:r>
            <a:r>
              <a:rPr lang="ca-ES" sz="2900" dirty="0">
                <a:latin typeface="American Typewriter" panose="02090604020004020304" pitchFamily="18" charset="77"/>
                <a:ea typeface="Calibri" panose="020F0502020204030204" pitchFamily="34" charset="0"/>
              </a:rPr>
              <a:t>e anirem desenvolupant a classe segons el temari.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 La nota del trimestre en aquest apartat serà la mitjana aritmètica de tots els procediments realitzats durant el trimestre.</a:t>
            </a:r>
          </a:p>
          <a:p>
            <a:pPr marL="76200" marR="114300">
              <a:lnSpc>
                <a:spcPct val="150000"/>
              </a:lnSpc>
              <a:spcBef>
                <a:spcPts val="700"/>
              </a:spcBef>
            </a:pPr>
            <a:r>
              <a:rPr lang="ca-ES" sz="2900" b="1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20% Continguts actitudinals (actitud</a:t>
            </a:r>
            <a:r>
              <a:rPr lang="ca-ES" sz="29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): Tenir una bona actitud no és només no tenir una mala actitud. Aquí es valorarà la la bona actitud i predisposició per fer les tasques. Per tenir la màxima puntuació d’aquest apartat s´haurà de mostrar una participació activa a les classes. Es valoraran de 0 a 10. </a:t>
            </a:r>
          </a:p>
          <a:p>
            <a:pPr marL="76200" marR="1143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</a:pPr>
            <a:endParaRPr lang="ca-ES" sz="2900" dirty="0">
              <a:effectLst/>
              <a:latin typeface="American Typewriter" panose="02090604020004020304" pitchFamily="18" charset="77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329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8A027-F5AF-8B04-E2C5-526924AB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1" y="693969"/>
            <a:ext cx="8761413" cy="706964"/>
          </a:xfrm>
        </p:spPr>
        <p:txBody>
          <a:bodyPr/>
          <a:lstStyle/>
          <a:p>
            <a:r>
              <a:rPr lang="es-ES" dirty="0"/>
              <a:t>AVALUACIÓ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38D3B-BF07-CB82-0B74-24CF0DD9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84" y="2302136"/>
            <a:ext cx="10553251" cy="4421393"/>
          </a:xfrm>
        </p:spPr>
        <p:txBody>
          <a:bodyPr>
            <a:normAutofit fontScale="92500" lnSpcReduction="10000"/>
          </a:bodyPr>
          <a:lstStyle/>
          <a:p>
            <a:pPr marL="76200"/>
            <a:r>
              <a:rPr lang="ca-ES" sz="20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Totes les parts es puntuaran de 0 a 10 punts.</a:t>
            </a:r>
          </a:p>
          <a:p>
            <a:pPr marL="76200" marR="1143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</a:pPr>
            <a:r>
              <a:rPr lang="ca-ES" sz="20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Serà necessari obtenir en cadascun dels tres apartats (continguts, procediments, actituds) un mínim de 4´5 per </a:t>
            </a:r>
            <a:r>
              <a:rPr lang="ca-ES" sz="2000" dirty="0">
                <a:latin typeface="American Typewriter" panose="02090604020004020304" pitchFamily="18" charset="77"/>
                <a:ea typeface="Calibri" panose="020F0502020204030204" pitchFamily="34" charset="0"/>
              </a:rPr>
              <a:t>ser avaluat i poder aprovar el trimestre</a:t>
            </a:r>
            <a:r>
              <a:rPr lang="ca-ES" sz="20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.</a:t>
            </a:r>
          </a:p>
          <a:p>
            <a:pPr marL="76200" marR="1143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</a:pPr>
            <a:r>
              <a:rPr lang="ca-ES" sz="2000" b="1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IMPORTANT: </a:t>
            </a:r>
            <a:r>
              <a:rPr lang="ca-ES" sz="20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LES NOTES DELS TRIMESTRES SÓN ORIENTATIVES. SI NO S’ASOLEIXEN ELS RESULTATS D’APRENENTATGE EN CONJUNT ES PODRÀ SUSPENDRE EL MÒDUL. </a:t>
            </a:r>
          </a:p>
          <a:p>
            <a:pPr marL="76200" marR="1143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</a:pPr>
            <a:r>
              <a:rPr lang="ca-ES" sz="20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Si es suspèn un trimestre es podrà recuperar mitjançant un examen o un treball (segons es valori la necessitat) durant el següent trimestre. </a:t>
            </a:r>
          </a:p>
          <a:p>
            <a:pPr marL="76200" marR="114300">
              <a:lnSpc>
                <a:spcPct val="150000"/>
              </a:lnSpc>
              <a:spcAft>
                <a:spcPts val="0"/>
              </a:spcAft>
            </a:pPr>
            <a:r>
              <a:rPr lang="ca-ES" sz="2000" dirty="0">
                <a:effectLst/>
                <a:latin typeface="American Typewriter" panose="02090604020004020304" pitchFamily="18" charset="77"/>
                <a:ea typeface="Calibri" panose="020F0502020204030204" pitchFamily="34" charset="0"/>
              </a:rPr>
              <a:t>La qualificació del mòdul es farà amb xifres d'1 a 10. La qualificació final del mòdul serà la mitjana aritmètica de les qualificacions de les tres avaluacions.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6E988C-09E3-904A-E142-9D7D6027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613" y="1047451"/>
            <a:ext cx="1731681" cy="13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63B181-9656-3F4F-8F68-B9D08E1E6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562" y="2375919"/>
            <a:ext cx="3987976" cy="39735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FBF3892-A1C3-BE45-B932-57DD8FA2FC8A}"/>
              </a:ext>
            </a:extLst>
          </p:cNvPr>
          <p:cNvSpPr/>
          <p:nvPr/>
        </p:nvSpPr>
        <p:spPr>
          <a:xfrm>
            <a:off x="1226372" y="3429000"/>
            <a:ext cx="50453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/>
              <a:t>SOM-HI!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701B0-4D22-A148-8DF5-BD4BDB2260A8}"/>
              </a:ext>
            </a:extLst>
          </p:cNvPr>
          <p:cNvSpPr txBox="1"/>
          <p:nvPr/>
        </p:nvSpPr>
        <p:spPr>
          <a:xfrm>
            <a:off x="3727582" y="774550"/>
            <a:ext cx="5397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/>
              <a:t>IPO I ES LICEU </a:t>
            </a:r>
          </a:p>
        </p:txBody>
      </p:sp>
    </p:spTree>
    <p:extLst>
      <p:ext uri="{BB962C8B-B14F-4D97-AF65-F5344CB8AC3E}">
        <p14:creationId xmlns:p14="http://schemas.microsoft.com/office/powerpoint/2010/main" val="28126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739D4-7B68-5643-BCF8-E97E246F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149D7-2F44-C048-9AE3-AD6FEF3A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9" y="2592742"/>
            <a:ext cx="8825659" cy="3416300"/>
          </a:xfrm>
        </p:spPr>
        <p:txBody>
          <a:bodyPr/>
          <a:lstStyle/>
          <a:p>
            <a:r>
              <a:rPr lang="es-ES" sz="2800" dirty="0"/>
              <a:t>El </a:t>
            </a:r>
            <a:r>
              <a:rPr lang="es-ES" sz="2800" dirty="0" err="1"/>
              <a:t>meu</a:t>
            </a:r>
            <a:r>
              <a:rPr lang="es-ES" sz="2800" dirty="0"/>
              <a:t> </a:t>
            </a:r>
            <a:r>
              <a:rPr lang="es-ES" sz="2800" dirty="0" err="1"/>
              <a:t>nom</a:t>
            </a:r>
            <a:r>
              <a:rPr lang="es-ES" sz="2800" dirty="0"/>
              <a:t> </a:t>
            </a:r>
            <a:r>
              <a:rPr lang="es-ES" sz="2800" dirty="0" err="1"/>
              <a:t>és</a:t>
            </a:r>
            <a:r>
              <a:rPr lang="es-ES" sz="2800" dirty="0"/>
              <a:t> Aurora </a:t>
            </a:r>
          </a:p>
          <a:p>
            <a:r>
              <a:rPr lang="es-ES" sz="2800" dirty="0" err="1"/>
              <a:t>Tenc</a:t>
            </a:r>
            <a:r>
              <a:rPr lang="es-ES" sz="2800" dirty="0"/>
              <a:t> 44 </a:t>
            </a:r>
            <a:r>
              <a:rPr lang="es-ES" sz="2800" dirty="0" err="1"/>
              <a:t>anys</a:t>
            </a:r>
            <a:r>
              <a:rPr lang="es-ES" sz="2800" dirty="0"/>
              <a:t> i </a:t>
            </a:r>
            <a:r>
              <a:rPr lang="es-ES" sz="2800" dirty="0" err="1"/>
              <a:t>som</a:t>
            </a:r>
            <a:r>
              <a:rPr lang="es-ES" sz="2800" dirty="0"/>
              <a:t> </a:t>
            </a:r>
            <a:r>
              <a:rPr lang="es-ES" sz="2800" dirty="0" err="1"/>
              <a:t>Llicenciada</a:t>
            </a:r>
            <a:r>
              <a:rPr lang="es-ES" sz="2800" dirty="0"/>
              <a:t> en </a:t>
            </a:r>
            <a:r>
              <a:rPr lang="es-ES" sz="2800" dirty="0" err="1"/>
              <a:t>Dret</a:t>
            </a:r>
            <a:r>
              <a:rPr lang="es-ES" sz="2800" dirty="0"/>
              <a:t> </a:t>
            </a:r>
          </a:p>
          <a:p>
            <a:pPr marL="0" indent="0">
              <a:buNone/>
            </a:pPr>
            <a:r>
              <a:rPr lang="es-ES" sz="2800" dirty="0"/>
              <a:t>per la UIB</a:t>
            </a:r>
          </a:p>
          <a:p>
            <a:r>
              <a:rPr lang="es-ES" sz="2800" dirty="0"/>
              <a:t>El </a:t>
            </a:r>
            <a:r>
              <a:rPr lang="es-ES" sz="2800" dirty="0" err="1"/>
              <a:t>meu</a:t>
            </a:r>
            <a:r>
              <a:rPr lang="es-ES" sz="2800" dirty="0"/>
              <a:t> </a:t>
            </a:r>
            <a:r>
              <a:rPr lang="es-ES" sz="2800" dirty="0" err="1"/>
              <a:t>correu</a:t>
            </a:r>
            <a:r>
              <a:rPr lang="es-ES" sz="2800" dirty="0"/>
              <a:t> </a:t>
            </a:r>
            <a:r>
              <a:rPr lang="es-ES" sz="2800" dirty="0" err="1"/>
              <a:t>electrònic</a:t>
            </a:r>
            <a:r>
              <a:rPr lang="es-ES" sz="2800" dirty="0"/>
              <a:t> </a:t>
            </a:r>
            <a:r>
              <a:rPr lang="es-ES" sz="2800" dirty="0" err="1"/>
              <a:t>és</a:t>
            </a:r>
            <a:r>
              <a:rPr lang="es-ES" sz="2800" dirty="0"/>
              <a:t> </a:t>
            </a:r>
            <a:r>
              <a:rPr lang="es-ES" sz="2800" b="1" dirty="0">
                <a:hlinkClick r:id="rId2"/>
              </a:rPr>
              <a:t>ajhardi@esliceu.com</a:t>
            </a:r>
            <a:endParaRPr lang="es-ES" sz="2800" b="1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74A18A-5C8E-9A4E-8754-B0212E3A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06" y="2382902"/>
            <a:ext cx="3441395" cy="40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0589A-FF1A-A141-9082-994BC66A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 FAREM LES CLASSES ENGUANY?	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985C8-A049-A240-B102-DE2EBD82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b="1" dirty="0"/>
              <a:t>PRESSENCIALITAT, </a:t>
            </a:r>
            <a:r>
              <a:rPr lang="es-ES" dirty="0"/>
              <a:t>es a </a:t>
            </a:r>
            <a:r>
              <a:rPr lang="es-ES" dirty="0" err="1"/>
              <a:t>dir</a:t>
            </a:r>
            <a:r>
              <a:rPr lang="es-ES" dirty="0"/>
              <a:t>, </a:t>
            </a:r>
            <a:r>
              <a:rPr lang="es-ES" dirty="0" err="1"/>
              <a:t>ens</a:t>
            </a:r>
            <a:r>
              <a:rPr lang="es-ES" dirty="0"/>
              <a:t> </a:t>
            </a:r>
            <a:r>
              <a:rPr lang="es-ES" dirty="0" err="1"/>
              <a:t>veurem</a:t>
            </a:r>
            <a:r>
              <a:rPr lang="es-ES" dirty="0"/>
              <a:t> a </a:t>
            </a:r>
            <a:r>
              <a:rPr lang="es-ES" dirty="0" err="1"/>
              <a:t>l’escola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dies</a:t>
            </a:r>
            <a:r>
              <a:rPr lang="es-ES" dirty="0"/>
              <a:t> que </a:t>
            </a:r>
            <a:r>
              <a:rPr lang="es-ES" dirty="0" err="1"/>
              <a:t>tenim</a:t>
            </a:r>
            <a:r>
              <a:rPr lang="es-ES" dirty="0"/>
              <a:t> les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assignades</a:t>
            </a:r>
            <a:r>
              <a:rPr lang="es-ES" dirty="0"/>
              <a:t>.  (</a:t>
            </a:r>
            <a:r>
              <a:rPr lang="es-ES" dirty="0" err="1"/>
              <a:t>dimarts</a:t>
            </a:r>
            <a:r>
              <a:rPr lang="es-ES" dirty="0"/>
              <a:t> de 12:30 a 14:20h i </a:t>
            </a:r>
            <a:r>
              <a:rPr lang="es-ES" dirty="0" err="1"/>
              <a:t>dimecres</a:t>
            </a:r>
            <a:r>
              <a:rPr lang="es-ES" dirty="0"/>
              <a:t> de 12:30 a 13:25h).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Ens</a:t>
            </a:r>
            <a:r>
              <a:rPr lang="es-ES" dirty="0"/>
              <a:t> </a:t>
            </a:r>
            <a:r>
              <a:rPr lang="es-ES" dirty="0" err="1"/>
              <a:t>comunicarem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b="1" dirty="0"/>
              <a:t> CORREU ELECTRÒNIC (</a:t>
            </a:r>
            <a:r>
              <a:rPr lang="es-ES" b="1" dirty="0" err="1"/>
              <a:t>ajhardi@esliceu.com</a:t>
            </a:r>
            <a:r>
              <a:rPr lang="es-ES" b="1" dirty="0"/>
              <a:t>) I GOOGLE CLASSROOM</a:t>
            </a:r>
            <a:r>
              <a:rPr lang="es-ES" dirty="0"/>
              <a:t>, que </a:t>
            </a:r>
            <a:r>
              <a:rPr lang="es-ES" dirty="0" err="1"/>
              <a:t>seran</a:t>
            </a:r>
            <a:r>
              <a:rPr lang="es-ES" dirty="0"/>
              <a:t> les </a:t>
            </a:r>
            <a:r>
              <a:rPr lang="es-ES" dirty="0" err="1"/>
              <a:t>eines</a:t>
            </a:r>
            <a:r>
              <a:rPr lang="es-ES" dirty="0"/>
              <a:t> que </a:t>
            </a:r>
            <a:r>
              <a:rPr lang="es-ES" dirty="0" err="1"/>
              <a:t>farem</a:t>
            </a:r>
            <a:r>
              <a:rPr lang="es-ES" dirty="0"/>
              <a:t> servir per </a:t>
            </a:r>
            <a:r>
              <a:rPr lang="es-ES" dirty="0" err="1"/>
              <a:t>penjar</a:t>
            </a:r>
            <a:r>
              <a:rPr lang="es-ES" dirty="0"/>
              <a:t> les tasques i </a:t>
            </a:r>
            <a:r>
              <a:rPr lang="es-ES" dirty="0" err="1"/>
              <a:t>resoldre</a:t>
            </a:r>
            <a:r>
              <a:rPr lang="es-ES" dirty="0"/>
              <a:t> </a:t>
            </a:r>
            <a:r>
              <a:rPr lang="es-ES" dirty="0" err="1"/>
              <a:t>dubtes</a:t>
            </a:r>
            <a:r>
              <a:rPr lang="es-ES" dirty="0"/>
              <a:t>.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A7BD63-85FC-9043-933E-E1380718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42" y="5058572"/>
            <a:ext cx="2643643" cy="12924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51F82E-E3A6-5447-91FC-53107796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16" y="5053194"/>
            <a:ext cx="2837418" cy="12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CA818-7F01-AB43-A9F4-B666DB39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52" y="607908"/>
            <a:ext cx="8761413" cy="706964"/>
          </a:xfrm>
        </p:spPr>
        <p:txBody>
          <a:bodyPr/>
          <a:lstStyle/>
          <a:p>
            <a:r>
              <a:rPr lang="es-ES" dirty="0"/>
              <a:t>DE QUÈ VA EL NOSTRE MÒDUL?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57B1A14-B715-FC45-7F2D-1BE4492F579E}"/>
              </a:ext>
            </a:extLst>
          </p:cNvPr>
          <p:cNvSpPr txBox="1">
            <a:spLocks/>
          </p:cNvSpPr>
          <p:nvPr/>
        </p:nvSpPr>
        <p:spPr bwMode="gray">
          <a:xfrm>
            <a:off x="4335331" y="2302397"/>
            <a:ext cx="6970955" cy="2253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1800" b="1" dirty="0">
              <a:solidFill>
                <a:schemeClr val="tx1"/>
              </a:solidFill>
            </a:endParaRPr>
          </a:p>
          <a:p>
            <a:endParaRPr lang="es-ES" sz="1800" b="1" dirty="0">
              <a:solidFill>
                <a:schemeClr val="tx1"/>
              </a:solidFill>
            </a:endParaRPr>
          </a:p>
          <a:p>
            <a:endParaRPr lang="es-ES" sz="1800" b="1" dirty="0">
              <a:solidFill>
                <a:schemeClr val="tx1"/>
              </a:solidFill>
            </a:endParaRPr>
          </a:p>
          <a:p>
            <a:r>
              <a:rPr lang="es-ES" sz="1800" b="1" dirty="0">
                <a:solidFill>
                  <a:schemeClr val="tx1"/>
                </a:solidFill>
              </a:rPr>
              <a:t>   </a:t>
            </a:r>
          </a:p>
          <a:p>
            <a:endParaRPr lang="es-ES" sz="1800" b="1" dirty="0">
              <a:solidFill>
                <a:schemeClr val="tx1"/>
              </a:solidFill>
            </a:endParaRPr>
          </a:p>
          <a:p>
            <a:endParaRPr lang="es-ES" sz="1800" b="1" dirty="0">
              <a:solidFill>
                <a:schemeClr val="tx1"/>
              </a:solidFill>
            </a:endParaRPr>
          </a:p>
          <a:p>
            <a:endParaRPr lang="es-ES" sz="1800" b="1" dirty="0">
              <a:solidFill>
                <a:schemeClr val="tx1"/>
              </a:solidFill>
            </a:endParaRPr>
          </a:p>
          <a:p>
            <a:endParaRPr lang="es-ES" sz="1800" b="1" dirty="0">
              <a:solidFill>
                <a:schemeClr val="tx1"/>
              </a:solidFill>
            </a:endParaRPr>
          </a:p>
          <a:p>
            <a:r>
              <a:rPr lang="es-ES" sz="1800" b="1" dirty="0">
                <a:solidFill>
                  <a:schemeClr val="tx1"/>
                </a:solidFill>
              </a:rPr>
              <a:t>4 BLOCS: 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ca-ES" sz="1800" b="1" u="sng" dirty="0">
                <a:solidFill>
                  <a:schemeClr val="tx1"/>
                </a:solidFill>
              </a:rPr>
              <a:t>I. Anàlisi del sector professional: </a:t>
            </a:r>
            <a:r>
              <a:rPr lang="ca-ES" sz="1800" dirty="0">
                <a:solidFill>
                  <a:schemeClr val="tx1"/>
                </a:solidFill>
              </a:rPr>
              <a:t>Itineraris professionals, Projecte i carrera </a:t>
            </a:r>
            <a:r>
              <a:rPr lang="ca-ES" sz="1800" dirty="0" err="1">
                <a:solidFill>
                  <a:schemeClr val="tx1"/>
                </a:solidFill>
              </a:rPr>
              <a:t>profesional</a:t>
            </a:r>
            <a:r>
              <a:rPr lang="ca-ES" sz="1800" dirty="0">
                <a:solidFill>
                  <a:schemeClr val="tx1"/>
                </a:solidFill>
              </a:rPr>
              <a:t> i Procés de cerca de feina.</a:t>
            </a:r>
          </a:p>
          <a:p>
            <a:r>
              <a:rPr lang="ca-ES" sz="1800" dirty="0">
                <a:solidFill>
                  <a:schemeClr val="tx1"/>
                </a:solidFill>
              </a:rPr>
              <a:t>  </a:t>
            </a:r>
          </a:p>
          <a:p>
            <a:r>
              <a:rPr lang="ca-ES" sz="1800" b="1" u="sng" dirty="0">
                <a:solidFill>
                  <a:schemeClr val="tx1"/>
                </a:solidFill>
              </a:rPr>
              <a:t>II. Prevenció de riscos laborals:  </a:t>
            </a:r>
            <a:r>
              <a:rPr lang="ca-ES" sz="1800" dirty="0">
                <a:solidFill>
                  <a:schemeClr val="tx1"/>
                </a:solidFill>
              </a:rPr>
              <a:t>Seguretat i salut en el treball, els riscos laborals, Mesures de prevenció, el Pla de prevenció i d’autoprotecció .  </a:t>
            </a:r>
          </a:p>
          <a:p>
            <a:r>
              <a:rPr lang="ca-ES" sz="1800" b="1" u="sng" dirty="0">
                <a:solidFill>
                  <a:schemeClr val="tx1"/>
                </a:solidFill>
              </a:rPr>
              <a:t>III. Dret Laboral: </a:t>
            </a:r>
            <a:r>
              <a:rPr lang="ca-ES" sz="1800" dirty="0">
                <a:solidFill>
                  <a:schemeClr val="tx1"/>
                </a:solidFill>
              </a:rPr>
              <a:t>La relació laboral, l’organització del treball, el contracte de treball, el salari i la seguretat social.</a:t>
            </a:r>
          </a:p>
          <a:p>
            <a:endParaRPr lang="ca-ES" sz="1800" dirty="0">
              <a:solidFill>
                <a:schemeClr val="tx1"/>
              </a:solidFill>
            </a:endParaRPr>
          </a:p>
          <a:p>
            <a:r>
              <a:rPr lang="ca-ES" sz="1800" b="1" dirty="0">
                <a:solidFill>
                  <a:schemeClr val="tx1"/>
                </a:solidFill>
              </a:rPr>
              <a:t>IV. El projecte professional. </a:t>
            </a:r>
          </a:p>
          <a:p>
            <a:r>
              <a:rPr lang="es-ES" sz="1800" dirty="0">
                <a:solidFill>
                  <a:schemeClr val="tx1"/>
                </a:solidFill>
              </a:rPr>
              <a:t> </a:t>
            </a:r>
          </a:p>
          <a:p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928BFE-895A-4634-8817-78A77D75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9" y="2302397"/>
            <a:ext cx="3451186" cy="40624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672467-BE72-E755-F32D-11E5D3B43C0D}"/>
              </a:ext>
            </a:extLst>
          </p:cNvPr>
          <p:cNvSpPr txBox="1"/>
          <p:nvPr/>
        </p:nvSpPr>
        <p:spPr>
          <a:xfrm>
            <a:off x="1699708" y="1342999"/>
            <a:ext cx="728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</a:rPr>
              <a:t>SEGUIREM DE FORMA FLEXIBLE L’ÍNDEX DEL LLIBRE D’EDITEX</a:t>
            </a:r>
          </a:p>
        </p:txBody>
      </p:sp>
    </p:spTree>
    <p:extLst>
      <p:ext uri="{BB962C8B-B14F-4D97-AF65-F5344CB8AC3E}">
        <p14:creationId xmlns:p14="http://schemas.microsoft.com/office/powerpoint/2010/main" val="80824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8A1132-D058-E617-3191-A2C6A5F46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46" y="466228"/>
            <a:ext cx="9402183" cy="6118813"/>
          </a:xfrm>
        </p:spPr>
      </p:pic>
    </p:spTree>
    <p:extLst>
      <p:ext uri="{BB962C8B-B14F-4D97-AF65-F5344CB8AC3E}">
        <p14:creationId xmlns:p14="http://schemas.microsoft.com/office/powerpoint/2010/main" val="629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0CD415-D569-7C54-D2FF-EB6366E4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587" y="461706"/>
            <a:ext cx="8520056" cy="6214311"/>
          </a:xfrm>
        </p:spPr>
      </p:pic>
    </p:spTree>
    <p:extLst>
      <p:ext uri="{BB962C8B-B14F-4D97-AF65-F5344CB8AC3E}">
        <p14:creationId xmlns:p14="http://schemas.microsoft.com/office/powerpoint/2010/main" val="173977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F0883-67B3-FEA5-1B4B-EEA167CC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OBJECTIUS DEL MÒDUL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91B64-2850-96FF-4425-96988DDA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63" y="2269864"/>
            <a:ext cx="11005073" cy="4437529"/>
          </a:xfrm>
        </p:spPr>
        <p:txBody>
          <a:bodyPr/>
          <a:lstStyle/>
          <a:p>
            <a:r>
              <a:rPr lang="ca-ES" b="0" i="0" u="none" strike="noStrike" dirty="0">
                <a:solidFill>
                  <a:srgbClr val="000000"/>
                </a:solidFill>
                <a:effectLst/>
              </a:rPr>
              <a:t>Detectar les vostres fortaleses, habilitats i àrees de millora relacionades amb el vostre perfil tècnic en sistemes informàtics i xarxes. </a:t>
            </a:r>
          </a:p>
          <a:p>
            <a:pPr marL="0" indent="0">
              <a:buNone/>
            </a:pPr>
            <a:endParaRPr lang="ca-ES" dirty="0">
              <a:solidFill>
                <a:srgbClr val="000000"/>
              </a:solidFill>
            </a:endParaRPr>
          </a:p>
          <a:p>
            <a:r>
              <a:rPr lang="ca-ES" b="0" i="0" u="none" strike="noStrike" dirty="0">
                <a:solidFill>
                  <a:srgbClr val="000000"/>
                </a:solidFill>
                <a:effectLst/>
              </a:rPr>
              <a:t>Desenvolupar habilitats d’ocupabilitat: Preparació del currículum, cartes de presentació i coneixements per afrontar entrevistes de treball dins del sector IT. </a:t>
            </a:r>
          </a:p>
          <a:p>
            <a:pPr marL="0" indent="0">
              <a:buNone/>
            </a:pPr>
            <a:endParaRPr lang="ca-ES" dirty="0">
              <a:solidFill>
                <a:srgbClr val="000000"/>
              </a:solidFill>
            </a:endParaRPr>
          </a:p>
          <a:p>
            <a:r>
              <a:rPr lang="ca-ES" b="0" i="0" u="none" strike="noStrike" dirty="0">
                <a:solidFill>
                  <a:srgbClr val="000000"/>
                </a:solidFill>
                <a:effectLst/>
              </a:rPr>
              <a:t>Conèixer les tendències del mercat labora: Comprendre l’entorn laboral en l’àmbit de les TIC (Tecnologies de la Informació i la Comunicació), tant a nivell local com global, i conèixer les oportunitats de treball que s’ofereixen en sistemes informàtics i xarxes.</a:t>
            </a:r>
          </a:p>
          <a:p>
            <a:pPr marL="0" indent="0">
              <a:buNone/>
            </a:pPr>
            <a:endParaRPr lang="ca-E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ca-ES" b="0" i="0" u="none" strike="noStrike" dirty="0">
                <a:solidFill>
                  <a:srgbClr val="000000"/>
                </a:solidFill>
                <a:effectLst/>
              </a:rPr>
              <a:t> Construir el vostre itinerari </a:t>
            </a:r>
            <a:r>
              <a:rPr lang="ca-ES" b="0" i="0" u="none" strike="noStrike" dirty="0" err="1">
                <a:solidFill>
                  <a:srgbClr val="000000"/>
                </a:solidFill>
                <a:effectLst/>
              </a:rPr>
              <a:t>profesional</a:t>
            </a:r>
            <a:r>
              <a:rPr lang="ca-ES" dirty="0">
                <a:solidFill>
                  <a:srgbClr val="000000"/>
                </a:solidFill>
              </a:rPr>
              <a:t>:</a:t>
            </a:r>
            <a:r>
              <a:rPr lang="ca-ES" b="0" i="0" u="none" strike="noStrike" dirty="0">
                <a:solidFill>
                  <a:srgbClr val="000000"/>
                </a:solidFill>
                <a:effectLst/>
              </a:rPr>
              <a:t> Identificar quins són els camins que podeu seguir segons les vostres preferències i competències, per tal d'assolir els vostres objectius professionals dins del camp de les TIC.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9185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0DFE-1AA3-A14C-312F-7CAA826B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CONVALIDACIONS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0CA4E-7034-D00A-DAAD-35D6E447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52547" cy="3700481"/>
          </a:xfrm>
        </p:spPr>
        <p:txBody>
          <a:bodyPr>
            <a:normAutofit fontScale="92500" lnSpcReduction="10000"/>
          </a:bodyPr>
          <a:lstStyle/>
          <a:p>
            <a:r>
              <a:rPr lang="ca-ES" b="1" dirty="0"/>
              <a:t>2 tipus: </a:t>
            </a:r>
          </a:p>
          <a:p>
            <a:pPr marL="0" indent="0">
              <a:buNone/>
            </a:pPr>
            <a:endParaRPr lang="ca-ES" b="1" dirty="0"/>
          </a:p>
          <a:p>
            <a:pPr marL="0" indent="0">
              <a:buNone/>
            </a:pPr>
            <a:r>
              <a:rPr lang="ca-ES" dirty="0"/>
              <a:t>- La que podem fer al centre i la que es demana al Ministeri (FOL és possible convalidar-la des del centre) Si ja heu fet un GM a altra banda</a:t>
            </a:r>
            <a:endParaRPr lang="ca-ES" b="1" dirty="0"/>
          </a:p>
          <a:p>
            <a:pPr marL="0" indent="0">
              <a:buNone/>
            </a:pPr>
            <a:endParaRPr lang="ca-ES" b="1" dirty="0"/>
          </a:p>
          <a:p>
            <a:r>
              <a:rPr lang="ca-ES" b="1" dirty="0"/>
              <a:t>COM FER-HO?   </a:t>
            </a:r>
          </a:p>
          <a:p>
            <a:pPr marL="0" indent="0">
              <a:buNone/>
            </a:pPr>
            <a:r>
              <a:rPr lang="ca-ES" dirty="0"/>
              <a:t>Document que ha d’emplenar l’alumne i ha d’adjuntar totes les notes (expedient) del cicle que ja ha fet. Heu d’anar a recepció i anar </a:t>
            </a:r>
            <a:r>
              <a:rPr lang="ca-ES" dirty="0" err="1"/>
              <a:t>allá</a:t>
            </a:r>
            <a:r>
              <a:rPr lang="ca-ES" dirty="0"/>
              <a:t> que hi haurà una carpeta on es deixarà el document. </a:t>
            </a:r>
          </a:p>
          <a:p>
            <a:pPr marL="0" indent="0">
              <a:buNone/>
            </a:pPr>
            <a:r>
              <a:rPr lang="ca-ES" dirty="0" err="1"/>
              <a:t>Tendreu</a:t>
            </a:r>
            <a:r>
              <a:rPr lang="ca-ES" dirty="0"/>
              <a:t> la mateixa nota que consti d’aquest mòdul al vostre expedient. </a:t>
            </a:r>
          </a:p>
          <a:p>
            <a:pPr marL="0" indent="0">
              <a:buNone/>
            </a:pPr>
            <a:endParaRPr lang="ca-ES" b="1" dirty="0"/>
          </a:p>
          <a:p>
            <a:r>
              <a:rPr lang="ca-ES" b="1" dirty="0"/>
              <a:t>DATA LÍMIT: </a:t>
            </a:r>
            <a:r>
              <a:rPr lang="ca-ES" dirty="0"/>
              <a:t>15 D`OCTUBRE. Sinó ja no podreu convalidar.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08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88547-12E4-C848-92C5-6DFFD02C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 FAREM LES CLASSES ENGUANY?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5CDC3-A362-3E40-9260-D28277E0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54107"/>
            <a:ext cx="8825659" cy="3416300"/>
          </a:xfrm>
        </p:spPr>
        <p:txBody>
          <a:bodyPr>
            <a:normAutofit lnSpcReduction="10000"/>
          </a:bodyPr>
          <a:lstStyle/>
          <a:p>
            <a:endParaRPr lang="es-ES" sz="2400" b="1" dirty="0"/>
          </a:p>
          <a:p>
            <a:r>
              <a:rPr lang="es-ES" sz="2400" b="1" dirty="0" err="1"/>
              <a:t>Treballarem</a:t>
            </a:r>
            <a:r>
              <a:rPr lang="es-ES" sz="2400" b="1" dirty="0"/>
              <a:t> </a:t>
            </a:r>
            <a:r>
              <a:rPr lang="es-ES" sz="2400" b="1" dirty="0" err="1"/>
              <a:t>fonamentalment</a:t>
            </a:r>
            <a:r>
              <a:rPr lang="es-ES" sz="2400" b="1" dirty="0"/>
              <a:t> a </a:t>
            </a:r>
            <a:r>
              <a:rPr lang="es-ES" sz="2400" b="1" dirty="0" err="1"/>
              <a:t>Classe</a:t>
            </a:r>
            <a:r>
              <a:rPr lang="es-ES" sz="2400" b="1" dirty="0"/>
              <a:t>, </a:t>
            </a:r>
            <a:r>
              <a:rPr lang="es-ES" sz="2400" b="1" dirty="0" err="1"/>
              <a:t>però</a:t>
            </a:r>
            <a:r>
              <a:rPr lang="es-ES" sz="2400" b="1" dirty="0"/>
              <a:t> en algunes </a:t>
            </a:r>
            <a:r>
              <a:rPr lang="es-ES" sz="2400" b="1" dirty="0" err="1"/>
              <a:t>ocasions</a:t>
            </a:r>
            <a:r>
              <a:rPr lang="es-ES" sz="2400" b="1" dirty="0"/>
              <a:t> </a:t>
            </a:r>
            <a:r>
              <a:rPr lang="es-ES" sz="2400" b="1" dirty="0" err="1"/>
              <a:t>haureu</a:t>
            </a:r>
            <a:r>
              <a:rPr lang="es-ES" sz="2400" b="1" dirty="0"/>
              <a:t> de </a:t>
            </a:r>
            <a:r>
              <a:rPr lang="es-ES" sz="2400" b="1" dirty="0" err="1"/>
              <a:t>fer</a:t>
            </a:r>
            <a:r>
              <a:rPr lang="es-ES" sz="2400" b="1" dirty="0"/>
              <a:t> tasca a casa. </a:t>
            </a:r>
          </a:p>
          <a:p>
            <a:pPr marL="0" indent="0">
              <a:buNone/>
            </a:pPr>
            <a:endParaRPr lang="es-ES" sz="2400" b="1" dirty="0"/>
          </a:p>
          <a:p>
            <a:r>
              <a:rPr lang="es-ES" sz="2400" b="1" dirty="0"/>
              <a:t>Les clases </a:t>
            </a:r>
            <a:r>
              <a:rPr lang="es-ES" sz="2400" b="1" dirty="0" err="1"/>
              <a:t>seran</a:t>
            </a:r>
            <a:r>
              <a:rPr lang="es-ES" sz="2400" b="1" dirty="0"/>
              <a:t> </a:t>
            </a:r>
            <a:r>
              <a:rPr lang="es-ES" sz="2400" b="1" dirty="0" err="1"/>
              <a:t>teòriques</a:t>
            </a:r>
            <a:r>
              <a:rPr lang="es-ES" sz="2400" b="1" dirty="0"/>
              <a:t> i </a:t>
            </a:r>
            <a:r>
              <a:rPr lang="es-ES" sz="2400" b="1" dirty="0" err="1"/>
              <a:t>pràctiques</a:t>
            </a:r>
            <a:r>
              <a:rPr lang="es-ES" sz="2400" b="1" dirty="0"/>
              <a:t>. </a:t>
            </a:r>
          </a:p>
          <a:p>
            <a:endParaRPr lang="es-ES" sz="2400" b="1" dirty="0"/>
          </a:p>
          <a:p>
            <a:r>
              <a:rPr lang="es-ES" sz="2400" b="1" dirty="0"/>
              <a:t>ALTRES RECURSOS: </a:t>
            </a:r>
            <a:r>
              <a:rPr lang="es-ES" sz="2400" b="1" dirty="0" err="1"/>
              <a:t>articles</a:t>
            </a:r>
            <a:r>
              <a:rPr lang="es-ES" sz="2400" b="1" dirty="0"/>
              <a:t> de </a:t>
            </a:r>
            <a:r>
              <a:rPr lang="es-ES" sz="2400" b="1" dirty="0" err="1"/>
              <a:t>premsa</a:t>
            </a:r>
            <a:r>
              <a:rPr lang="es-ES" sz="2400" b="1" dirty="0"/>
              <a:t>, </a:t>
            </a:r>
            <a:r>
              <a:rPr lang="es-ES" sz="2400" b="1" dirty="0" err="1"/>
              <a:t>pel·lícules</a:t>
            </a:r>
            <a:r>
              <a:rPr lang="es-ES" sz="2400" b="1" dirty="0"/>
              <a:t>, </a:t>
            </a:r>
            <a:r>
              <a:rPr lang="es-ES" sz="2400" b="1" dirty="0" err="1"/>
              <a:t>documentals</a:t>
            </a:r>
            <a:r>
              <a:rPr lang="es-ES" sz="2400" b="1" dirty="0"/>
              <a:t>, etc. </a:t>
            </a:r>
          </a:p>
          <a:p>
            <a:pPr marL="0" indent="0">
              <a:buNone/>
            </a:pPr>
            <a:endParaRPr lang="es-ES" sz="24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996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{288547E9-1573-DF4F-836A-5F33B8F3489D}tf10001076</Template>
  <TotalTime>350</TotalTime>
  <Words>821</Words>
  <Application>Microsoft Macintosh PowerPoint</Application>
  <PresentationFormat>Panorámica</PresentationFormat>
  <Paragraphs>84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American Typewriter</vt:lpstr>
      <vt:lpstr>Arial</vt:lpstr>
      <vt:lpstr>Calibri</vt:lpstr>
      <vt:lpstr>Century Gothic</vt:lpstr>
      <vt:lpstr>Wingdings 3</vt:lpstr>
      <vt:lpstr>Sala de reuniones Ion</vt:lpstr>
      <vt:lpstr>ITINERARI PERSONAL PER A L’OCUPABILITAT I </vt:lpstr>
      <vt:lpstr>PRESENTACIÓ </vt:lpstr>
      <vt:lpstr>COM FAREM LES CLASSES ENGUANY?  </vt:lpstr>
      <vt:lpstr>DE QUÈ VA EL NOSTRE MÒDUL? </vt:lpstr>
      <vt:lpstr>Presentación de PowerPoint</vt:lpstr>
      <vt:lpstr>Presentación de PowerPoint</vt:lpstr>
      <vt:lpstr>OBJECTIUS DEL MÒDUL </vt:lpstr>
      <vt:lpstr>CONVALIDACIONS </vt:lpstr>
      <vt:lpstr>COM FAREM LES CLASSES ENGUANY? </vt:lpstr>
      <vt:lpstr>QUÈ VALORAREM EN AQUEST MÒDUL?</vt:lpstr>
      <vt:lpstr>AVALUACIÓ </vt:lpstr>
      <vt:lpstr>AVALUACIÓ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 I ORIENTACIÓ LABORAL 2021-22 </dc:title>
  <dc:creator>aurora jharddi massanet</dc:creator>
  <cp:lastModifiedBy>aurora jharddi massanet</cp:lastModifiedBy>
  <cp:revision>11</cp:revision>
  <dcterms:created xsi:type="dcterms:W3CDTF">2021-09-17T08:59:30Z</dcterms:created>
  <dcterms:modified xsi:type="dcterms:W3CDTF">2024-09-16T09:05:37Z</dcterms:modified>
</cp:coreProperties>
</file>