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2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6" r:id="rId14"/>
    <p:sldId id="273" r:id="rId15"/>
    <p:sldId id="274" r:id="rId16"/>
    <p:sldId id="275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97CD"/>
    <a:srgbClr val="64A073"/>
    <a:srgbClr val="CD5A5A"/>
    <a:srgbClr val="25272F"/>
    <a:srgbClr val="0F11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/>
    <p:restoredTop sz="94737"/>
  </p:normalViewPr>
  <p:slideViewPr>
    <p:cSldViewPr snapToGrid="0">
      <p:cViewPr varScale="1">
        <p:scale>
          <a:sx n="129" d="100"/>
          <a:sy n="129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D9F6D-3595-FF4E-9316-50354DC2EEE7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09A4-42E6-9348-8E0B-BF705FA2B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86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88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5B00F-A501-CE48-74C1-E6741E44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49139-695D-390E-D85D-C0D775390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42B53-8750-8F16-7FEE-CBF7F0390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8B156-71B5-48BF-77B2-D8B2DE579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41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BFC83-E279-04FE-0B0C-7C8350148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E5B17-8D21-BFFA-75A7-C094D9ADA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C515B-AFBB-0935-7FB9-A92DCEEBF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BABCC-F2AA-311B-D429-683EC9A8F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8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793D0-45E2-9C0D-FFC7-B48B1959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9B0AB2-2FD7-1453-DD01-8FFE92942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1D1D08-4226-108E-992F-DBE56D13D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5CBB-2082-6061-6F71-CBC9F3FC4A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DA58B-2069-277D-474E-75BCFBB96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634B3-4939-8678-ABBA-2F7A0071C7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DBAE4-4392-007B-F1CC-243A144FD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05E0D-DDAC-2EA4-A120-34ABFD55C8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72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B18C1-34B2-B7AF-A611-0C46DD2E2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A232D0-02F6-4705-3048-6876F2D39D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4B95CF-D2A2-03E3-1C41-B95F5894A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117BA-029A-CD27-BBDE-4F7CE2B7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3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73D1F-E6B4-9164-BC11-EE4DCD163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EFA79A-5B69-22DC-B2A9-8578FA444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6D22A8-00B3-605C-B0C7-BF143C4B4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B2372-24BE-B74A-58B9-DB43FA702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72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0BBC7-A980-96B1-669F-B34378811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B91B38-F9CF-9283-83F5-9661ADA42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71A876-11C0-F176-80E7-C70013F07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EC020-85BA-F3A1-4D8C-0919E3258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68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606B6-D140-CECE-0023-D4E9E4B92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EA2DA3-4EE8-E0CF-A629-1EFF91281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C61AD-0943-E288-ECFE-06029B780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3DAC8-280F-1191-D334-5D31D3D76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87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2BBD-BD8D-B46B-9971-6FFC05F62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A56BE-7CBE-15A2-255F-D48FDE756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153299-FD32-D937-B764-E5B287DF8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43EB9-6053-9D09-4262-2A8A3E510E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0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3F91-9639-85F0-8A04-6E3DAA7DA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C3DBB-7181-CE33-4A2B-7790C7FCC2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FCBD0-59C9-CE6F-187E-EA280AF65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B6B8F-E34D-1AE9-DDFA-7521CBF76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5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4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8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2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8708B-6998-610B-9282-E428701BB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F8AD5-E577-2110-E01A-5C1A1484F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FE937C-46E5-657C-11FF-CF82F5B6D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682C4-2960-C095-A2CC-B123022B2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73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D1637-D8B8-47AC-A87D-2FA3D3D17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1031F-8A53-4B62-FEB4-6EE4184B0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A141E-802C-BE0C-42EB-52B14F577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9014C-3883-FA71-0EE1-5EBAFD548D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96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8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BD0A4-E18F-07D6-D34D-C1646DE08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A0F1F-CC65-9A33-61FF-EB01102DF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797A13-031C-B856-2F1C-FAE79BB57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5F62-DC8E-3099-35B6-8E8B19323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79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7C215-AA83-1DD7-A570-A5684D01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01C71-797B-B72A-E8FB-5FCE80294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6EBC-2A6D-42C9-585D-219DFC1F9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7D222-3046-981C-1107-EBC3FC1D6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709A4-42E6-9348-8E0B-BF705FA2B8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3951-F424-F06D-A639-59ECF8549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4425F-45B2-1DFA-6E3C-75EBBF62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667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F8DC-0C83-468E-6CB0-2757A3F4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loo 2 Medium" pitchFamily="2" charset="77"/>
                <a:cs typeface="Baloo 2 Medium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3918-FF33-9922-914B-F5ACA08B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loo 2 Medium" pitchFamily="2" charset="77"/>
                <a:cs typeface="Baloo 2 Medium" pitchFamily="2" charset="77"/>
              </a:defRPr>
            </a:lvl1pPr>
            <a:lvl2pPr>
              <a:defRPr>
                <a:latin typeface="Baloo 2 Medium" pitchFamily="2" charset="77"/>
                <a:cs typeface="Baloo 2 Medium" pitchFamily="2" charset="77"/>
              </a:defRPr>
            </a:lvl2pPr>
            <a:lvl3pPr>
              <a:defRPr>
                <a:latin typeface="Baloo 2 Medium" pitchFamily="2" charset="77"/>
                <a:cs typeface="Baloo 2 Medium" pitchFamily="2" charset="77"/>
              </a:defRPr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6759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93ED-CD0E-131D-071F-85E3918E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loo 2 Medium" pitchFamily="2" charset="77"/>
                <a:cs typeface="Baloo 2 Medium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8D8B0-8993-83E7-9E18-72464008F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Baloo 2 Medium" pitchFamily="2" charset="77"/>
                <a:cs typeface="Baloo 2 Medium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E9B42-553C-08F2-456F-69C454D52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79583F-A81E-914D-99EB-982D92AEDB45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369D-4C34-1B31-154C-6F919FB3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J.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229E2-4275-88DD-18B4-FAC2161E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3D30-810C-C057-9939-3DF6C267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29EB-ED81-6BE0-930D-1FC58F72F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  <a:lvl2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2pPr>
            <a:lvl3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3pPr>
            <a:lvl4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4pPr>
            <a:lvl5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64518-7ADD-1F5E-074D-E976A626C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Baloo 2 ExtraBold" pitchFamily="2" charset="77"/>
                <a:cs typeface="Baloo 2 ExtraBold" pitchFamily="2" charset="77"/>
              </a:defRPr>
            </a:lvl1pPr>
            <a:lvl2pPr>
              <a:defRPr b="1">
                <a:solidFill>
                  <a:schemeClr val="bg1"/>
                </a:solidFill>
                <a:latin typeface="Baloo 2 ExtraBold" pitchFamily="2" charset="77"/>
                <a:cs typeface="Baloo 2 ExtraBold" pitchFamily="2" charset="77"/>
              </a:defRPr>
            </a:lvl2pPr>
            <a:lvl3pPr>
              <a:defRPr b="1">
                <a:solidFill>
                  <a:schemeClr val="bg1"/>
                </a:solidFill>
                <a:latin typeface="Baloo 2 ExtraBold" pitchFamily="2" charset="77"/>
                <a:cs typeface="Baloo 2 ExtraBold" pitchFamily="2" charset="77"/>
              </a:defRPr>
            </a:lvl3pPr>
            <a:lvl4pPr>
              <a:defRPr b="1">
                <a:solidFill>
                  <a:schemeClr val="bg1"/>
                </a:solidFill>
                <a:latin typeface="Baloo 2 ExtraBold" pitchFamily="2" charset="77"/>
                <a:cs typeface="Baloo 2 ExtraBold" pitchFamily="2" charset="77"/>
              </a:defRPr>
            </a:lvl4pPr>
            <a:lvl5pPr>
              <a:defRPr b="1">
                <a:solidFill>
                  <a:schemeClr val="bg1"/>
                </a:solidFill>
                <a:latin typeface="Baloo 2 ExtraBold" pitchFamily="2" charset="77"/>
                <a:cs typeface="Baloo 2 ExtraBold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028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AD6B-B17A-7CC2-B0B0-33F2CBCE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7556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DB82-B4C4-38CF-8763-E30E81ED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Baloo 2 ExtraBold" pitchFamily="2" charset="77"/>
                <a:cs typeface="Baloo 2 Extra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7EB12-C9A0-6418-EE60-FCA056921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  <a:lvl2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2pPr>
            <a:lvl3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3pPr>
            <a:lvl4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4pPr>
            <a:lvl5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1C409E-6736-78A7-5CD3-D6ED79471B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Baloo 2 ExtraBold" pitchFamily="2" charset="77"/>
                <a:cs typeface="Baloo 2 ExtraBold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C5C74-3215-7D9C-DAA8-1771EC902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  <a:lvl2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2pPr>
            <a:lvl3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3pPr>
            <a:lvl4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4pPr>
            <a:lvl5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023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7566-DA65-DC6F-0D0C-EACFCB30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983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7632-99DF-94A2-204B-D427589E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A098E-1453-92C8-878F-A47B503FA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  <a:lvl2pPr>
              <a:defRPr sz="28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2pPr>
            <a:lvl3pPr>
              <a:defRPr sz="24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3pPr>
            <a:lvl4pPr>
              <a:defRPr sz="20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4pPr>
            <a:lvl5pPr>
              <a:defRPr sz="20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7D81-6B55-E522-47B8-57FEC4A6E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964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184AE-DC92-BCAE-AE79-4046EAF2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34926-8307-CCE2-62EB-F7874CE91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62D72-A100-0D03-34DD-6DC017D7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568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1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6C582E9-8DAD-6F88-C110-D6FC97C524E6}"/>
              </a:ext>
            </a:extLst>
          </p:cNvPr>
          <p:cNvPicPr/>
          <p:nvPr userDrawn="1"/>
        </p:nvPicPr>
        <p:blipFill>
          <a:blip r:embed="rId10"/>
          <a:stretch>
            <a:fillRect/>
          </a:stretch>
        </p:blipFill>
        <p:spPr>
          <a:xfrm>
            <a:off x="423334" y="456446"/>
            <a:ext cx="11345332" cy="5945108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0DE38-60A5-732D-532D-42830297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13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9BF3F-1F1C-38F3-2866-8B783FB2B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188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C9C57D1-2E45-3379-EA3E-FCA26833F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9" name="Picture 18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B1BF7130-DD10-3C9F-016A-46661F40701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Baloo 2 Medium" pitchFamily="2" charset="77"/>
          <a:ea typeface="+mj-ea"/>
          <a:cs typeface="Baloo 2 Medium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Baloo 2 Medium" pitchFamily="2" charset="77"/>
          <a:ea typeface="+mn-ea"/>
          <a:cs typeface="Baloo 2 Medium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Baloo 2 Medium" pitchFamily="2" charset="77"/>
          <a:ea typeface="+mn-ea"/>
          <a:cs typeface="Baloo 2 Medium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Baloo 2 Medium" pitchFamily="2" charset="77"/>
          <a:ea typeface="+mn-ea"/>
          <a:cs typeface="Baloo 2 Medium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loo 2 Medium" pitchFamily="2" charset="77"/>
          <a:ea typeface="+mn-ea"/>
          <a:cs typeface="Baloo 2 Medium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Baloo 2 Medium" pitchFamily="2" charset="77"/>
          <a:ea typeface="+mn-ea"/>
          <a:cs typeface="Baloo 2 Medium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.png"/><Relationship Id="rId4" Type="http://schemas.openxmlformats.org/officeDocument/2006/relationships/hyperlink" Target="https://shakey.streamlit.app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89F4F733-0C29-9469-F6B2-58920EF2643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456446"/>
            <a:ext cx="11345332" cy="594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8D64A-2E18-0A36-57BE-84DCD76E1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0733"/>
            <a:ext cx="9144000" cy="948267"/>
          </a:xfrm>
        </p:spPr>
        <p:txBody>
          <a:bodyPr>
            <a:normAutofit/>
          </a:bodyPr>
          <a:lstStyle/>
          <a:p>
            <a:r>
              <a:rPr lang="en-US" sz="5200" spc="3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Text Inference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FA9C3-393F-185C-571A-FC59A4DB7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0772"/>
            <a:ext cx="9144000" cy="50429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Jordi Castro</a:t>
            </a:r>
          </a:p>
        </p:txBody>
      </p:sp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50FC04FB-F05D-5D84-7A70-FAB55932C7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</a:t>
            </a:fld>
            <a:endParaRPr lang="en-US" dirty="0">
              <a:solidFill>
                <a:srgbClr val="2527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698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4E15-87A6-E82B-4079-80CEDB70D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CD32E-7B57-9AC4-E0DE-791BF2CBB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512" y="1890371"/>
            <a:ext cx="3878814" cy="1066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Tokenizing a play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C9ECDA-9E87-A075-BA22-60E86EE80A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89158" cy="365125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solidFill>
                  <a:srgbClr val="25272F"/>
                </a:solidFill>
              </a:rPr>
              <a:t>10</a:t>
            </a: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CE3D494E-F81D-C486-CF23-271950C36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A17D025-D7B5-503A-83F6-5F58CF70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236" y="1090642"/>
            <a:ext cx="7290697" cy="467671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6CCB5A-05F7-1A71-8E48-2D7C55BA9A05}"/>
              </a:ext>
            </a:extLst>
          </p:cNvPr>
          <p:cNvCxnSpPr>
            <a:cxnSpLocks/>
          </p:cNvCxnSpPr>
          <p:nvPr/>
        </p:nvCxnSpPr>
        <p:spPr>
          <a:xfrm>
            <a:off x="4212077" y="4474723"/>
            <a:ext cx="1235412" cy="0"/>
          </a:xfrm>
          <a:prstGeom prst="straightConnector1">
            <a:avLst/>
          </a:prstGeom>
          <a:ln w="44450">
            <a:solidFill>
              <a:srgbClr val="5597C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883D08E-467F-D768-F865-06296B2924E7}"/>
              </a:ext>
            </a:extLst>
          </p:cNvPr>
          <p:cNvSpPr txBox="1"/>
          <p:nvPr/>
        </p:nvSpPr>
        <p:spPr>
          <a:xfrm>
            <a:off x="2382919" y="4305446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5597CD"/>
                </a:solidFill>
                <a:latin typeface="Baloo 2 Medium" pitchFamily="2" charset="77"/>
                <a:cs typeface="Baloo 2 Medium" pitchFamily="2" charset="77"/>
              </a:rPr>
              <a:t>Tokenize the word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85D518-EAB0-0E0F-8842-7545ABFD0958}"/>
              </a:ext>
            </a:extLst>
          </p:cNvPr>
          <p:cNvCxnSpPr>
            <a:cxnSpLocks/>
          </p:cNvCxnSpPr>
          <p:nvPr/>
        </p:nvCxnSpPr>
        <p:spPr>
          <a:xfrm>
            <a:off x="4212077" y="5155659"/>
            <a:ext cx="1235412" cy="0"/>
          </a:xfrm>
          <a:prstGeom prst="straightConnector1">
            <a:avLst/>
          </a:prstGeom>
          <a:ln w="44450">
            <a:solidFill>
              <a:srgbClr val="5597C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34D3F2-549F-EEF7-3F5C-02CF8F5CFF41}"/>
              </a:ext>
            </a:extLst>
          </p:cNvPr>
          <p:cNvSpPr txBox="1"/>
          <p:nvPr/>
        </p:nvSpPr>
        <p:spPr>
          <a:xfrm>
            <a:off x="768485" y="5015565"/>
            <a:ext cx="33908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597CD"/>
                </a:solidFill>
                <a:latin typeface="Baloo 2 Medium" pitchFamily="2" charset="77"/>
                <a:cs typeface="Baloo 2 Medium" pitchFamily="2" charset="77"/>
              </a:rPr>
              <a:t>Slide the window, update successor map</a:t>
            </a:r>
          </a:p>
        </p:txBody>
      </p:sp>
    </p:spTree>
    <p:extLst>
      <p:ext uri="{BB962C8B-B14F-4D97-AF65-F5344CB8AC3E}">
        <p14:creationId xmlns:p14="http://schemas.microsoft.com/office/powerpoint/2010/main" val="363148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D8AA2-3FB8-0DA2-A745-0E98B2EA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1222A-1CB3-18DD-88EC-9800D5DBB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Saving the map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6CD36A9-B9A7-1336-E6B9-3F98EE5207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7208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11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ACBDEE5F-54E5-B01A-8402-DBCACE48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3C10ABC-E6D7-9FCB-7AA5-973484FCF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3333" y="2608488"/>
            <a:ext cx="7911830" cy="295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0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525D-5637-8164-DFC2-D6EB6021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5E21-096B-6E02-EA5A-FD4E50D01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512" y="1890371"/>
            <a:ext cx="3878814" cy="1066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Experimental Results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0E1391D-1A21-70BA-0A85-5A0CCA5DE7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52625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12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A604C98A-B9B7-53E8-C9BF-13F4ABCD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pic>
        <p:nvPicPr>
          <p:cNvPr id="7" name="Picture 6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D3C6A55C-1D8C-1BD2-019A-D678A7F9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700391"/>
            <a:ext cx="4589130" cy="561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8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942EC-0394-BB73-728A-E8A731FE4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C723-BD81-E5DB-BFA8-76E24982C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Experimental Results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3395B99-5B1B-ED3B-13FC-99854A7855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33170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13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D863BF92-5E6D-C7FE-E59D-7A0EFC4FE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pic>
        <p:nvPicPr>
          <p:cNvPr id="9" name="Picture 8" descr="A black and white chart with numbers&#10;&#10;Description automatically generated">
            <a:extLst>
              <a:ext uri="{FF2B5EF4-FFF2-40B4-BE49-F238E27FC236}">
                <a16:creationId xmlns:a16="http://schemas.microsoft.com/office/drawing/2014/main" id="{223928B8-C0CC-5357-73EB-7E347C469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3267" y="2123003"/>
            <a:ext cx="6325465" cy="2210458"/>
          </a:xfrm>
          <a:prstGeom prst="rect">
            <a:avLst/>
          </a:prstGeom>
        </p:spPr>
      </p:pic>
      <p:pic>
        <p:nvPicPr>
          <p:cNvPr id="11" name="Picture 10" descr="A black and white table with numbers&#10;&#10;Description automatically generated">
            <a:extLst>
              <a:ext uri="{FF2B5EF4-FFF2-40B4-BE49-F238E27FC236}">
                <a16:creationId xmlns:a16="http://schemas.microsoft.com/office/drawing/2014/main" id="{CC49216F-56F9-F472-8AF5-D546AFDE5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266" y="4333461"/>
            <a:ext cx="6325466" cy="208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D244-FE09-4EEF-E398-57BE0996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88F0-A09E-689B-238C-FDC0485CF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Evaluation: top-k neighbors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9D1B7EE-1E3C-BF2A-9C56-F427B325EA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33170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14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7F4FC2CA-209D-0A01-6CD4-ADE17AD55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5A8FB2F-F9E6-D8B7-0DC3-118380E78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88"/>
            <a:ext cx="9144000" cy="1737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Common in NLP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Select 100 quotes from 10 unseen plays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For each quote, the model predicts the next word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Returns a list of the top-k most likely words</a:t>
            </a:r>
          </a:p>
          <a:p>
            <a:pPr algn="l"/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</p:txBody>
      </p:sp>
      <p:pic>
        <p:nvPicPr>
          <p:cNvPr id="11" name="Picture 10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6C954525-A3FD-0C45-47B8-920945E1B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0" y="4208394"/>
            <a:ext cx="6070600" cy="20193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2B806C-E855-B78E-E367-857A0DB83B21}"/>
              </a:ext>
            </a:extLst>
          </p:cNvPr>
          <p:cNvCxnSpPr>
            <a:cxnSpLocks/>
          </p:cNvCxnSpPr>
          <p:nvPr/>
        </p:nvCxnSpPr>
        <p:spPr>
          <a:xfrm flipH="1">
            <a:off x="9088392" y="4334207"/>
            <a:ext cx="919828" cy="0"/>
          </a:xfrm>
          <a:prstGeom prst="straightConnector1">
            <a:avLst/>
          </a:prstGeom>
          <a:ln w="44450">
            <a:solidFill>
              <a:srgbClr val="5597C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4409D4-6575-77A4-A488-A7A35C7FF89F}"/>
              </a:ext>
            </a:extLst>
          </p:cNvPr>
          <p:cNvSpPr txBox="1"/>
          <p:nvPr/>
        </p:nvSpPr>
        <p:spPr>
          <a:xfrm>
            <a:off x="10136972" y="4192480"/>
            <a:ext cx="151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597CD"/>
                </a:solidFill>
                <a:latin typeface="Baloo 2 Medium" pitchFamily="2" charset="77"/>
                <a:cs typeface="Baloo 2 Medium" pitchFamily="2" charset="77"/>
              </a:rPr>
              <a:t>‘worse’ not found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3A0FA7-9DE6-46E6-0149-DAFE773FF4A2}"/>
              </a:ext>
            </a:extLst>
          </p:cNvPr>
          <p:cNvCxnSpPr/>
          <p:nvPr/>
        </p:nvCxnSpPr>
        <p:spPr>
          <a:xfrm>
            <a:off x="3813717" y="4404732"/>
            <a:ext cx="473927" cy="0"/>
          </a:xfrm>
          <a:prstGeom prst="line">
            <a:avLst/>
          </a:prstGeom>
          <a:ln w="25400">
            <a:solidFill>
              <a:srgbClr val="5597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25D73-088A-0C9B-1BF5-3D1D41A6B4F1}"/>
              </a:ext>
            </a:extLst>
          </p:cNvPr>
          <p:cNvCxnSpPr>
            <a:cxnSpLocks/>
          </p:cNvCxnSpPr>
          <p:nvPr/>
        </p:nvCxnSpPr>
        <p:spPr>
          <a:xfrm flipH="1">
            <a:off x="6939996" y="5046323"/>
            <a:ext cx="1440524" cy="0"/>
          </a:xfrm>
          <a:prstGeom prst="straightConnector1">
            <a:avLst/>
          </a:prstGeom>
          <a:ln w="44450">
            <a:solidFill>
              <a:srgbClr val="5597C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B58554-F9B9-53B9-B954-221571D25C8C}"/>
              </a:ext>
            </a:extLst>
          </p:cNvPr>
          <p:cNvSpPr txBox="1"/>
          <p:nvPr/>
        </p:nvSpPr>
        <p:spPr>
          <a:xfrm>
            <a:off x="8517860" y="4921364"/>
            <a:ext cx="2387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5597CD"/>
                </a:solidFill>
                <a:latin typeface="Baloo 2 Medium" pitchFamily="2" charset="77"/>
                <a:cs typeface="Baloo 2 Medium" pitchFamily="2" charset="77"/>
              </a:rPr>
              <a:t>No results in successor map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E08C19-2FBF-54C5-6B67-B73D2D08E50C}"/>
              </a:ext>
            </a:extLst>
          </p:cNvPr>
          <p:cNvCxnSpPr>
            <a:cxnSpLocks/>
          </p:cNvCxnSpPr>
          <p:nvPr/>
        </p:nvCxnSpPr>
        <p:spPr>
          <a:xfrm>
            <a:off x="3795961" y="5114882"/>
            <a:ext cx="376607" cy="0"/>
          </a:xfrm>
          <a:prstGeom prst="line">
            <a:avLst/>
          </a:prstGeom>
          <a:ln w="25400">
            <a:solidFill>
              <a:srgbClr val="5597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1DC1A9-4C99-E7ED-B210-8E5F304C666B}"/>
              </a:ext>
            </a:extLst>
          </p:cNvPr>
          <p:cNvCxnSpPr>
            <a:cxnSpLocks/>
          </p:cNvCxnSpPr>
          <p:nvPr/>
        </p:nvCxnSpPr>
        <p:spPr>
          <a:xfrm flipH="1">
            <a:off x="8373376" y="6093403"/>
            <a:ext cx="919828" cy="0"/>
          </a:xfrm>
          <a:prstGeom prst="straightConnector1">
            <a:avLst/>
          </a:prstGeom>
          <a:ln w="44450">
            <a:solidFill>
              <a:srgbClr val="5597C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8F2CEEF-0F0A-EFF9-FFF8-B45DFF304238}"/>
              </a:ext>
            </a:extLst>
          </p:cNvPr>
          <p:cNvSpPr txBox="1"/>
          <p:nvPr/>
        </p:nvSpPr>
        <p:spPr>
          <a:xfrm>
            <a:off x="9377540" y="5939514"/>
            <a:ext cx="20932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5597CD"/>
                </a:solidFill>
                <a:latin typeface="Baloo 2 Medium" pitchFamily="2" charset="77"/>
                <a:cs typeface="Baloo 2 Medium" pitchFamily="2" charset="77"/>
              </a:rPr>
              <a:t>‘man’ found in top 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7CCFC6-46C7-C4CA-F859-BF2E9D5D271A}"/>
              </a:ext>
            </a:extLst>
          </p:cNvPr>
          <p:cNvCxnSpPr>
            <a:cxnSpLocks/>
          </p:cNvCxnSpPr>
          <p:nvPr/>
        </p:nvCxnSpPr>
        <p:spPr>
          <a:xfrm>
            <a:off x="3795961" y="6180203"/>
            <a:ext cx="287766" cy="0"/>
          </a:xfrm>
          <a:prstGeom prst="line">
            <a:avLst/>
          </a:prstGeom>
          <a:ln w="25400">
            <a:solidFill>
              <a:srgbClr val="5597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C39E59-315E-C5D5-41DA-961AEAC0F3FA}"/>
              </a:ext>
            </a:extLst>
          </p:cNvPr>
          <p:cNvCxnSpPr>
            <a:cxnSpLocks/>
          </p:cNvCxnSpPr>
          <p:nvPr/>
        </p:nvCxnSpPr>
        <p:spPr>
          <a:xfrm>
            <a:off x="6639174" y="6180203"/>
            <a:ext cx="287766" cy="0"/>
          </a:xfrm>
          <a:prstGeom prst="line">
            <a:avLst/>
          </a:prstGeom>
          <a:ln w="25400">
            <a:solidFill>
              <a:srgbClr val="5597C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0" grpId="0"/>
      <p:bldP spid="20" grpId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D3ADB-ADE9-FA6D-6714-A62BB4C71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B546-1836-CE44-E833-2E55EC155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Evaluation: logic &amp; equations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9853E5C-BBA3-09AB-4D15-66BFB708DC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33170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15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F6147EAD-EA56-6433-BB12-4C734660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pic>
        <p:nvPicPr>
          <p:cNvPr id="8" name="Picture 7" descr="A computer screen shot of a black background with white text&#10;&#10;Description automatically generated">
            <a:extLst>
              <a:ext uri="{FF2B5EF4-FFF2-40B4-BE49-F238E27FC236}">
                <a16:creationId xmlns:a16="http://schemas.microsoft.com/office/drawing/2014/main" id="{F2BEA52D-256C-4B5B-0214-A9AE5ADA0E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508" y="2303877"/>
            <a:ext cx="4084984" cy="2675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3FC86B-CB08-91E8-0AC5-B0A19D161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5217151"/>
            <a:ext cx="7772400" cy="83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4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336C0-A314-DBF7-D299-CD959F813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F2925-254B-E396-260F-4354A59A7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Evaluation Results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6CBEB1-21FB-2EE2-584B-F855AB1F33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33170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16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FB5FBE6F-D540-BCD3-B71A-9EF31F421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A80A917E-0D6E-6A96-5939-3C21B5B9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011" y="2065867"/>
            <a:ext cx="4867978" cy="4329485"/>
          </a:xfrm>
          <a:prstGeom prst="rect">
            <a:avLst/>
          </a:prstGeom>
        </p:spPr>
      </p:pic>
      <p:pic>
        <p:nvPicPr>
          <p:cNvPr id="18" name="Picture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09E9770C-8604-EE5B-C340-05F6B33A6B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9859"/>
          <a:stretch/>
        </p:blipFill>
        <p:spPr>
          <a:xfrm>
            <a:off x="3662011" y="2065867"/>
            <a:ext cx="4867978" cy="21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23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9D3C-1BAF-704D-74D5-D50D7D8A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5BFEDF9-9815-8C9C-AEEC-2A3E3DEC573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456446"/>
            <a:ext cx="11345332" cy="594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91A8BB-AE4F-B71B-E384-89208F6DE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  <a:hlinkClick r:id="rId4"/>
              </a:rPr>
              <a:t>Streamlit</a:t>
            </a:r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 demo</a:t>
            </a: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BE2BE201-4D92-0238-606A-56DE4204E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D554A637-5111-47C0-D7AC-FB7A79F719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42898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17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0F90BF5-D567-0FBE-226B-34A46CDDD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3979" y="2254130"/>
            <a:ext cx="6604042" cy="372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41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4E078-FDE0-50A2-DA10-1040D5DEB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6CF05951-8C3D-E684-E4BC-08D19CB4A2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456446"/>
            <a:ext cx="11345332" cy="594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920AE-08FD-AD17-66C4-F0BFCF3AB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Conclusion and Next Steps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52EC-3496-2146-C3A8-8FA31B3A2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87"/>
            <a:ext cx="9144000" cy="325044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N-grams are easy to implement, but often fail to form coherent sentences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4-gram is best at quote retrieval.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3-gram is best at “speaking” like Shakespeare (11.5% F1)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5-7-grams failed evaluation because they require too much context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N-grams do not scale well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Large corpora will yield long inference times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Research into NLP transformers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Test new models, add to </a:t>
            </a:r>
            <a:r>
              <a:rPr lang="en-US" dirty="0" err="1">
                <a:ea typeface="Roboto Medium" panose="02000000000000000000" pitchFamily="2" charset="0"/>
              </a:rPr>
              <a:t>Streamlit</a:t>
            </a:r>
            <a:r>
              <a:rPr lang="en-US" dirty="0">
                <a:ea typeface="Roboto Medium" panose="02000000000000000000" pitchFamily="2" charset="0"/>
              </a:rPr>
              <a:t> and deploy.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D09CD7A3-3910-F398-9C80-1CBA5993A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F16338A-29B1-B0EE-110E-D614DE8589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42898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18</a:t>
            </a:fld>
            <a:endParaRPr lang="en-US" dirty="0">
              <a:solidFill>
                <a:srgbClr val="2527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19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9DC0F-45C9-E492-FAD6-050DC88C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CA47994A-7153-F981-0B56-956C04936B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456446"/>
            <a:ext cx="11345332" cy="594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7D5B15-312E-6A53-420F-C4F550E24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7D119-0940-A1F1-6335-DF3242CB7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87"/>
            <a:ext cx="9144000" cy="3250445"/>
          </a:xfrm>
        </p:spPr>
        <p:txBody>
          <a:bodyPr/>
          <a:lstStyle/>
          <a:p>
            <a:pPr marL="1257300" lvl="2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6B08479C-4F4D-7812-8BAE-1D3D8BA78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FBC39CEF-FD3C-51C5-76E4-A5707A77EF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542898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19</a:t>
            </a:fld>
            <a:endParaRPr lang="en-US" dirty="0">
              <a:solidFill>
                <a:srgbClr val="2527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380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9A673-CD47-B186-69B2-724C356B7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F2EA2B6E-A872-30A0-D325-F0D1F404F4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456446"/>
            <a:ext cx="11345332" cy="594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22E41A-D2ED-BBA2-B0F0-23A44CD5B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408A1-D040-DCDA-17FB-6938B3685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87"/>
            <a:ext cx="9144000" cy="32504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NLP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Processing and Interpreting data derived from natural language.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Text Inference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Email: Outlook, Gmail.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Search Engines: Google suggest related queries.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Code: GitHub Copilot.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16B2BBC9-CEF7-2C94-C236-32D0431A9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307DA142-8833-7D4C-7032-069D64481D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2</a:t>
            </a:fld>
            <a:endParaRPr lang="en-US" dirty="0">
              <a:solidFill>
                <a:srgbClr val="25272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13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F21B-0E64-71F1-1A63-54E3AD7E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7A71FA66-153C-C2DA-4D04-E7341EE3FD1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456446"/>
            <a:ext cx="11345332" cy="594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9EDF11-E850-BF63-2CB1-ECAB63043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Problem Statement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4AA23-1604-AD7E-83B2-5481D38A9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87"/>
            <a:ext cx="9144000" cy="3250445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AI Powered note application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Text inference and information retrieval.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Importance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College lectures are fast paced.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Efficient note taking, planning, and studying.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3406BC3-9793-6B27-2FA8-4ACDA7A82D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3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4C3AD740-668F-45F1-837B-13ABA82CC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87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B7D65-CA53-86DD-EAA0-5555CBB2B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6C582E9-8DAD-6F88-C110-D6FC97C524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456446"/>
            <a:ext cx="11345332" cy="594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851205-CACF-5976-8C65-1F0AFAB58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Background: N-grams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5D6EA-9539-38A1-14FC-BA5A32D2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88"/>
            <a:ext cx="9144000" cy="17378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Brilliant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How LLMs Work.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Bigrams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Higher Order N-grams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9CA9B4-42C2-60B9-80F9-BE8D62F511F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4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B2CE2C26-34F4-BE1C-D8EA-F7A83AEA64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6FD24F89-82FC-B4B4-503E-EEAAC40C82F3}"/>
              </a:ext>
            </a:extLst>
          </p:cNvPr>
          <p:cNvSpPr txBox="1">
            <a:spLocks/>
          </p:cNvSpPr>
          <p:nvPr/>
        </p:nvSpPr>
        <p:spPr>
          <a:xfrm>
            <a:off x="2254334" y="4888990"/>
            <a:ext cx="118753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A604971-21F2-5316-5D8D-7593F06FE38B}"/>
              </a:ext>
            </a:extLst>
          </p:cNvPr>
          <p:cNvSpPr txBox="1">
            <a:spLocks/>
          </p:cNvSpPr>
          <p:nvPr/>
        </p:nvSpPr>
        <p:spPr>
          <a:xfrm>
            <a:off x="3079669" y="4893352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music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9856C79-6583-1E31-45A9-1847A18CF861}"/>
              </a:ext>
            </a:extLst>
          </p:cNvPr>
          <p:cNvSpPr txBox="1">
            <a:spLocks/>
          </p:cNvSpPr>
          <p:nvPr/>
        </p:nvSpPr>
        <p:spPr>
          <a:xfrm>
            <a:off x="4302827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be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80C64B6-62FF-0889-17FB-709EA308485D}"/>
              </a:ext>
            </a:extLst>
          </p:cNvPr>
          <p:cNvSpPr txBox="1">
            <a:spLocks/>
          </p:cNvSpPr>
          <p:nvPr/>
        </p:nvSpPr>
        <p:spPr>
          <a:xfrm>
            <a:off x="5118156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the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68449B3-38C1-AE11-072C-CC6B220DFD5D}"/>
              </a:ext>
            </a:extLst>
          </p:cNvPr>
          <p:cNvSpPr txBox="1">
            <a:spLocks/>
          </p:cNvSpPr>
          <p:nvPr/>
        </p:nvSpPr>
        <p:spPr>
          <a:xfrm>
            <a:off x="5919811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food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F722F0E-0CFC-5171-663B-46156DF9C0AF}"/>
              </a:ext>
            </a:extLst>
          </p:cNvPr>
          <p:cNvSpPr txBox="1">
            <a:spLocks/>
          </p:cNvSpPr>
          <p:nvPr/>
        </p:nvSpPr>
        <p:spPr>
          <a:xfrm>
            <a:off x="7080588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of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CA35CC2-1E99-4033-4657-13BABA972CB0}"/>
              </a:ext>
            </a:extLst>
          </p:cNvPr>
          <p:cNvSpPr txBox="1">
            <a:spLocks/>
          </p:cNvSpPr>
          <p:nvPr/>
        </p:nvSpPr>
        <p:spPr>
          <a:xfrm>
            <a:off x="7846967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love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DE51E9-E5A4-3C66-21F0-7AE1268E5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00379" y="4861397"/>
            <a:ext cx="360220" cy="129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BF4356-9F2E-03D9-39B5-B768A07D8ACC}"/>
              </a:ext>
            </a:extLst>
          </p:cNvPr>
          <p:cNvSpPr txBox="1"/>
          <p:nvPr/>
        </p:nvSpPr>
        <p:spPr>
          <a:xfrm>
            <a:off x="3144536" y="5758403"/>
            <a:ext cx="871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rPr>
              <a:t>bigram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78E20D3-F6BD-6454-9785-B67280733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797351" y="4346995"/>
            <a:ext cx="397325" cy="228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42DD26-2C06-20ED-A81D-FCEFC41AF8D1}"/>
              </a:ext>
            </a:extLst>
          </p:cNvPr>
          <p:cNvSpPr txBox="1"/>
          <p:nvPr/>
        </p:nvSpPr>
        <p:spPr>
          <a:xfrm>
            <a:off x="3626458" y="575840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rPr>
              <a:t>trigram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576E77C2-9AD1-0446-7BE0-6BD8C4E4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74846" y="3877726"/>
            <a:ext cx="397325" cy="324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DA7A00-20E3-2098-6379-7C1DE953910B}"/>
              </a:ext>
            </a:extLst>
          </p:cNvPr>
          <p:cNvSpPr txBox="1"/>
          <p:nvPr/>
        </p:nvSpPr>
        <p:spPr>
          <a:xfrm>
            <a:off x="3967042" y="5761792"/>
            <a:ext cx="103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loo 2 Medium" pitchFamily="2" charset="77"/>
                <a:cs typeface="Baloo 2 Medium" pitchFamily="2" charset="77"/>
              </a:rPr>
              <a:t>4-gram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EC4C7C24-98E9-7F4D-32FF-F0F8AC35127C}"/>
              </a:ext>
            </a:extLst>
          </p:cNvPr>
          <p:cNvSpPr txBox="1">
            <a:spLocks/>
          </p:cNvSpPr>
          <p:nvPr/>
        </p:nvSpPr>
        <p:spPr>
          <a:xfrm>
            <a:off x="2254333" y="4889519"/>
            <a:ext cx="118753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3D47736-55CF-3876-8AC3-38A0447E8AB6}"/>
              </a:ext>
            </a:extLst>
          </p:cNvPr>
          <p:cNvSpPr txBox="1">
            <a:spLocks/>
          </p:cNvSpPr>
          <p:nvPr/>
        </p:nvSpPr>
        <p:spPr>
          <a:xfrm>
            <a:off x="3079729" y="4893337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music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BFB6E45-6FD3-8163-A5F8-627EAF27FC25}"/>
              </a:ext>
            </a:extLst>
          </p:cNvPr>
          <p:cNvSpPr txBox="1">
            <a:spLocks/>
          </p:cNvSpPr>
          <p:nvPr/>
        </p:nvSpPr>
        <p:spPr>
          <a:xfrm>
            <a:off x="4302827" y="4889517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be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FA3F428-F7D5-00B6-E70C-2F259472C480}"/>
              </a:ext>
            </a:extLst>
          </p:cNvPr>
          <p:cNvSpPr txBox="1">
            <a:spLocks/>
          </p:cNvSpPr>
          <p:nvPr/>
        </p:nvSpPr>
        <p:spPr>
          <a:xfrm>
            <a:off x="3079669" y="4893303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music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C6C2B12-34C2-8258-26F6-DD360561B42E}"/>
              </a:ext>
            </a:extLst>
          </p:cNvPr>
          <p:cNvSpPr txBox="1">
            <a:spLocks/>
          </p:cNvSpPr>
          <p:nvPr/>
        </p:nvSpPr>
        <p:spPr>
          <a:xfrm>
            <a:off x="4302826" y="4887892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be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438B4EE-BCC6-5177-5B92-FA2F5B049A2B}"/>
              </a:ext>
            </a:extLst>
          </p:cNvPr>
          <p:cNvSpPr txBox="1">
            <a:spLocks/>
          </p:cNvSpPr>
          <p:nvPr/>
        </p:nvSpPr>
        <p:spPr>
          <a:xfrm>
            <a:off x="5118096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the</a:t>
            </a:r>
          </a:p>
        </p:txBody>
      </p:sp>
      <p:pic>
        <p:nvPicPr>
          <p:cNvPr id="34" name="Picture 33" descr="A red circle with black background&#10;&#10;Description automatically generated">
            <a:extLst>
              <a:ext uri="{FF2B5EF4-FFF2-40B4-BE49-F238E27FC236}">
                <a16:creationId xmlns:a16="http://schemas.microsoft.com/office/drawing/2014/main" id="{EC5854C1-FAD5-0BE0-C305-4995F357D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814" y="5416080"/>
            <a:ext cx="322911" cy="322911"/>
          </a:xfrm>
          <a:prstGeom prst="rect">
            <a:avLst/>
          </a:prstGeom>
        </p:spPr>
      </p:pic>
      <p:pic>
        <p:nvPicPr>
          <p:cNvPr id="36" name="Picture 35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FD7DB0A6-1C86-28B4-6233-0FC60FF8F9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4814" y="5886251"/>
            <a:ext cx="317500" cy="317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9C12478-55E6-8F38-3973-A50134CE3289}"/>
              </a:ext>
            </a:extLst>
          </p:cNvPr>
          <p:cNvSpPr txBox="1"/>
          <p:nvPr/>
        </p:nvSpPr>
        <p:spPr>
          <a:xfrm>
            <a:off x="10734825" y="54236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loo 2 Medium" pitchFamily="2" charset="77"/>
                <a:cs typeface="Baloo 2 Medium" pitchFamily="2" charset="77"/>
              </a:rPr>
              <a:t>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86DF4DD-AFDB-D8D7-305A-D50BA1BEE3FE}"/>
              </a:ext>
            </a:extLst>
          </p:cNvPr>
          <p:cNvSpPr txBox="1"/>
          <p:nvPr/>
        </p:nvSpPr>
        <p:spPr>
          <a:xfrm>
            <a:off x="10734825" y="588625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loo 2 Medium" pitchFamily="2" charset="77"/>
                <a:cs typeface="Baloo 2 Medium" pitchFamily="2" charset="77"/>
              </a:rPr>
              <a:t>next word</a:t>
            </a:r>
          </a:p>
        </p:txBody>
      </p:sp>
    </p:spTree>
    <p:extLst>
      <p:ext uri="{BB962C8B-B14F-4D97-AF65-F5344CB8AC3E}">
        <p14:creationId xmlns:p14="http://schemas.microsoft.com/office/powerpoint/2010/main" val="247734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  <p:bldP spid="21" grpId="0"/>
      <p:bldP spid="24" grpId="0"/>
      <p:bldP spid="25" grpId="0"/>
      <p:bldP spid="29" grpId="0"/>
      <p:bldP spid="30" grpId="1"/>
      <p:bldP spid="31" grpId="0"/>
      <p:bldP spid="31" grpId="1"/>
      <p:bldP spid="32" grpId="0"/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6A618-2D82-E828-DE1F-0A849B06C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squar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9111BC7-70FC-9183-7AA5-25029365D3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1" y="456446"/>
            <a:ext cx="11345332" cy="59451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321794-AE21-A793-D753-B520EB896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Sliding Window: 4-gram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4441C-233D-DF94-5068-9181FA4A5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88"/>
            <a:ext cx="9144000" cy="173788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3 context words</a:t>
            </a: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1 adjacent (predictor) word</a:t>
            </a: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8544AE3-913B-F28E-0676-A5DEA480D74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5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F00A5529-2ED7-9B70-EB3F-101C01847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505FAB9-CEA0-037D-DA73-5F250A99D40B}"/>
              </a:ext>
            </a:extLst>
          </p:cNvPr>
          <p:cNvSpPr txBox="1">
            <a:spLocks/>
          </p:cNvSpPr>
          <p:nvPr/>
        </p:nvSpPr>
        <p:spPr>
          <a:xfrm>
            <a:off x="2254334" y="4888990"/>
            <a:ext cx="118753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DACD3C9-CF27-6B20-3F10-574353AB839B}"/>
              </a:ext>
            </a:extLst>
          </p:cNvPr>
          <p:cNvSpPr txBox="1">
            <a:spLocks/>
          </p:cNvSpPr>
          <p:nvPr/>
        </p:nvSpPr>
        <p:spPr>
          <a:xfrm>
            <a:off x="5919811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food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93FE647-F99F-0110-94C0-78BC9B5430AC}"/>
              </a:ext>
            </a:extLst>
          </p:cNvPr>
          <p:cNvSpPr txBox="1">
            <a:spLocks/>
          </p:cNvSpPr>
          <p:nvPr/>
        </p:nvSpPr>
        <p:spPr>
          <a:xfrm>
            <a:off x="7080588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of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1F4A9FC-238D-395C-BBCD-8562736B6A57}"/>
              </a:ext>
            </a:extLst>
          </p:cNvPr>
          <p:cNvSpPr txBox="1">
            <a:spLocks/>
          </p:cNvSpPr>
          <p:nvPr/>
        </p:nvSpPr>
        <p:spPr>
          <a:xfrm>
            <a:off x="7846967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love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65B9029-46EF-2B79-C80D-60A84DC3C04B}"/>
              </a:ext>
            </a:extLst>
          </p:cNvPr>
          <p:cNvSpPr txBox="1">
            <a:spLocks/>
          </p:cNvSpPr>
          <p:nvPr/>
        </p:nvSpPr>
        <p:spPr>
          <a:xfrm>
            <a:off x="2254333" y="4889519"/>
            <a:ext cx="118753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43C2ABC7-65EC-1B03-466D-39F7BAC408A3}"/>
              </a:ext>
            </a:extLst>
          </p:cNvPr>
          <p:cNvSpPr txBox="1">
            <a:spLocks/>
          </p:cNvSpPr>
          <p:nvPr/>
        </p:nvSpPr>
        <p:spPr>
          <a:xfrm>
            <a:off x="3078225" y="4880329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music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A1AA0524-0C50-4551-2E26-3FBDE5B03B50}"/>
              </a:ext>
            </a:extLst>
          </p:cNvPr>
          <p:cNvSpPr txBox="1">
            <a:spLocks/>
          </p:cNvSpPr>
          <p:nvPr/>
        </p:nvSpPr>
        <p:spPr>
          <a:xfrm>
            <a:off x="4302826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be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096B1F75-2140-8B92-2B8D-A1BD19798054}"/>
              </a:ext>
            </a:extLst>
          </p:cNvPr>
          <p:cNvSpPr txBox="1">
            <a:spLocks/>
          </p:cNvSpPr>
          <p:nvPr/>
        </p:nvSpPr>
        <p:spPr>
          <a:xfrm>
            <a:off x="5118095" y="4880329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the</a:t>
            </a:r>
          </a:p>
        </p:txBody>
      </p:sp>
      <p:pic>
        <p:nvPicPr>
          <p:cNvPr id="34" name="Picture 33" descr="A red circle with black background&#10;&#10;Description automatically generated">
            <a:extLst>
              <a:ext uri="{FF2B5EF4-FFF2-40B4-BE49-F238E27FC236}">
                <a16:creationId xmlns:a16="http://schemas.microsoft.com/office/drawing/2014/main" id="{8B3211DD-0E57-5AEC-4F71-3AAF2D0A5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4814" y="5416080"/>
            <a:ext cx="322911" cy="322911"/>
          </a:xfrm>
          <a:prstGeom prst="rect">
            <a:avLst/>
          </a:prstGeom>
        </p:spPr>
      </p:pic>
      <p:pic>
        <p:nvPicPr>
          <p:cNvPr id="36" name="Picture 35" descr="A green circle with black background&#10;&#10;Description automatically generated">
            <a:extLst>
              <a:ext uri="{FF2B5EF4-FFF2-40B4-BE49-F238E27FC236}">
                <a16:creationId xmlns:a16="http://schemas.microsoft.com/office/drawing/2014/main" id="{A221B746-6F5C-331A-73A5-5EB0B4E974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4814" y="5886251"/>
            <a:ext cx="317500" cy="3175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BA1A11-B37B-3A60-3AA7-567D4DECE153}"/>
              </a:ext>
            </a:extLst>
          </p:cNvPr>
          <p:cNvSpPr txBox="1"/>
          <p:nvPr/>
        </p:nvSpPr>
        <p:spPr>
          <a:xfrm>
            <a:off x="10734825" y="5423646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loo 2 Medium" pitchFamily="2" charset="77"/>
                <a:cs typeface="Baloo 2 Medium" pitchFamily="2" charset="77"/>
              </a:rPr>
              <a:t>context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83C8F9-EFD9-3BEA-D455-0C789E76A219}"/>
              </a:ext>
            </a:extLst>
          </p:cNvPr>
          <p:cNvSpPr txBox="1"/>
          <p:nvPr/>
        </p:nvSpPr>
        <p:spPr>
          <a:xfrm>
            <a:off x="10734825" y="5886251"/>
            <a:ext cx="973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Baloo 2 Medium" pitchFamily="2" charset="77"/>
                <a:cs typeface="Baloo 2 Medium" pitchFamily="2" charset="77"/>
              </a:rPr>
              <a:t>next word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2B62871-E6D1-EDF6-C511-387467185D9B}"/>
              </a:ext>
            </a:extLst>
          </p:cNvPr>
          <p:cNvSpPr txBox="1">
            <a:spLocks/>
          </p:cNvSpPr>
          <p:nvPr/>
        </p:nvSpPr>
        <p:spPr>
          <a:xfrm>
            <a:off x="2254332" y="4888990"/>
            <a:ext cx="118753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7653D3F-01E0-D1F3-BF7A-AEFEC58B29D1}"/>
              </a:ext>
            </a:extLst>
          </p:cNvPr>
          <p:cNvSpPr txBox="1">
            <a:spLocks/>
          </p:cNvSpPr>
          <p:nvPr/>
        </p:nvSpPr>
        <p:spPr>
          <a:xfrm>
            <a:off x="5118095" y="4882095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the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3870675-8DB2-E7C3-A48E-120929CB987C}"/>
              </a:ext>
            </a:extLst>
          </p:cNvPr>
          <p:cNvSpPr txBox="1">
            <a:spLocks/>
          </p:cNvSpPr>
          <p:nvPr/>
        </p:nvSpPr>
        <p:spPr>
          <a:xfrm>
            <a:off x="5919811" y="4888990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food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ECC12D43-B8DD-473C-1D91-E3FD4B1E57E4}"/>
              </a:ext>
            </a:extLst>
          </p:cNvPr>
          <p:cNvSpPr txBox="1">
            <a:spLocks/>
          </p:cNvSpPr>
          <p:nvPr/>
        </p:nvSpPr>
        <p:spPr>
          <a:xfrm>
            <a:off x="3079669" y="4882975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music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3C3B406-1130-D2B3-2D1B-9B7CCEB28E79}"/>
              </a:ext>
            </a:extLst>
          </p:cNvPr>
          <p:cNvSpPr txBox="1">
            <a:spLocks/>
          </p:cNvSpPr>
          <p:nvPr/>
        </p:nvSpPr>
        <p:spPr>
          <a:xfrm>
            <a:off x="5919811" y="4888637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food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D383B331-04DA-668C-9214-913A88FF29B6}"/>
              </a:ext>
            </a:extLst>
          </p:cNvPr>
          <p:cNvSpPr txBox="1">
            <a:spLocks/>
          </p:cNvSpPr>
          <p:nvPr/>
        </p:nvSpPr>
        <p:spPr>
          <a:xfrm>
            <a:off x="7080527" y="4888637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of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5E18BB4F-95D2-6712-B158-C0866A11A17B}"/>
              </a:ext>
            </a:extLst>
          </p:cNvPr>
          <p:cNvSpPr txBox="1">
            <a:spLocks/>
          </p:cNvSpPr>
          <p:nvPr/>
        </p:nvSpPr>
        <p:spPr>
          <a:xfrm>
            <a:off x="4302766" y="4887224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be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D417397B-D746-EF62-EC8C-AB04BADDAB64}"/>
              </a:ext>
            </a:extLst>
          </p:cNvPr>
          <p:cNvSpPr txBox="1">
            <a:spLocks/>
          </p:cNvSpPr>
          <p:nvPr/>
        </p:nvSpPr>
        <p:spPr>
          <a:xfrm>
            <a:off x="7080466" y="4888855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of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AD73C53-1556-4349-7BFF-9C6210CD6741}"/>
              </a:ext>
            </a:extLst>
          </p:cNvPr>
          <p:cNvSpPr txBox="1">
            <a:spLocks/>
          </p:cNvSpPr>
          <p:nvPr/>
        </p:nvSpPr>
        <p:spPr>
          <a:xfrm>
            <a:off x="7847411" y="4887224"/>
            <a:ext cx="1543793" cy="455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en-US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love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A7DF192-D085-8D17-2743-C5454B5F90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2466" y="2407382"/>
            <a:ext cx="5358637" cy="3139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65110DE-E1AE-5E8C-08FD-4FAA6C5E0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9254" y="2907592"/>
            <a:ext cx="5358637" cy="29959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5E0FAB7-0FF9-B087-F3CB-8205C78D7F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9254" y="3354445"/>
            <a:ext cx="5358637" cy="317287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5DE8CA6-192F-14F4-475F-37C13DEE9E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9254" y="3894480"/>
            <a:ext cx="5841679" cy="24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3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22" grpId="0"/>
      <p:bldP spid="23" grpId="0"/>
      <p:bldP spid="26" grpId="0"/>
      <p:bldP spid="27" grpId="0"/>
      <p:bldP spid="28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E1C81-FA20-1E29-79E6-171D2122D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2817-3FF2-1EA7-69FC-551889B9B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N-gram Cont.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158CE-EA53-17F3-0DDF-3F73B4C9F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88"/>
            <a:ext cx="9144000" cy="173788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Successor Map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An object that contains key-value pairs of words in the corpus.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KEY: context.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String for bigram, tuple of strings for N-grams, N&gt;2.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>
                <a:ea typeface="Roboto Medium" panose="02000000000000000000" pitchFamily="2" charset="0"/>
              </a:rPr>
              <a:t>VALUE: next adjacent word.</a:t>
            </a: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3A29666-D039-1691-C459-3077802972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6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3590D908-C882-7384-A0AC-2226DA90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29603855-27A5-D7E9-9712-BC252AB0408D}"/>
              </a:ext>
            </a:extLst>
          </p:cNvPr>
          <p:cNvSpPr txBox="1">
            <a:spLocks/>
          </p:cNvSpPr>
          <p:nvPr/>
        </p:nvSpPr>
        <p:spPr>
          <a:xfrm>
            <a:off x="1524000" y="4589253"/>
            <a:ext cx="9144000" cy="154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Brilliant’s Bigram:(‘</a:t>
            </a:r>
            <a:r>
              <a:rPr lang="en-US" sz="2000" dirty="0" err="1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romeo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’: [‘and’, ‘and’, or’, ...])</a:t>
            </a:r>
          </a:p>
          <a:p>
            <a:pPr algn="l"/>
            <a:endParaRPr lang="en-US" sz="2000" dirty="0">
              <a:latin typeface="Courier New" panose="02070309020205020404" pitchFamily="49" charset="0"/>
              <a:ea typeface="Roboto Medium" panose="02000000000000000000" pitchFamily="2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My Bigram:        (‘</a:t>
            </a:r>
            <a:r>
              <a:rPr lang="en-US" sz="2000" dirty="0" err="1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romeo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’: [ (‘and’, 7), (‘or’, 4), ...])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ea typeface="Roboto Medium" panose="02000000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8D4156-652D-D47A-374B-2A50AFDA4C35}"/>
              </a:ext>
            </a:extLst>
          </p:cNvPr>
          <p:cNvCxnSpPr/>
          <p:nvPr/>
        </p:nvCxnSpPr>
        <p:spPr>
          <a:xfrm flipV="1">
            <a:off x="5053584" y="5833872"/>
            <a:ext cx="0" cy="456661"/>
          </a:xfrm>
          <a:prstGeom prst="straightConnector1">
            <a:avLst/>
          </a:prstGeom>
          <a:ln w="31750">
            <a:solidFill>
              <a:srgbClr val="CD5A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753D99-6F51-13A7-377B-F01691680418}"/>
              </a:ext>
            </a:extLst>
          </p:cNvPr>
          <p:cNvSpPr txBox="1"/>
          <p:nvPr/>
        </p:nvSpPr>
        <p:spPr>
          <a:xfrm>
            <a:off x="4789729" y="6345386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D5A5A"/>
                </a:solidFill>
                <a:latin typeface="Baloo 2 Medium" pitchFamily="2" charset="77"/>
                <a:cs typeface="Baloo 2 Medium" pitchFamily="2" charset="77"/>
              </a:rPr>
              <a:t>key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3523D35-4E9A-ADEE-E854-82C7F799675A}"/>
              </a:ext>
            </a:extLst>
          </p:cNvPr>
          <p:cNvSpPr txBox="1">
            <a:spLocks/>
          </p:cNvSpPr>
          <p:nvPr/>
        </p:nvSpPr>
        <p:spPr>
          <a:xfrm>
            <a:off x="1524000" y="4589163"/>
            <a:ext cx="9144000" cy="154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Brilliant’s Bigram:(‘</a:t>
            </a:r>
            <a:r>
              <a:rPr lang="en-US" sz="2000" dirty="0" err="1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romeo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’: [‘and’, ‘and’, or’, ...])</a:t>
            </a:r>
          </a:p>
          <a:p>
            <a:pPr algn="l"/>
            <a:endParaRPr lang="en-US" sz="2000" dirty="0">
              <a:latin typeface="Courier New" panose="02070309020205020404" pitchFamily="49" charset="0"/>
              <a:ea typeface="Roboto Medium" panose="02000000000000000000" pitchFamily="2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My Bigram:        (‘</a:t>
            </a:r>
            <a:r>
              <a:rPr lang="en-US" sz="2000" dirty="0" err="1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romeo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’: [ (‘and’, 7), (‘or’, 4), ...])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ea typeface="Roboto Medium" panose="02000000000000000000" pitchFamily="2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ACCBF41F-8440-FA2F-E1D2-A6A95E7C51ED}"/>
              </a:ext>
            </a:extLst>
          </p:cNvPr>
          <p:cNvSpPr txBox="1">
            <a:spLocks/>
          </p:cNvSpPr>
          <p:nvPr/>
        </p:nvSpPr>
        <p:spPr>
          <a:xfrm>
            <a:off x="1524000" y="4589073"/>
            <a:ext cx="9144000" cy="154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Baloo 2 Medium" pitchFamily="2" charset="77"/>
                <a:ea typeface="+mn-ea"/>
                <a:cs typeface="Baloo 2 Medium" pitchFamily="2" charset="77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Brilliant’s Bigram:(‘</a:t>
            </a:r>
            <a:r>
              <a:rPr lang="en-US" sz="2000" dirty="0" err="1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romeo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’: [‘</a:t>
            </a:r>
            <a:r>
              <a:rPr lang="en-US" sz="2000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’, ‘</a:t>
            </a:r>
            <a:r>
              <a:rPr lang="en-US" sz="2000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’, </a:t>
            </a:r>
            <a:r>
              <a:rPr lang="en-US" sz="2000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’, ...])</a:t>
            </a:r>
          </a:p>
          <a:p>
            <a:pPr algn="l"/>
            <a:endParaRPr lang="en-US" sz="2000" dirty="0">
              <a:latin typeface="Courier New" panose="02070309020205020404" pitchFamily="49" charset="0"/>
              <a:ea typeface="Roboto Medium" panose="02000000000000000000" pitchFamily="2" charset="0"/>
              <a:cs typeface="Courier New" panose="02070309020205020404" pitchFamily="49" charset="0"/>
            </a:endParaRPr>
          </a:p>
          <a:p>
            <a:pPr algn="l"/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My Bigram:        (‘</a:t>
            </a:r>
            <a:r>
              <a:rPr lang="en-US" sz="2000" dirty="0" err="1">
                <a:solidFill>
                  <a:srgbClr val="CD5A5A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romeo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’: [ (‘</a:t>
            </a:r>
            <a:r>
              <a:rPr lang="en-US" sz="2000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’, </a:t>
            </a:r>
            <a:r>
              <a:rPr lang="en-US" sz="2000" dirty="0">
                <a:solidFill>
                  <a:srgbClr val="5597CD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7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), (‘</a:t>
            </a:r>
            <a:r>
              <a:rPr lang="en-US" sz="2000" dirty="0">
                <a:solidFill>
                  <a:srgbClr val="64A073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’, </a:t>
            </a:r>
            <a:r>
              <a:rPr lang="en-US" sz="2000" dirty="0">
                <a:solidFill>
                  <a:srgbClr val="5597CD"/>
                </a:solidFill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latin typeface="Courier New" panose="02070309020205020404" pitchFamily="49" charset="0"/>
                <a:ea typeface="Roboto Medium" panose="02000000000000000000" pitchFamily="2" charset="0"/>
                <a:cs typeface="Courier New" panose="02070309020205020404" pitchFamily="49" charset="0"/>
              </a:rPr>
              <a:t>), ...])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ea typeface="Roboto Medium" panose="02000000000000000000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103A4E-DC34-ABBA-9C28-953B485CB42B}"/>
              </a:ext>
            </a:extLst>
          </p:cNvPr>
          <p:cNvCxnSpPr/>
          <p:nvPr/>
        </p:nvCxnSpPr>
        <p:spPr>
          <a:xfrm flipV="1">
            <a:off x="6723888" y="5833872"/>
            <a:ext cx="0" cy="456661"/>
          </a:xfrm>
          <a:prstGeom prst="straightConnector1">
            <a:avLst/>
          </a:prstGeom>
          <a:ln w="31750">
            <a:solidFill>
              <a:srgbClr val="64A07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C0B5A15-642F-F899-714A-BF4C401E1777}"/>
              </a:ext>
            </a:extLst>
          </p:cNvPr>
          <p:cNvCxnSpPr/>
          <p:nvPr/>
        </p:nvCxnSpPr>
        <p:spPr>
          <a:xfrm flipV="1">
            <a:off x="7485888" y="5833872"/>
            <a:ext cx="0" cy="456661"/>
          </a:xfrm>
          <a:prstGeom prst="straightConnector1">
            <a:avLst/>
          </a:prstGeom>
          <a:ln w="31750">
            <a:solidFill>
              <a:srgbClr val="5597C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FBCF7E-9441-22A0-D7EC-A228F8A48886}"/>
              </a:ext>
            </a:extLst>
          </p:cNvPr>
          <p:cNvSpPr txBox="1"/>
          <p:nvPr/>
        </p:nvSpPr>
        <p:spPr>
          <a:xfrm>
            <a:off x="6366258" y="634538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4A073"/>
                </a:solidFill>
                <a:latin typeface="Baloo 2 Medium" pitchFamily="2" charset="77"/>
                <a:cs typeface="Baloo 2 Medium" pitchFamily="2" charset="77"/>
              </a:rPr>
              <a:t>value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05979E5-97E7-26DB-1029-DE47007B0557}"/>
              </a:ext>
            </a:extLst>
          </p:cNvPr>
          <p:cNvSpPr txBox="1"/>
          <p:nvPr/>
        </p:nvSpPr>
        <p:spPr>
          <a:xfrm>
            <a:off x="7185164" y="635093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5597CD"/>
                </a:solidFill>
                <a:latin typeface="Baloo 2 Medium" pitchFamily="2" charset="77"/>
                <a:cs typeface="Baloo 2 Medium" pitchFamily="2" charset="77"/>
              </a:rPr>
              <a:t>freq</a:t>
            </a:r>
            <a:endParaRPr lang="en-US" dirty="0">
              <a:solidFill>
                <a:srgbClr val="5597CD"/>
              </a:solidFill>
              <a:latin typeface="Baloo 2 Medium" pitchFamily="2" charset="77"/>
              <a:cs typeface="Baloo 2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532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9D2F1-52FE-6F25-162E-BC77419CC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8FB0-575F-00CA-1CEC-4CBCAF5DF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Experiment: N-gram models trained on Shakespeare plays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EE469-59A0-35D3-713C-9AE22CAC4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8488"/>
            <a:ext cx="9144000" cy="14885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Baloo 2 Medium" pitchFamily="2" charset="77"/>
                <a:ea typeface="Roboto Medium" panose="02000000000000000000" pitchFamily="2" charset="0"/>
                <a:cs typeface="Baloo 2 Medium" pitchFamily="2" charset="77"/>
              </a:rPr>
              <a:t>N-grams 2-7 trained on 20 Shakespeare plays for text inference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Baloo 2 Medium" pitchFamily="2" charset="77"/>
              <a:ea typeface="Roboto Medium" panose="02000000000000000000" pitchFamily="2" charset="0"/>
              <a:cs typeface="Baloo 2 Medium" pitchFamily="2" charset="77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07F7E41-850A-A75B-12AC-8E8202EE254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7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C2F5DB0D-80AB-D6BB-B58F-DB0966B1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BED41EB0-25A4-8E68-1F30-79E251B3E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307" y="3101009"/>
            <a:ext cx="3431385" cy="375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0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1BB27-9678-D91B-F05B-EEC67F26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B40F-8DBB-546E-2A9D-924F3ABFA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Adding a play to the successor map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31117A6-1EDE-38AF-D32B-3D6769E82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8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827F7975-EEDD-F668-E121-22FA07D8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31D3F3E-D984-026E-9CED-00E1C2BE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8050" y="2790622"/>
            <a:ext cx="9139949" cy="17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6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D9232-1EB3-99B6-34A3-57A87CAF6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ED19-847B-9844-A4FA-3C2B8F2EA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99067"/>
            <a:ext cx="9144000" cy="10668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/>
                </a:solidFill>
                <a:latin typeface="Baloo 2 Medium" pitchFamily="2" charset="77"/>
                <a:cs typeface="Baloo 2 Medium" pitchFamily="2" charset="77"/>
              </a:rPr>
              <a:t>Loading the map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FD15B97-C7E4-D2CE-D45A-A36C28BE4D6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70762" y="6468801"/>
            <a:ext cx="230171" cy="365125"/>
          </a:xfrm>
          <a:prstGeom prst="rect">
            <a:avLst/>
          </a:prstGeom>
        </p:spPr>
        <p:txBody>
          <a:bodyPr/>
          <a:lstStyle/>
          <a:p>
            <a:fld id="{8D536751-36C5-E844-8895-886A909F141E}" type="slidenum">
              <a:rPr lang="en-US" smtClean="0">
                <a:solidFill>
                  <a:srgbClr val="25272F"/>
                </a:solidFill>
              </a:rPr>
              <a:t>9</a:t>
            </a:fld>
            <a:endParaRPr lang="en-US" dirty="0">
              <a:solidFill>
                <a:srgbClr val="25272F"/>
              </a:solidFill>
            </a:endParaRPr>
          </a:p>
        </p:txBody>
      </p:sp>
      <p:pic>
        <p:nvPicPr>
          <p:cNvPr id="6" name="Picture 5" descr="A cartoon of a person with a mustache&#10;&#10;Description automatically generated">
            <a:extLst>
              <a:ext uri="{FF2B5EF4-FFF2-40B4-BE49-F238E27FC236}">
                <a16:creationId xmlns:a16="http://schemas.microsoft.com/office/drawing/2014/main" id="{5E5855FB-29FD-09F1-5BA7-3EBA50A1A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540" y="6452925"/>
            <a:ext cx="365126" cy="365126"/>
          </a:xfrm>
          <a:prstGeom prst="rect">
            <a:avLst/>
          </a:prstGeom>
        </p:spPr>
      </p:pic>
      <p:pic>
        <p:nvPicPr>
          <p:cNvPr id="4" name="Picture 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C1DB3DB-2B46-A2A6-A6F2-96C41D544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694563"/>
            <a:ext cx="9670496" cy="209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2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491</Words>
  <Application>Microsoft Macintosh PowerPoint</Application>
  <PresentationFormat>Widescreen</PresentationFormat>
  <Paragraphs>150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Baloo 2 ExtraBold</vt:lpstr>
      <vt:lpstr>Baloo 2 Medium</vt:lpstr>
      <vt:lpstr>Courier New</vt:lpstr>
      <vt:lpstr>Roboto Medium</vt:lpstr>
      <vt:lpstr>Office Theme</vt:lpstr>
      <vt:lpstr>Text Inference Application</vt:lpstr>
      <vt:lpstr>Problem Statement</vt:lpstr>
      <vt:lpstr>Problem Statement Cont.</vt:lpstr>
      <vt:lpstr>Background: N-grams</vt:lpstr>
      <vt:lpstr>Sliding Window: 4-gram</vt:lpstr>
      <vt:lpstr>N-gram Cont.</vt:lpstr>
      <vt:lpstr>Experiment: N-gram models trained on Shakespeare plays</vt:lpstr>
      <vt:lpstr>Adding a play to the successor map</vt:lpstr>
      <vt:lpstr>Loading the map</vt:lpstr>
      <vt:lpstr>Tokenizing a play</vt:lpstr>
      <vt:lpstr>Saving the map</vt:lpstr>
      <vt:lpstr>Experimental Results</vt:lpstr>
      <vt:lpstr>Experimental Results</vt:lpstr>
      <vt:lpstr>Evaluation: top-k neighbors</vt:lpstr>
      <vt:lpstr>Evaluation: logic &amp; equations</vt:lpstr>
      <vt:lpstr>Evaluation Results</vt:lpstr>
      <vt:lpstr>Streamlit demo</vt:lpstr>
      <vt:lpstr>Conclusion and Next Steps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Castro</dc:creator>
  <cp:lastModifiedBy>Jordi Castro</cp:lastModifiedBy>
  <cp:revision>10</cp:revision>
  <dcterms:created xsi:type="dcterms:W3CDTF">2025-04-03T01:09:52Z</dcterms:created>
  <dcterms:modified xsi:type="dcterms:W3CDTF">2025-04-28T22:24:15Z</dcterms:modified>
</cp:coreProperties>
</file>