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07" r:id="rId2"/>
    <p:sldId id="653" r:id="rId3"/>
    <p:sldId id="658" r:id="rId4"/>
    <p:sldId id="659" r:id="rId5"/>
    <p:sldId id="660" r:id="rId6"/>
    <p:sldId id="661" r:id="rId7"/>
    <p:sldId id="662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00FF"/>
    <a:srgbClr val="33CCFF"/>
    <a:srgbClr val="558ED5"/>
    <a:srgbClr val="000000"/>
    <a:srgbClr val="FF0000"/>
    <a:srgbClr val="FFFF00"/>
    <a:srgbClr val="7F7F00"/>
    <a:srgbClr val="406000"/>
    <a:srgbClr val="205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76" autoAdjust="0"/>
  </p:normalViewPr>
  <p:slideViewPr>
    <p:cSldViewPr>
      <p:cViewPr>
        <p:scale>
          <a:sx n="106" d="100"/>
          <a:sy n="106" d="100"/>
        </p:scale>
        <p:origin x="2394" y="11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C9D8F-313B-4C0E-A642-9DB8A7C73743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a-ES"/>
              <a:t>Pin assignment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a-ES"/>
              <a:t>Pin assignment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a-ES"/>
              <a:t>Pin assignment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a-ES"/>
              <a:t>Pin assignment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a-ES"/>
              <a:t>Pin assignment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a-ES"/>
              <a:t>Pin assignment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a-ES"/>
              <a:t>Pin assignment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a-ES"/>
              <a:t>Pin assignment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a-ES"/>
              <a:t>Pin assignment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a-ES"/>
              <a:t>Pin assignment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a-ES"/>
              <a:t>Pin assignment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a-ES"/>
              <a:t>Pin assignment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76600"/>
            <a:ext cx="82296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a-ES"/>
              <a:t>Pin assignment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a-ES"/>
              <a:t>Pin assignment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designforums.com/practice/technique/floor-planning-complex-socs-with-multiple-levels-of-physical-hierarchy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ysilicon.com/soc-floorpla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566" y="1066800"/>
            <a:ext cx="8382000" cy="2514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i="1" dirty="0">
                <a:solidFill>
                  <a:srgbClr val="0000FF"/>
                </a:solidFill>
              </a:rPr>
              <a:t>Pin assignment during</a:t>
            </a:r>
            <a:br>
              <a:rPr lang="en-GB" i="1" dirty="0">
                <a:solidFill>
                  <a:srgbClr val="0000FF"/>
                </a:solidFill>
              </a:rPr>
            </a:br>
            <a:r>
              <a:rPr lang="en-GB" i="1" dirty="0" err="1">
                <a:solidFill>
                  <a:srgbClr val="0000FF"/>
                </a:solidFill>
              </a:rPr>
              <a:t>floorplanning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447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Jordi Cortadella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3B0B1A-A6CA-421D-A21E-2FA2C865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Floorplanning</a:t>
            </a:r>
            <a:r>
              <a:rPr lang="en-US" dirty="0"/>
              <a:t> is hierarchical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163AEE-1BF8-4776-AC53-4B13ED590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3505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616A06-3463-461B-B43C-605A0480AE0C}"/>
              </a:ext>
            </a:extLst>
          </p:cNvPr>
          <p:cNvSpPr txBox="1"/>
          <p:nvPr/>
        </p:nvSpPr>
        <p:spPr>
          <a:xfrm>
            <a:off x="629773" y="5638800"/>
            <a:ext cx="820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Synopsys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https://www.techdesignforums.com/practice/technique/floor-planning-complex-socs-with-multiple-levels-of-physical-hierarchy/</a:t>
            </a:r>
            <a:endParaRPr lang="en-US" sz="12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8FE8F5A-D3D4-4F65-810C-4BEBEABB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a-ES"/>
              <a:t>Pin assignment</a:t>
            </a:r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8434371-D6C8-4EF9-8778-9E305822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A4A5B42-8461-4894-A52F-672D599F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9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3B0B1A-A6CA-421D-A21E-2FA2C865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Pin assignment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8FE8F5A-D3D4-4F65-810C-4BEBEABB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a-ES"/>
              <a:t>Pin assignment</a:t>
            </a:r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8434371-D6C8-4EF9-8778-9E305822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A4A5B42-8461-4894-A52F-672D599F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D2663-E302-4024-9AE8-3630BAD72CB6}"/>
              </a:ext>
            </a:extLst>
          </p:cNvPr>
          <p:cNvGrpSpPr/>
          <p:nvPr/>
        </p:nvGrpSpPr>
        <p:grpSpPr>
          <a:xfrm>
            <a:off x="4687716" y="1219200"/>
            <a:ext cx="4380084" cy="3880395"/>
            <a:chOff x="4704642" y="1447800"/>
            <a:chExt cx="4380084" cy="388039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92B3A36-4143-476D-B267-EEBDE006F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4642" y="1447800"/>
              <a:ext cx="4380084" cy="353030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6CBDCD-2A3D-44EC-8BDB-F38ADF4EF2E4}"/>
                </a:ext>
              </a:extLst>
            </p:cNvPr>
            <p:cNvSpPr txBox="1"/>
            <p:nvPr/>
          </p:nvSpPr>
          <p:spPr>
            <a:xfrm>
              <a:off x="5147219" y="5020418"/>
              <a:ext cx="3494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a-ES" sz="1400" dirty="0" err="1"/>
                <a:t>Source</a:t>
              </a:r>
              <a:r>
                <a:rPr lang="ca-ES" sz="1400" dirty="0"/>
                <a:t>: </a:t>
              </a:r>
              <a:r>
                <a:rPr lang="ca-ES" sz="1400" dirty="0">
                  <a:hlinkClick r:id="rId3"/>
                </a:rPr>
                <a:t>https://anysilicon.com/soc-floorplan/</a:t>
              </a:r>
              <a:endParaRPr lang="ca-ES" sz="1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AE43C52-18F9-4B6B-9563-2D52E9BF1F47}"/>
              </a:ext>
            </a:extLst>
          </p:cNvPr>
          <p:cNvSpPr txBox="1"/>
          <p:nvPr/>
        </p:nvSpPr>
        <p:spPr>
          <a:xfrm>
            <a:off x="76200" y="1219200"/>
            <a:ext cx="4813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Pin assignment is one of the subproblems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/>
              <a:t>floorplanning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Pins are typically at the boundaries of the chip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hierarchical </a:t>
            </a:r>
            <a:r>
              <a:rPr lang="en-US" dirty="0" err="1"/>
              <a:t>floorplanning</a:t>
            </a:r>
            <a:r>
              <a:rPr lang="en-US" dirty="0"/>
              <a:t>, the sub-chip may</a:t>
            </a:r>
            <a:br>
              <a:rPr lang="en-US" dirty="0"/>
            </a:br>
            <a:r>
              <a:rPr lang="en-US" dirty="0"/>
              <a:t>have an arbitrary rectilinear shape and pins</a:t>
            </a:r>
            <a:br>
              <a:rPr lang="en-US" dirty="0"/>
            </a:br>
            <a:r>
              <a:rPr lang="en-US" dirty="0"/>
              <a:t>may be located at non-conventional places</a:t>
            </a:r>
            <a:endParaRPr lang="ca-E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0C0B95-C8C4-4B7C-AD68-42B703932AA6}"/>
              </a:ext>
            </a:extLst>
          </p:cNvPr>
          <p:cNvGrpSpPr/>
          <p:nvPr/>
        </p:nvGrpSpPr>
        <p:grpSpPr>
          <a:xfrm>
            <a:off x="717115" y="3840858"/>
            <a:ext cx="2885418" cy="2255838"/>
            <a:chOff x="767741" y="4267200"/>
            <a:chExt cx="2885418" cy="2255838"/>
          </a:xfrm>
          <a:solidFill>
            <a:srgbClr val="0000FF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3A9E9E-A636-4BB8-8A00-2438DFD51A92}"/>
                </a:ext>
              </a:extLst>
            </p:cNvPr>
            <p:cNvSpPr/>
            <p:nvPr/>
          </p:nvSpPr>
          <p:spPr>
            <a:xfrm>
              <a:off x="767741" y="4267200"/>
              <a:ext cx="1447800" cy="13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A7435C-03C7-42D0-A01C-3F2F614BB055}"/>
                </a:ext>
              </a:extLst>
            </p:cNvPr>
            <p:cNvSpPr/>
            <p:nvPr/>
          </p:nvSpPr>
          <p:spPr>
            <a:xfrm>
              <a:off x="2205359" y="4724400"/>
              <a:ext cx="14478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4B0183-0A12-4097-917D-B42F54FE10A4}"/>
                </a:ext>
              </a:extLst>
            </p:cNvPr>
            <p:cNvSpPr/>
            <p:nvPr/>
          </p:nvSpPr>
          <p:spPr>
            <a:xfrm>
              <a:off x="767741" y="5608638"/>
              <a:ext cx="190435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BD3171-9C94-4ECE-AD6A-189938254695}"/>
              </a:ext>
            </a:extLst>
          </p:cNvPr>
          <p:cNvSpPr/>
          <p:nvPr/>
        </p:nvSpPr>
        <p:spPr>
          <a:xfrm>
            <a:off x="685800" y="4526658"/>
            <a:ext cx="76200" cy="76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F4EB96-C065-4072-8865-5906B70955C6}"/>
              </a:ext>
            </a:extLst>
          </p:cNvPr>
          <p:cNvSpPr/>
          <p:nvPr/>
        </p:nvSpPr>
        <p:spPr>
          <a:xfrm rot="5400000">
            <a:off x="1041102" y="3676188"/>
            <a:ext cx="75600" cy="343225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E957B6-26C8-4062-A936-27A1D159E409}"/>
              </a:ext>
            </a:extLst>
          </p:cNvPr>
          <p:cNvSpPr/>
          <p:nvPr/>
        </p:nvSpPr>
        <p:spPr>
          <a:xfrm rot="5400000">
            <a:off x="2851014" y="3802981"/>
            <a:ext cx="75600" cy="9905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53413-7089-479E-874D-1469EE2E3ABA}"/>
              </a:ext>
            </a:extLst>
          </p:cNvPr>
          <p:cNvSpPr/>
          <p:nvPr/>
        </p:nvSpPr>
        <p:spPr>
          <a:xfrm rot="5400000">
            <a:off x="2797865" y="4966943"/>
            <a:ext cx="75600" cy="50400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2A2E04-61BE-4805-AEE8-2834D96D8D1A}"/>
              </a:ext>
            </a:extLst>
          </p:cNvPr>
          <p:cNvSpPr/>
          <p:nvPr/>
        </p:nvSpPr>
        <p:spPr>
          <a:xfrm>
            <a:off x="2584537" y="5241858"/>
            <a:ext cx="75600" cy="61200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3201B9-9EF8-4E42-A731-B13C510511B4}"/>
              </a:ext>
            </a:extLst>
          </p:cNvPr>
          <p:cNvSpPr txBox="1"/>
          <p:nvPr/>
        </p:nvSpPr>
        <p:spPr>
          <a:xfrm>
            <a:off x="1452091" y="470395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Pins</a:t>
            </a:r>
            <a:endParaRPr lang="ca-E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FC5A47-DB2F-4EEC-9C44-28F300D57ECB}"/>
              </a:ext>
            </a:extLst>
          </p:cNvPr>
          <p:cNvCxnSpPr>
            <a:cxnSpLocks/>
          </p:cNvCxnSpPr>
          <p:nvPr/>
        </p:nvCxnSpPr>
        <p:spPr>
          <a:xfrm flipV="1">
            <a:off x="1981201" y="4374258"/>
            <a:ext cx="602464" cy="41902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1110C3-A592-44C3-A0BD-54F2E7BE951C}"/>
              </a:ext>
            </a:extLst>
          </p:cNvPr>
          <p:cNvCxnSpPr>
            <a:cxnSpLocks/>
          </p:cNvCxnSpPr>
          <p:nvPr/>
        </p:nvCxnSpPr>
        <p:spPr>
          <a:xfrm>
            <a:off x="1967789" y="5002738"/>
            <a:ext cx="581196" cy="22541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72FA2F-8BE5-47B4-BB4C-41E00165A37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93315" y="4888618"/>
            <a:ext cx="658776" cy="4365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FC2869-4E99-43DC-905A-339052196705}"/>
              </a:ext>
            </a:extLst>
          </p:cNvPr>
          <p:cNvCxnSpPr>
            <a:cxnSpLocks/>
          </p:cNvCxnSpPr>
          <p:nvPr/>
        </p:nvCxnSpPr>
        <p:spPr>
          <a:xfrm flipH="1" flipV="1">
            <a:off x="1122703" y="3925956"/>
            <a:ext cx="412282" cy="80018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258A2D-DEED-444D-8C9D-8F9D0B55B1AC}"/>
              </a:ext>
            </a:extLst>
          </p:cNvPr>
          <p:cNvSpPr txBox="1"/>
          <p:nvPr/>
        </p:nvSpPr>
        <p:spPr>
          <a:xfrm>
            <a:off x="3251798" y="5864092"/>
            <a:ext cx="575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Proposal: let us represent terminals as rectangular modules</a:t>
            </a:r>
            <a:endParaRPr lang="ca-E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0D9415-0D81-4B6C-9983-1E3A206469EF}"/>
              </a:ext>
            </a:extLst>
          </p:cNvPr>
          <p:cNvSpPr txBox="1"/>
          <p:nvPr/>
        </p:nvSpPr>
        <p:spPr>
          <a:xfrm>
            <a:off x="1169794" y="60314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Sub-chip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79539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863C-4442-42BC-823A-68E6D202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Modules in FRAME</a:t>
            </a:r>
            <a:endParaRPr lang="ca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AF3A1-AF3B-44BF-BB76-29F2DA2F3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7630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Represented as sets of rectangles organized as a STROP, e.g., 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We have constraints that guarantee that the sum of areas meets the target area of the module, e.g.,</a:t>
                </a:r>
                <a:br>
                  <a:rPr lang="en-US" sz="2800" dirty="0"/>
                </a:b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Area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Area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Area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Area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module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a-E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AF3A1-AF3B-44BF-BB76-29F2DA2F3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763000" cy="5410200"/>
              </a:xfrm>
              <a:blipFill>
                <a:blip r:embed="rId2"/>
                <a:stretch>
                  <a:fillRect l="-1253" t="-112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8156-C7C9-455B-84A7-2A2B0739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a-ES"/>
              <a:t>Pin assignment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E9CE-66F0-4A02-A74A-826F627A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BD55-115A-40FF-B693-98C55F08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C13DA7-B472-4D18-8090-745DFCE46A36}"/>
              </a:ext>
            </a:extLst>
          </p:cNvPr>
          <p:cNvGrpSpPr/>
          <p:nvPr/>
        </p:nvGrpSpPr>
        <p:grpSpPr>
          <a:xfrm>
            <a:off x="1563665" y="2133600"/>
            <a:ext cx="1597069" cy="1143000"/>
            <a:chOff x="3584531" y="1981200"/>
            <a:chExt cx="1597069" cy="1143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B0B4CA6-458A-4658-8F09-E77A06F630D2}"/>
                    </a:ext>
                  </a:extLst>
                </p:cNvPr>
                <p:cNvSpPr/>
                <p:nvPr/>
              </p:nvSpPr>
              <p:spPr>
                <a:xfrm>
                  <a:off x="4038600" y="1981200"/>
                  <a:ext cx="685800" cy="1143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ca-E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B0B4CA6-458A-4658-8F09-E77A06F630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1981200"/>
                  <a:ext cx="685800" cy="1143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ca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1D8A159-EA38-415A-9214-6DA4CFF210BF}"/>
                    </a:ext>
                  </a:extLst>
                </p:cNvPr>
                <p:cNvSpPr/>
                <p:nvPr/>
              </p:nvSpPr>
              <p:spPr>
                <a:xfrm>
                  <a:off x="4724400" y="2205842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ca-ES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1D8A159-EA38-415A-9214-6DA4CFF210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205842"/>
                  <a:ext cx="457200" cy="4572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ca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9CF00EB-D444-4680-978C-C853FC5A3086}"/>
                    </a:ext>
                  </a:extLst>
                </p:cNvPr>
                <p:cNvSpPr/>
                <p:nvPr/>
              </p:nvSpPr>
              <p:spPr>
                <a:xfrm>
                  <a:off x="3584531" y="2366158"/>
                  <a:ext cx="457200" cy="75804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ca-ES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9CF00EB-D444-4680-978C-C853FC5A3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531" y="2366158"/>
                  <a:ext cx="457200" cy="75804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ca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3CACB0-3C34-424E-B851-40504A253789}"/>
              </a:ext>
            </a:extLst>
          </p:cNvPr>
          <p:cNvSpPr txBox="1"/>
          <p:nvPr/>
        </p:nvSpPr>
        <p:spPr>
          <a:xfrm>
            <a:off x="3956516" y="1828800"/>
            <a:ext cx="4407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rectangle is represented by 4 numbers:</a:t>
            </a:r>
            <a:br>
              <a:rPr lang="en-US" dirty="0"/>
            </a:br>
            <a:r>
              <a:rPr lang="en-US" dirty="0"/>
              <a:t>coordinates of the center, width and height</a:t>
            </a:r>
            <a:endParaRPr lang="ca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895478-2FCF-47F6-B691-035A1AA6B708}"/>
                  </a:ext>
                </a:extLst>
              </p:cNvPr>
              <p:cNvSpPr/>
              <p:nvPr/>
            </p:nvSpPr>
            <p:spPr>
              <a:xfrm>
                <a:off x="4953000" y="2590800"/>
                <a:ext cx="2057400" cy="952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a-E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895478-2FCF-47F6-B691-035A1AA6B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590800"/>
                <a:ext cx="2057400" cy="9525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BC8C4F-993B-416E-A1B7-15E08BAB5D95}"/>
                  </a:ext>
                </a:extLst>
              </p:cNvPr>
              <p:cNvSpPr txBox="1"/>
              <p:nvPr/>
            </p:nvSpPr>
            <p:spPr>
              <a:xfrm>
                <a:off x="5774592" y="3244334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ca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BC8C4F-993B-416E-A1B7-15E08BAB5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592" y="3244334"/>
                <a:ext cx="4142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82A49A-D2CE-4479-9887-D46BF60458AC}"/>
                  </a:ext>
                </a:extLst>
              </p:cNvPr>
              <p:cNvSpPr txBox="1"/>
              <p:nvPr/>
            </p:nvSpPr>
            <p:spPr>
              <a:xfrm>
                <a:off x="6716819" y="2895600"/>
                <a:ext cx="36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ca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82A49A-D2CE-4479-9887-D46BF6045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819" y="2895600"/>
                <a:ext cx="3697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17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7D91-B277-40EC-83F2-85315CD7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Pins in FRAME</a:t>
            </a:r>
            <a:endParaRPr lang="ca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38C05-9F93-44FE-B873-01B928997B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799"/>
                <a:ext cx="8686800" cy="542607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Arrays of pins can be represented as 1D modules (0-width or 0-height rectangles). There can be horizontal or vertical arrays of pins</a:t>
                </a:r>
                <a:br>
                  <a:rPr lang="en-US" dirty="0"/>
                </a:br>
                <a:r>
                  <a:rPr lang="en-US" dirty="0"/>
                  <a:t>(and possibly more complicated things!, see later)</a:t>
                </a:r>
              </a:p>
              <a:p>
                <a:endParaRPr lang="en-US" dirty="0"/>
              </a:p>
              <a:p>
                <a:r>
                  <a:rPr lang="en-US" dirty="0"/>
                  <a:t>The length of the module corresponds to the number of pins in the array</a:t>
                </a:r>
              </a:p>
              <a:p>
                <a:endParaRPr lang="en-US" dirty="0"/>
              </a:p>
              <a:p>
                <a:r>
                  <a:rPr lang="en-US" dirty="0"/>
                  <a:t>Here is an example of a horizontal array of pins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horizontal arrays, only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coordinate is movable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frozen)</a:t>
                </a:r>
              </a:p>
              <a:p>
                <a:endParaRPr lang="en-US" dirty="0"/>
              </a:p>
              <a:p>
                <a:r>
                  <a:rPr lang="en-US" dirty="0"/>
                  <a:t>For vertical arrays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),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coordinate is movable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frozen)</a:t>
                </a:r>
              </a:p>
              <a:p>
                <a:endParaRPr lang="en-US" dirty="0"/>
              </a:p>
              <a:p>
                <a:r>
                  <a:rPr lang="en-US" dirty="0"/>
                  <a:t>FRAME also allows to specify </a:t>
                </a:r>
                <a:r>
                  <a:rPr lang="en-US" i="1" dirty="0"/>
                  <a:t>fixed</a:t>
                </a:r>
                <a:r>
                  <a:rPr lang="en-US" dirty="0"/>
                  <a:t> locations (unmovable pins)</a:t>
                </a:r>
                <a:endParaRPr lang="ca-E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38C05-9F93-44FE-B873-01B928997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799"/>
                <a:ext cx="8686800" cy="5426076"/>
              </a:xfrm>
              <a:blipFill>
                <a:blip r:embed="rId2"/>
                <a:stretch>
                  <a:fillRect l="-632" t="-1573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F80C-D4F5-4F78-A3B1-C4852779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a-ES"/>
              <a:t>Pin assignment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3C1A-F8AB-47CE-876B-6A8AFC4E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DF5AA-161A-4434-8C8D-DC55A40D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C690A9-E03D-4761-87E8-ADDACDB0C04F}"/>
              </a:ext>
            </a:extLst>
          </p:cNvPr>
          <p:cNvGrpSpPr/>
          <p:nvPr/>
        </p:nvGrpSpPr>
        <p:grpSpPr>
          <a:xfrm>
            <a:off x="1006356" y="3200400"/>
            <a:ext cx="6918444" cy="1260435"/>
            <a:chOff x="1524000" y="4302165"/>
            <a:chExt cx="6918444" cy="12604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766288-00C0-4655-B072-D83BB32ADA7A}"/>
                </a:ext>
              </a:extLst>
            </p:cNvPr>
            <p:cNvSpPr/>
            <p:nvPr/>
          </p:nvSpPr>
          <p:spPr>
            <a:xfrm>
              <a:off x="1524000" y="4724400"/>
              <a:ext cx="6096000" cy="304800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7158F0-69CC-41B3-9D82-23471D3AA3D7}"/>
                </a:ext>
              </a:extLst>
            </p:cNvPr>
            <p:cNvSpPr/>
            <p:nvPr/>
          </p:nvSpPr>
          <p:spPr>
            <a:xfrm>
              <a:off x="16002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2320A7-C939-4B80-AEB6-A4804EF11E19}"/>
                </a:ext>
              </a:extLst>
            </p:cNvPr>
            <p:cNvSpPr/>
            <p:nvPr/>
          </p:nvSpPr>
          <p:spPr>
            <a:xfrm>
              <a:off x="19050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1B3D9C-5413-4F84-ACEB-D0DAE695D578}"/>
                </a:ext>
              </a:extLst>
            </p:cNvPr>
            <p:cNvSpPr/>
            <p:nvPr/>
          </p:nvSpPr>
          <p:spPr>
            <a:xfrm>
              <a:off x="22098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72FABF-96BE-4C13-B262-40DF967FF7AA}"/>
                </a:ext>
              </a:extLst>
            </p:cNvPr>
            <p:cNvSpPr/>
            <p:nvPr/>
          </p:nvSpPr>
          <p:spPr>
            <a:xfrm>
              <a:off x="25146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396816-EC4C-4D7F-A495-6BEF31FCC098}"/>
                </a:ext>
              </a:extLst>
            </p:cNvPr>
            <p:cNvSpPr/>
            <p:nvPr/>
          </p:nvSpPr>
          <p:spPr>
            <a:xfrm>
              <a:off x="28194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220CCB-FDC3-4048-90F9-F8D69D1BD050}"/>
                </a:ext>
              </a:extLst>
            </p:cNvPr>
            <p:cNvSpPr/>
            <p:nvPr/>
          </p:nvSpPr>
          <p:spPr>
            <a:xfrm>
              <a:off x="31242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8F7F89-EF40-409A-A881-E15BDA528F31}"/>
                </a:ext>
              </a:extLst>
            </p:cNvPr>
            <p:cNvSpPr/>
            <p:nvPr/>
          </p:nvSpPr>
          <p:spPr>
            <a:xfrm>
              <a:off x="34290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BFA6C5-CCBF-4E31-99B2-7029E7A087EF}"/>
                </a:ext>
              </a:extLst>
            </p:cNvPr>
            <p:cNvSpPr/>
            <p:nvPr/>
          </p:nvSpPr>
          <p:spPr>
            <a:xfrm>
              <a:off x="37338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D1FFE6-0C15-42B0-8647-E8BA13E16177}"/>
                </a:ext>
              </a:extLst>
            </p:cNvPr>
            <p:cNvSpPr/>
            <p:nvPr/>
          </p:nvSpPr>
          <p:spPr>
            <a:xfrm>
              <a:off x="40386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54EA02-9A13-4FB5-82C4-D4F9CF46A767}"/>
                </a:ext>
              </a:extLst>
            </p:cNvPr>
            <p:cNvSpPr/>
            <p:nvPr/>
          </p:nvSpPr>
          <p:spPr>
            <a:xfrm>
              <a:off x="43434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FCB8A0-AEE2-4478-860D-783195600E3B}"/>
                </a:ext>
              </a:extLst>
            </p:cNvPr>
            <p:cNvSpPr/>
            <p:nvPr/>
          </p:nvSpPr>
          <p:spPr>
            <a:xfrm>
              <a:off x="46482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02F5FCC-8413-4423-83EB-DF2B7942D2D8}"/>
                </a:ext>
              </a:extLst>
            </p:cNvPr>
            <p:cNvSpPr/>
            <p:nvPr/>
          </p:nvSpPr>
          <p:spPr>
            <a:xfrm>
              <a:off x="49530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740AA-1075-4E15-B547-731BBA55B547}"/>
                </a:ext>
              </a:extLst>
            </p:cNvPr>
            <p:cNvSpPr/>
            <p:nvPr/>
          </p:nvSpPr>
          <p:spPr>
            <a:xfrm>
              <a:off x="52578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D3EDBD-5D39-4BA1-9087-A367596E8E60}"/>
                </a:ext>
              </a:extLst>
            </p:cNvPr>
            <p:cNvSpPr/>
            <p:nvPr/>
          </p:nvSpPr>
          <p:spPr>
            <a:xfrm>
              <a:off x="55626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74B38F-3D4C-45A6-A7A6-A72765BE052D}"/>
                </a:ext>
              </a:extLst>
            </p:cNvPr>
            <p:cNvSpPr/>
            <p:nvPr/>
          </p:nvSpPr>
          <p:spPr>
            <a:xfrm>
              <a:off x="58674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C58553-5A7F-4C6A-AF7D-7413D410842C}"/>
                </a:ext>
              </a:extLst>
            </p:cNvPr>
            <p:cNvSpPr/>
            <p:nvPr/>
          </p:nvSpPr>
          <p:spPr>
            <a:xfrm>
              <a:off x="61722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7D92FC-A193-43C8-B306-4CB02A534404}"/>
                </a:ext>
              </a:extLst>
            </p:cNvPr>
            <p:cNvSpPr/>
            <p:nvPr/>
          </p:nvSpPr>
          <p:spPr>
            <a:xfrm>
              <a:off x="64770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BAC7AE-0A75-4BAC-A316-FC7A7D5A0DA6}"/>
                </a:ext>
              </a:extLst>
            </p:cNvPr>
            <p:cNvSpPr/>
            <p:nvPr/>
          </p:nvSpPr>
          <p:spPr>
            <a:xfrm>
              <a:off x="67818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57E5C6-4104-4DE4-BD8E-D0E3F92B410B}"/>
                </a:ext>
              </a:extLst>
            </p:cNvPr>
            <p:cNvSpPr/>
            <p:nvPr/>
          </p:nvSpPr>
          <p:spPr>
            <a:xfrm>
              <a:off x="70866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568144-2656-4649-86CB-FA8C4474DFB4}"/>
                </a:ext>
              </a:extLst>
            </p:cNvPr>
            <p:cNvSpPr/>
            <p:nvPr/>
          </p:nvSpPr>
          <p:spPr>
            <a:xfrm>
              <a:off x="7391400" y="4800600"/>
              <a:ext cx="152400" cy="152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80D407-2590-48C5-8526-91F66B57004D}"/>
                    </a:ext>
                  </a:extLst>
                </p:cNvPr>
                <p:cNvSpPr txBox="1"/>
                <p:nvPr/>
              </p:nvSpPr>
              <p:spPr>
                <a:xfrm>
                  <a:off x="4089400" y="5193268"/>
                  <a:ext cx="973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ca-E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80D407-2590-48C5-8526-91F66B570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9400" y="5193268"/>
                  <a:ext cx="97321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ca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EA840EB-1B06-4465-A273-D0BCB6BF8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9658" y="4951968"/>
              <a:ext cx="2342" cy="3048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B5A782A-F296-4AF3-924D-017D824B8D82}"/>
                    </a:ext>
                  </a:extLst>
                </p:cNvPr>
                <p:cNvSpPr txBox="1"/>
                <p:nvPr/>
              </p:nvSpPr>
              <p:spPr>
                <a:xfrm>
                  <a:off x="3334514" y="4302165"/>
                  <a:ext cx="24947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𝑝𝑖𝑛𝑠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𝑝𝑖𝑡𝑐h</m:t>
                        </m:r>
                      </m:oMath>
                    </m:oMathPara>
                  </a14:m>
                  <a:endParaRPr lang="ca-E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B5A782A-F296-4AF3-924D-017D824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514" y="4302165"/>
                  <a:ext cx="249478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ca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DEBF07D-5EC9-4783-BE84-8322364942CB}"/>
                    </a:ext>
                  </a:extLst>
                </p:cNvPr>
                <p:cNvSpPr txBox="1"/>
                <p:nvPr/>
              </p:nvSpPr>
              <p:spPr>
                <a:xfrm>
                  <a:off x="7643058" y="4673639"/>
                  <a:ext cx="799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ca-E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DEBF07D-5EC9-4783-BE84-832236494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058" y="4673639"/>
                  <a:ext cx="7993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ca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369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523D-51D5-4E6E-82F9-A99663DE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Specifying locations of pins: proposal </a:t>
            </a:r>
            <a:endParaRPr lang="ca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2DE4-8A40-40B5-99E8-9E5E10FD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46" y="1143000"/>
            <a:ext cx="7920254" cy="5105400"/>
          </a:xfrm>
        </p:spPr>
        <p:txBody>
          <a:bodyPr>
            <a:noAutofit/>
          </a:bodyPr>
          <a:lstStyle/>
          <a:p>
            <a:r>
              <a:rPr lang="en-US" sz="2400" dirty="0"/>
              <a:t>Identify the edges of the sub-chip </a:t>
            </a:r>
            <a:br>
              <a:rPr lang="en-US" sz="2400" dirty="0"/>
            </a:br>
            <a:r>
              <a:rPr lang="en-US" sz="2400" dirty="0"/>
              <a:t>polygon (A,B,C,…,J in the figure)</a:t>
            </a:r>
          </a:p>
          <a:p>
            <a:endParaRPr lang="en-US" sz="2400" dirty="0"/>
          </a:p>
          <a:p>
            <a:r>
              <a:rPr lang="en-US" sz="2400" dirty="0"/>
              <a:t>Associate an edge or a vertex to </a:t>
            </a:r>
            <a:br>
              <a:rPr lang="en-US" sz="2400" dirty="0"/>
            </a:br>
            <a:r>
              <a:rPr lang="en-US" sz="2400" dirty="0"/>
              <a:t>each pin array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pPr lvl="1"/>
            <a:r>
              <a:rPr lang="en-US" sz="2000" dirty="0"/>
              <a:t>P1 </a:t>
            </a:r>
            <a:r>
              <a:rPr lang="en-US" sz="2000" dirty="0">
                <a:sym typeface="Wingdings" panose="05000000000000000000" pitchFamily="2" charset="2"/>
              </a:rPr>
              <a:t> A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P2  FG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Pin arrays can be fixed or movable along the edge/vertex</a:t>
            </a:r>
            <a:endParaRPr lang="ca-E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3845-8C00-44CF-8FD5-AE5236E1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a-ES"/>
              <a:t>Pin assignment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324B-5925-4C08-97BD-6918F779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C5C3-6A8C-48B3-B6ED-A93A227D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AC775-1397-4DFD-A674-61DC5ECF5165}"/>
              </a:ext>
            </a:extLst>
          </p:cNvPr>
          <p:cNvSpPr/>
          <p:nvPr/>
        </p:nvSpPr>
        <p:spPr>
          <a:xfrm>
            <a:off x="5664200" y="1473200"/>
            <a:ext cx="1905000" cy="1524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22C416-404E-464A-BAFF-7C3B8397421F}"/>
              </a:ext>
            </a:extLst>
          </p:cNvPr>
          <p:cNvSpPr/>
          <p:nvPr/>
        </p:nvSpPr>
        <p:spPr>
          <a:xfrm>
            <a:off x="6121400" y="2997200"/>
            <a:ext cx="2057400" cy="1524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30757-5CBC-4F84-B3EC-9F574199DBE7}"/>
              </a:ext>
            </a:extLst>
          </p:cNvPr>
          <p:cNvSpPr/>
          <p:nvPr/>
        </p:nvSpPr>
        <p:spPr>
          <a:xfrm>
            <a:off x="7493000" y="1473200"/>
            <a:ext cx="1295400" cy="838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F5D23-8B9A-4BA5-A850-EE4CF2BB3614}"/>
              </a:ext>
            </a:extLst>
          </p:cNvPr>
          <p:cNvSpPr txBox="1"/>
          <p:nvPr/>
        </p:nvSpPr>
        <p:spPr>
          <a:xfrm>
            <a:off x="7048500" y="14632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BD1739-C922-48D4-A93B-A53928B1CB0B}"/>
              </a:ext>
            </a:extLst>
          </p:cNvPr>
          <p:cNvSpPr txBox="1"/>
          <p:nvPr/>
        </p:nvSpPr>
        <p:spPr>
          <a:xfrm>
            <a:off x="8529500" y="17076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FCAF2D-15CA-47C4-A317-EAABE9661B66}"/>
              </a:ext>
            </a:extLst>
          </p:cNvPr>
          <p:cNvSpPr txBox="1"/>
          <p:nvPr/>
        </p:nvSpPr>
        <p:spPr>
          <a:xfrm>
            <a:off x="8064500" y="1992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6D3736-4A44-4608-A9D8-D39E61EA665C}"/>
              </a:ext>
            </a:extLst>
          </p:cNvPr>
          <p:cNvSpPr txBox="1"/>
          <p:nvPr/>
        </p:nvSpPr>
        <p:spPr>
          <a:xfrm>
            <a:off x="7264400" y="24754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83765-8DC8-42A0-830F-58A733042B4C}"/>
              </a:ext>
            </a:extLst>
          </p:cNvPr>
          <p:cNvSpPr txBox="1"/>
          <p:nvPr/>
        </p:nvSpPr>
        <p:spPr>
          <a:xfrm>
            <a:off x="7711766" y="29517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807BD-8C28-4284-A216-D438D1D1DB91}"/>
              </a:ext>
            </a:extLst>
          </p:cNvPr>
          <p:cNvSpPr txBox="1"/>
          <p:nvPr/>
        </p:nvSpPr>
        <p:spPr>
          <a:xfrm>
            <a:off x="7899400" y="3542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F6733-5924-4CCC-BAE9-5E4B655AD953}"/>
              </a:ext>
            </a:extLst>
          </p:cNvPr>
          <p:cNvSpPr txBox="1"/>
          <p:nvPr/>
        </p:nvSpPr>
        <p:spPr>
          <a:xfrm>
            <a:off x="7092610" y="42026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00BC55-7F11-44E2-AED8-1202C891DA7C}"/>
              </a:ext>
            </a:extLst>
          </p:cNvPr>
          <p:cNvSpPr txBox="1"/>
          <p:nvPr/>
        </p:nvSpPr>
        <p:spPr>
          <a:xfrm>
            <a:off x="6095660" y="35422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E4717-315F-47DF-B264-0920C803CC2B}"/>
              </a:ext>
            </a:extLst>
          </p:cNvPr>
          <p:cNvSpPr txBox="1"/>
          <p:nvPr/>
        </p:nvSpPr>
        <p:spPr>
          <a:xfrm>
            <a:off x="5740400" y="26670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B9258C-4D70-4916-961E-5B621EF6F829}"/>
              </a:ext>
            </a:extLst>
          </p:cNvPr>
          <p:cNvSpPr txBox="1"/>
          <p:nvPr/>
        </p:nvSpPr>
        <p:spPr>
          <a:xfrm>
            <a:off x="5664200" y="20828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11083-99E5-414D-8DF9-61FF500EAA43}"/>
              </a:ext>
            </a:extLst>
          </p:cNvPr>
          <p:cNvSpPr/>
          <p:nvPr/>
        </p:nvSpPr>
        <p:spPr>
          <a:xfrm>
            <a:off x="6139676" y="1447800"/>
            <a:ext cx="88629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0FED76-9771-41B3-BF57-311397840FDB}"/>
              </a:ext>
            </a:extLst>
          </p:cNvPr>
          <p:cNvSpPr/>
          <p:nvPr/>
        </p:nvSpPr>
        <p:spPr>
          <a:xfrm>
            <a:off x="7877266" y="4470400"/>
            <a:ext cx="324000" cy="76200"/>
          </a:xfrm>
          <a:prstGeom prst="rect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2F0FA4-15A6-4ACB-B8F8-8519DEC7FB5B}"/>
              </a:ext>
            </a:extLst>
          </p:cNvPr>
          <p:cNvSpPr/>
          <p:nvPr/>
        </p:nvSpPr>
        <p:spPr>
          <a:xfrm rot="5400000">
            <a:off x="7837554" y="4134000"/>
            <a:ext cx="648000" cy="76200"/>
          </a:xfrm>
          <a:prstGeom prst="rect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550FED-1853-41D9-A098-FD971D7B78B1}"/>
              </a:ext>
            </a:extLst>
          </p:cNvPr>
          <p:cNvSpPr/>
          <p:nvPr/>
        </p:nvSpPr>
        <p:spPr>
          <a:xfrm>
            <a:off x="7876172" y="4469672"/>
            <a:ext cx="324000" cy="76200"/>
          </a:xfrm>
          <a:prstGeom prst="rect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69DF00-9115-480A-A656-DCAE6FFBCF9F}"/>
              </a:ext>
            </a:extLst>
          </p:cNvPr>
          <p:cNvSpPr/>
          <p:nvPr/>
        </p:nvSpPr>
        <p:spPr>
          <a:xfrm rot="5400000">
            <a:off x="7989952" y="4336170"/>
            <a:ext cx="343204" cy="76200"/>
          </a:xfrm>
          <a:prstGeom prst="rect">
            <a:avLst/>
          </a:prstGeom>
          <a:solidFill>
            <a:srgbClr val="66FF66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6F6755-F09D-4BD4-B3FD-77DF4C054080}"/>
              </a:ext>
            </a:extLst>
          </p:cNvPr>
          <p:cNvSpPr txBox="1"/>
          <p:nvPr/>
        </p:nvSpPr>
        <p:spPr>
          <a:xfrm>
            <a:off x="6410533" y="114300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P1</a:t>
            </a:r>
            <a:endParaRPr lang="ca-E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37A5A3-2E76-4734-8B5D-B8ECC71D894E}"/>
              </a:ext>
            </a:extLst>
          </p:cNvPr>
          <p:cNvSpPr txBox="1"/>
          <p:nvPr/>
        </p:nvSpPr>
        <p:spPr>
          <a:xfrm>
            <a:off x="8192700" y="442793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6FF66"/>
                </a:solidFill>
              </a:rPr>
              <a:t>P2</a:t>
            </a:r>
            <a:endParaRPr lang="ca-ES" b="1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8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0.17031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0.16597 1.4814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9259E-6 L -0.03559 2.59259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F961-21D0-4377-95FF-EC5D76CA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Pin constraints</a:t>
            </a:r>
            <a:endParaRPr lang="ca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3996D-B028-4B0C-A739-0A3597D2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pin array must have a fixed length</a:t>
            </a:r>
          </a:p>
          <a:p>
            <a:endParaRPr lang="en-US" dirty="0"/>
          </a:p>
          <a:p>
            <a:r>
              <a:rPr lang="en-US" dirty="0"/>
              <a:t>Pins at the corners can be represented as adjacent rectangles (1D STROPs!). The sum of lengths must be equal to the length of the array</a:t>
            </a:r>
          </a:p>
          <a:p>
            <a:endParaRPr lang="en-US" dirty="0"/>
          </a:p>
          <a:p>
            <a:r>
              <a:rPr lang="en-US" dirty="0"/>
              <a:t>Overlapping constraints only between pin arrays that can share the same edge</a:t>
            </a:r>
          </a:p>
          <a:p>
            <a:endParaRPr lang="en-US" dirty="0"/>
          </a:p>
          <a:p>
            <a:r>
              <a:rPr lang="en-US" dirty="0"/>
              <a:t>No overlapping constraints applied between pin arrays and the rest of modules of the floorplan.</a:t>
            </a:r>
            <a:endParaRPr lang="ca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76CC-82EA-4166-B490-EC77201A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a-ES"/>
              <a:t>Pin assignment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17D8F-57BC-4E0B-B7D8-F0B570D3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E831-DCC0-424F-9C5E-BD1F0D9C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7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5930</TotalTime>
  <Words>458</Words>
  <Application>Microsoft Office PowerPoint</Application>
  <PresentationFormat>On-screen Show (4:3)</PresentationFormat>
  <Paragraphs>95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Courier New</vt:lpstr>
      <vt:lpstr>Wingdings</vt:lpstr>
      <vt:lpstr>Office Theme</vt:lpstr>
      <vt:lpstr>Pin assignment during floorplanning</vt:lpstr>
      <vt:lpstr>Floorplanning is hierarchical</vt:lpstr>
      <vt:lpstr>Pin assignment</vt:lpstr>
      <vt:lpstr>Modules in FRAME</vt:lpstr>
      <vt:lpstr>Pins in FRAME</vt:lpstr>
      <vt:lpstr>Specifying locations of pins: proposal </vt:lpstr>
      <vt:lpstr>Pin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jordi.cortadella</cp:lastModifiedBy>
  <cp:revision>1878</cp:revision>
  <dcterms:created xsi:type="dcterms:W3CDTF">2018-02-06T17:20:32Z</dcterms:created>
  <dcterms:modified xsi:type="dcterms:W3CDTF">2025-08-04T13:50:20Z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