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16"/>
  </p:notesMasterIdLst>
  <p:sldIdLst>
    <p:sldId id="314" r:id="rId2"/>
    <p:sldId id="257" r:id="rId3"/>
    <p:sldId id="303" r:id="rId4"/>
    <p:sldId id="259" r:id="rId5"/>
    <p:sldId id="256" r:id="rId6"/>
    <p:sldId id="305" r:id="rId7"/>
    <p:sldId id="304" r:id="rId8"/>
    <p:sldId id="306" r:id="rId9"/>
    <p:sldId id="307" r:id="rId10"/>
    <p:sldId id="313" r:id="rId11"/>
    <p:sldId id="309" r:id="rId12"/>
    <p:sldId id="311" r:id="rId13"/>
    <p:sldId id="310" r:id="rId14"/>
    <p:sldId id="312" r:id="rId15"/>
  </p:sldIdLst>
  <p:sldSz cx="9144000" cy="5143500" type="screen16x9"/>
  <p:notesSz cx="6858000" cy="9144000"/>
  <p:embeddedFontLst>
    <p:embeddedFont>
      <p:font typeface="Arimo" panose="020B0604020202020204" pitchFamily="34" charset="0"/>
      <p:regular r:id="rId17"/>
      <p:bold r:id="rId18"/>
      <p:italic r:id="rId19"/>
      <p:boldItalic r:id="rId20"/>
    </p:embeddedFont>
    <p:embeddedFont>
      <p:font typeface="Poppins" pitchFamily="2" charset="77"/>
      <p:regular r:id="rId21"/>
      <p:bold r:id="rId22"/>
      <p:italic r:id="rId23"/>
      <p:boldItalic r:id="rId24"/>
    </p:embeddedFont>
    <p:embeddedFont>
      <p:font typeface="Righteous" panose="0201050600000002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39F0B-F032-4EB3-AEC7-8F1A147B1D44}">
  <a:tblStyle styleId="{53739F0B-F032-4EB3-AEC7-8F1A147B1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39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02c5dc170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02c5dc170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e68e6401a_5_1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e68e6401a_5_1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6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e68e6401a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e68e6401a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e68e6401a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e68e6401a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52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2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540000" y="1264200"/>
            <a:ext cx="8100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7432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135" name="Google Shape;135;p7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7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165" name="Google Shape;165;p7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body" idx="1"/>
          </p:nvPr>
        </p:nvSpPr>
        <p:spPr>
          <a:xfrm>
            <a:off x="561975" y="1540575"/>
            <a:ext cx="5387700" cy="28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6" name="Google Shape;206;p9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207" name="Google Shape;207;p9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9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9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237" name="Google Shape;237;p9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/>
          <p:nvPr/>
        </p:nvSpPr>
        <p:spPr>
          <a:xfrm>
            <a:off x="6747775" y="2349670"/>
            <a:ext cx="1648200" cy="16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 txBox="1">
            <a:spLocks noGrp="1"/>
          </p:cNvSpPr>
          <p:nvPr>
            <p:ph type="body" idx="1"/>
          </p:nvPr>
        </p:nvSpPr>
        <p:spPr>
          <a:xfrm>
            <a:off x="1583725" y="1442077"/>
            <a:ext cx="59766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title" hasCustomPrompt="1"/>
          </p:nvPr>
        </p:nvSpPr>
        <p:spPr>
          <a:xfrm>
            <a:off x="1583760" y="1984675"/>
            <a:ext cx="5976600" cy="1198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1"/>
          <p:cNvSpPr/>
          <p:nvPr/>
        </p:nvSpPr>
        <p:spPr>
          <a:xfrm rot="5400000" flipH="1">
            <a:off x="343408" y="3703863"/>
            <a:ext cx="447402" cy="12188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1"/>
          <p:cNvGrpSpPr/>
          <p:nvPr/>
        </p:nvGrpSpPr>
        <p:grpSpPr>
          <a:xfrm rot="5400000">
            <a:off x="676272" y="4097631"/>
            <a:ext cx="180564" cy="431367"/>
            <a:chOff x="8803899" y="686838"/>
            <a:chExt cx="180564" cy="431367"/>
          </a:xfrm>
        </p:grpSpPr>
        <p:sp>
          <p:nvSpPr>
            <p:cNvPr id="276" name="Google Shape;276;p11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1"/>
          <p:cNvGrpSpPr/>
          <p:nvPr/>
        </p:nvGrpSpPr>
        <p:grpSpPr>
          <a:xfrm flipH="1">
            <a:off x="540007" y="687213"/>
            <a:ext cx="958902" cy="459462"/>
            <a:chOff x="7702619" y="3188988"/>
            <a:chExt cx="958902" cy="459462"/>
          </a:xfrm>
        </p:grpSpPr>
        <p:sp>
          <p:nvSpPr>
            <p:cNvPr id="279" name="Google Shape;279;p11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ighteous"/>
              <a:buNone/>
              <a:defRPr sz="3700" b="1"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Here is where your presentation begins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12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EAD8E-AE66-CF4C-AAF7-3C0C0C2A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851" y="0"/>
            <a:ext cx="8100000" cy="723600"/>
          </a:xfrm>
        </p:spPr>
        <p:txBody>
          <a:bodyPr/>
          <a:lstStyle/>
          <a:p>
            <a:pPr algn="ctr"/>
            <a:r>
              <a:rPr lang="es-ES_tradnl" sz="2400" dirty="0"/>
              <a:t> El constructor permite asignar valores al </a:t>
            </a:r>
            <a:r>
              <a:rPr lang="es-ES_tradnl" sz="2400" dirty="0">
                <a:solidFill>
                  <a:srgbClr val="FF0000"/>
                </a:solidFill>
              </a:rPr>
              <a:t>instanciar</a:t>
            </a:r>
            <a:r>
              <a:rPr lang="es-ES_tradnl" sz="2400" dirty="0"/>
              <a:t> el objeto (La asignación de valores debe de ser en orden determinado por el método ).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1658B3-BAFC-3D4D-8188-5DBCCECB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2" y="3615019"/>
            <a:ext cx="7995195" cy="14248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3AB0BC-8239-CA44-BBFF-861D6082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97" y="1252097"/>
            <a:ext cx="4160431" cy="22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8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0E93C2-B82D-9B46-A698-86EF6B62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2110020"/>
            <a:ext cx="8627165" cy="151185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F40783C-749D-8D4E-8922-4B4CA543653A}"/>
              </a:ext>
            </a:extLst>
          </p:cNvPr>
          <p:cNvSpPr txBox="1"/>
          <p:nvPr/>
        </p:nvSpPr>
        <p:spPr>
          <a:xfrm>
            <a:off x="349857" y="572495"/>
            <a:ext cx="7060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Java recomienda que un atributo atreves de </a:t>
            </a:r>
            <a:r>
              <a:rPr lang="es-ES_tradnl" sz="2000" b="1" dirty="0"/>
              <a:t>TODOS </a:t>
            </a:r>
            <a:r>
              <a:rPr lang="es-ES_tradnl" sz="2000" dirty="0"/>
              <a:t>los programas que los implemente, usen el mismo </a:t>
            </a:r>
            <a:r>
              <a:rPr lang="es-ES_tradnl" sz="2000" dirty="0">
                <a:solidFill>
                  <a:srgbClr val="FF0000"/>
                </a:solidFill>
              </a:rPr>
              <a:t>nombre</a:t>
            </a:r>
            <a:r>
              <a:rPr lang="es-ES_tradnl" sz="2000" dirty="0"/>
              <a:t> para evitar confusiones de variables o terminar con </a:t>
            </a:r>
            <a:r>
              <a:rPr lang="es-ES_tradnl" sz="2000" dirty="0" err="1"/>
              <a:t>multiples</a:t>
            </a:r>
            <a:r>
              <a:rPr lang="es-ES_tradnl" sz="2000" dirty="0"/>
              <a:t>  por ejemplo: </a:t>
            </a:r>
            <a:r>
              <a:rPr lang="es-ES_tradnl" sz="2000" dirty="0" err="1"/>
              <a:t>colorSolicitud</a:t>
            </a:r>
            <a:r>
              <a:rPr lang="es-ES_tradnl" sz="2000" dirty="0"/>
              <a:t>, </a:t>
            </a:r>
            <a:r>
              <a:rPr lang="es-ES_tradnl" sz="2000" dirty="0" err="1"/>
              <a:t>colorAtributo</a:t>
            </a:r>
            <a:r>
              <a:rPr lang="es-ES_tradnl" sz="2000" dirty="0"/>
              <a:t>, </a:t>
            </a:r>
            <a:r>
              <a:rPr lang="es-ES_tradnl" sz="2000" dirty="0" err="1"/>
              <a:t>colorVariable</a:t>
            </a:r>
            <a:r>
              <a:rPr lang="es-ES_tradnl" sz="2000" dirty="0"/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305557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0E93C2-B82D-9B46-A698-86EF6B62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2110020"/>
            <a:ext cx="8627165" cy="151185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F40783C-749D-8D4E-8922-4B4CA543653A}"/>
              </a:ext>
            </a:extLst>
          </p:cNvPr>
          <p:cNvSpPr txBox="1"/>
          <p:nvPr/>
        </p:nvSpPr>
        <p:spPr>
          <a:xfrm>
            <a:off x="349857" y="572495"/>
            <a:ext cx="706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Dada esta recomendación puede ser que la clase se confunda entre las variables locales de los métodos y los atributos del objeto. </a:t>
            </a:r>
          </a:p>
        </p:txBody>
      </p:sp>
    </p:spTree>
    <p:extLst>
      <p:ext uri="{BB962C8B-B14F-4D97-AF65-F5344CB8AC3E}">
        <p14:creationId xmlns:p14="http://schemas.microsoft.com/office/powerpoint/2010/main" val="70559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0E93C2-B82D-9B46-A698-86EF6B62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" y="1601136"/>
            <a:ext cx="8627165" cy="151185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7DDF4FA-53BC-D54C-89BC-73F300FEE337}"/>
              </a:ext>
            </a:extLst>
          </p:cNvPr>
          <p:cNvSpPr/>
          <p:nvPr/>
        </p:nvSpPr>
        <p:spPr>
          <a:xfrm>
            <a:off x="1502797" y="1733384"/>
            <a:ext cx="1168841" cy="230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3EB252-9276-DB47-A474-65CBEC991CF2}"/>
              </a:ext>
            </a:extLst>
          </p:cNvPr>
          <p:cNvSpPr/>
          <p:nvPr/>
        </p:nvSpPr>
        <p:spPr>
          <a:xfrm>
            <a:off x="669236" y="1908313"/>
            <a:ext cx="1103906" cy="2862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225480A-536B-3E4D-B66B-595C07DA1F85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221189" y="2194560"/>
            <a:ext cx="838199" cy="17095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76ED543-BC07-EB45-9743-5D9C6613F6D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087218" y="628153"/>
            <a:ext cx="1212574" cy="11052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6AF737-BC3E-1748-8B87-3809C3ABFB7F}"/>
              </a:ext>
            </a:extLst>
          </p:cNvPr>
          <p:cNvSpPr txBox="1"/>
          <p:nvPr/>
        </p:nvSpPr>
        <p:spPr>
          <a:xfrm>
            <a:off x="2454882" y="16673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accent1"/>
                </a:solidFill>
              </a:rPr>
              <a:t>Variable local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506CE0-8EF1-EC40-8FF2-AFBFB77CFF4A}"/>
              </a:ext>
            </a:extLst>
          </p:cNvPr>
          <p:cNvSpPr txBox="1"/>
          <p:nvPr/>
        </p:nvSpPr>
        <p:spPr>
          <a:xfrm>
            <a:off x="657401" y="3854899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rgbClr val="00B0F0"/>
                </a:solidFill>
              </a:rPr>
              <a:t>Atributo del objeto</a:t>
            </a:r>
          </a:p>
        </p:txBody>
      </p:sp>
    </p:spTree>
    <p:extLst>
      <p:ext uri="{BB962C8B-B14F-4D97-AF65-F5344CB8AC3E}">
        <p14:creationId xmlns:p14="http://schemas.microsoft.com/office/powerpoint/2010/main" val="209301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0E93C2-B82D-9B46-A698-86EF6B62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2110020"/>
            <a:ext cx="8627165" cy="151185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F40783C-749D-8D4E-8922-4B4CA543653A}"/>
              </a:ext>
            </a:extLst>
          </p:cNvPr>
          <p:cNvSpPr txBox="1"/>
          <p:nvPr/>
        </p:nvSpPr>
        <p:spPr>
          <a:xfrm>
            <a:off x="349857" y="572495"/>
            <a:ext cx="7060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 err="1"/>
              <a:t>This</a:t>
            </a:r>
            <a:r>
              <a:rPr lang="es-ES_tradnl" sz="2000" dirty="0"/>
              <a:t> permite determinar cuales son los atributos del </a:t>
            </a:r>
            <a:r>
              <a:rPr lang="es-ES_tradnl" sz="2800" dirty="0">
                <a:solidFill>
                  <a:srgbClr val="FF0000"/>
                </a:solidFill>
              </a:rPr>
              <a:t>objeto</a:t>
            </a:r>
            <a:r>
              <a:rPr lang="es-ES_tradnl" sz="2000" dirty="0"/>
              <a:t> y no del método. </a:t>
            </a:r>
          </a:p>
        </p:txBody>
      </p:sp>
    </p:spTree>
    <p:extLst>
      <p:ext uri="{BB962C8B-B14F-4D97-AF65-F5344CB8AC3E}">
        <p14:creationId xmlns:p14="http://schemas.microsoft.com/office/powerpoint/2010/main" val="81971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9"/>
          <p:cNvSpPr txBox="1">
            <a:spLocks noGrp="1"/>
          </p:cNvSpPr>
          <p:nvPr>
            <p:ph type="title"/>
          </p:nvPr>
        </p:nvSpPr>
        <p:spPr>
          <a:xfrm>
            <a:off x="540000" y="540600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chemeClr val="dk1"/>
                </a:solidFill>
              </a:rPr>
              <a:t>Ejercicio</a:t>
            </a:r>
            <a:r>
              <a:rPr lang="es-ES_tradnl" dirty="0"/>
              <a:t>: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6C4316A-3FF8-B34D-AC52-FFDC3C73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1940" y="1725432"/>
            <a:ext cx="4778734" cy="978011"/>
          </a:xfrm>
        </p:spPr>
        <p:txBody>
          <a:bodyPr/>
          <a:lstStyle/>
          <a:p>
            <a:pPr marL="152400" indent="0" algn="just">
              <a:buNone/>
            </a:pPr>
            <a:r>
              <a:rPr lang="es-ES_tradnl" sz="1800" dirty="0"/>
              <a:t>Se requiere un módulo de la empresa </a:t>
            </a:r>
            <a:r>
              <a:rPr lang="es-ES_tradnl" sz="1800" dirty="0" err="1"/>
              <a:t>Royale</a:t>
            </a:r>
            <a:r>
              <a:rPr lang="es-ES_tradnl" sz="1800" dirty="0"/>
              <a:t> </a:t>
            </a:r>
            <a:r>
              <a:rPr lang="es-ES_tradnl" sz="1800" dirty="0" err="1"/>
              <a:t>Prestige</a:t>
            </a:r>
            <a:r>
              <a:rPr lang="es-ES_tradnl" sz="1800" dirty="0"/>
              <a:t> de sus tazas. Las tazas pueden ser de diferente color, precio, tamaño, modelo y material. </a:t>
            </a:r>
          </a:p>
          <a:p>
            <a:pPr marL="152400" indent="0" algn="just">
              <a:buNone/>
            </a:pPr>
            <a:endParaRPr lang="es-ES_tradnl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9E1C2C-E572-834B-8D2F-990ECA48E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9" y="1566406"/>
            <a:ext cx="3133189" cy="25065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03;p29">
            <a:extLst>
              <a:ext uri="{FF2B5EF4-FFF2-40B4-BE49-F238E27FC236}">
                <a16:creationId xmlns:a16="http://schemas.microsoft.com/office/drawing/2014/main" id="{0136F8BB-2E71-4641-BC13-909E9D25AA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0991" y="214597"/>
            <a:ext cx="2163444" cy="9860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chemeClr val="dk1"/>
                </a:solidFill>
              </a:rPr>
              <a:t>UML</a:t>
            </a:r>
            <a:endParaRPr lang="es-ES_tradnl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6BB66B8-A6D0-694C-8694-C4659EC3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80560"/>
              </p:ext>
            </p:extLst>
          </p:nvPr>
        </p:nvGraphicFramePr>
        <p:xfrm>
          <a:off x="1744046" y="1349581"/>
          <a:ext cx="3564836" cy="2047240"/>
        </p:xfrm>
        <a:graphic>
          <a:graphicData uri="http://schemas.openxmlformats.org/drawingml/2006/table">
            <a:tbl>
              <a:tblPr firstRow="1" bandRow="1">
                <a:tableStyleId>{53739F0B-F032-4EB3-AEC7-8F1A147B1D44}</a:tableStyleId>
              </a:tblPr>
              <a:tblGrid>
                <a:gridCol w="3564836">
                  <a:extLst>
                    <a:ext uri="{9D8B030D-6E8A-4147-A177-3AD203B41FA5}">
                      <a16:colId xmlns:a16="http://schemas.microsoft.com/office/drawing/2014/main" val="392656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1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dirty="0"/>
                        <a:t>color (</a:t>
                      </a:r>
                      <a:r>
                        <a:rPr lang="es-ES_tradnl" sz="1400" dirty="0" err="1"/>
                        <a:t>String</a:t>
                      </a:r>
                      <a:r>
                        <a:rPr lang="es-ES_tradnl" sz="1400" dirty="0"/>
                        <a:t>) </a:t>
                      </a:r>
                    </a:p>
                    <a:p>
                      <a:r>
                        <a:rPr lang="es-ES_tradnl" sz="1400" dirty="0"/>
                        <a:t>precio (</a:t>
                      </a:r>
                      <a:r>
                        <a:rPr lang="es-ES_tradnl" sz="1400" dirty="0" err="1"/>
                        <a:t>Double</a:t>
                      </a:r>
                      <a:r>
                        <a:rPr lang="es-ES_tradnl" sz="1400" dirty="0"/>
                        <a:t>)</a:t>
                      </a:r>
                    </a:p>
                    <a:p>
                      <a:r>
                        <a:rPr lang="es-ES_tradnl" sz="1400" dirty="0" err="1"/>
                        <a:t>tamanio</a:t>
                      </a:r>
                      <a:r>
                        <a:rPr lang="es-ES_tradnl" sz="1400" dirty="0"/>
                        <a:t>(</a:t>
                      </a:r>
                      <a:r>
                        <a:rPr lang="es-ES_tradnl" sz="1400" dirty="0" err="1"/>
                        <a:t>Char</a:t>
                      </a:r>
                      <a:r>
                        <a:rPr lang="es-ES_tradnl" sz="1400" dirty="0"/>
                        <a:t>) </a:t>
                      </a:r>
                    </a:p>
                    <a:p>
                      <a:r>
                        <a:rPr lang="es-ES_tradnl" sz="1400" dirty="0"/>
                        <a:t>modelo(</a:t>
                      </a:r>
                      <a:r>
                        <a:rPr lang="es-ES_tradnl" sz="1400" dirty="0" err="1"/>
                        <a:t>String</a:t>
                      </a:r>
                      <a:r>
                        <a:rPr lang="es-ES_tradnl" sz="1400" dirty="0"/>
                        <a:t>) </a:t>
                      </a:r>
                    </a:p>
                    <a:p>
                      <a:r>
                        <a:rPr lang="es-ES_tradnl" sz="1400" dirty="0"/>
                        <a:t>material (</a:t>
                      </a:r>
                      <a:r>
                        <a:rPr lang="es-ES_tradnl" sz="1400" dirty="0" err="1"/>
                        <a:t>String</a:t>
                      </a:r>
                      <a:r>
                        <a:rPr lang="es-ES_tradnl" sz="1400" dirty="0"/>
                        <a:t>)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rgbClr val="FF0000"/>
                          </a:solidFill>
                        </a:rPr>
                        <a:t>toString</a:t>
                      </a:r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r>
                        <a:rPr lang="es-ES_tradnl" dirty="0" err="1">
                          <a:solidFill>
                            <a:srgbClr val="FF0000"/>
                          </a:solidFill>
                        </a:rPr>
                        <a:t>ConstructorCompleto</a:t>
                      </a:r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0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84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38857E1-06EA-1745-B56F-B81BC3EAE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9" y="1496612"/>
            <a:ext cx="65659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Here is where your presentation begins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 To </a:t>
            </a:r>
            <a:r>
              <a:rPr lang="es-ES" dirty="0" err="1"/>
              <a:t>String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AE750B-FEF2-4D40-96B6-C284C44F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08" y="1725433"/>
            <a:ext cx="5976600" cy="1879161"/>
          </a:xfrm>
        </p:spPr>
        <p:txBody>
          <a:bodyPr/>
          <a:lstStyle/>
          <a:p>
            <a:r>
              <a:rPr lang="es-ES_tradnl" sz="4000" dirty="0"/>
              <a:t>Para imprimir un objeto, ¿debes de ir atributo por atributo ?</a:t>
            </a:r>
          </a:p>
        </p:txBody>
      </p:sp>
    </p:spTree>
    <p:extLst>
      <p:ext uri="{BB962C8B-B14F-4D97-AF65-F5344CB8AC3E}">
        <p14:creationId xmlns:p14="http://schemas.microsoft.com/office/powerpoint/2010/main" val="390199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BBF9F5-47A3-9B4E-86A4-FDC3B18F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215"/>
            <a:ext cx="9144000" cy="7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D56DDB-CFAF-114D-8FC4-CE6E79E7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22" y="68692"/>
            <a:ext cx="5412022" cy="28804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5B106E-3BC4-F147-98D9-95582806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74" y="3005254"/>
            <a:ext cx="6512118" cy="21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9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Here is where your presentation begins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 Constructor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040135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198</Words>
  <Application>Microsoft Macintosh PowerPoint</Application>
  <PresentationFormat>Presentación en pantalla (16:9)</PresentationFormat>
  <Paragraphs>24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Arimo</vt:lpstr>
      <vt:lpstr>Roboto Condensed Light</vt:lpstr>
      <vt:lpstr>Righteous</vt:lpstr>
      <vt:lpstr>Arial</vt:lpstr>
      <vt:lpstr>Poppins</vt:lpstr>
      <vt:lpstr>Radio Production Workshop by Slidesgo</vt:lpstr>
      <vt:lpstr>Métodos</vt:lpstr>
      <vt:lpstr>Ejercicio:</vt:lpstr>
      <vt:lpstr>UML</vt:lpstr>
      <vt:lpstr>Presentación de PowerPoint</vt:lpstr>
      <vt:lpstr>Método To String</vt:lpstr>
      <vt:lpstr>Para imprimir un objeto, ¿debes de ir atributo por atributo ?</vt:lpstr>
      <vt:lpstr>Presentación de PowerPoint</vt:lpstr>
      <vt:lpstr>Presentación de PowerPoint</vt:lpstr>
      <vt:lpstr>Método Constructor </vt:lpstr>
      <vt:lpstr> El constructor permite asignar valores al instanciar el objeto (La asignación de valores debe de ser en orden determinado por el método ).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Constructores</dc:title>
  <cp:lastModifiedBy>Usuario de Microsoft Office</cp:lastModifiedBy>
  <cp:revision>7</cp:revision>
  <dcterms:modified xsi:type="dcterms:W3CDTF">2020-12-07T20:44:49Z</dcterms:modified>
</cp:coreProperties>
</file>