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3" r:id="rId1"/>
  </p:sldMasterIdLst>
  <p:notesMasterIdLst>
    <p:notesMasterId r:id="rId7"/>
  </p:notesMasterIdLst>
  <p:sldIdLst>
    <p:sldId id="256" r:id="rId2"/>
    <p:sldId id="304" r:id="rId3"/>
    <p:sldId id="324" r:id="rId4"/>
    <p:sldId id="325" r:id="rId5"/>
    <p:sldId id="326" r:id="rId6"/>
  </p:sldIdLst>
  <p:sldSz cx="9144000" cy="5143500" type="screen16x9"/>
  <p:notesSz cx="6858000" cy="9144000"/>
  <p:embeddedFontLst>
    <p:embeddedFont>
      <p:font typeface="Arimo" panose="020B0604020202020204" pitchFamily="34" charset="0"/>
      <p:regular r:id="rId8"/>
      <p:bold r:id="rId9"/>
      <p:italic r:id="rId10"/>
      <p:boldItalic r:id="rId11"/>
    </p:embeddedFont>
    <p:embeddedFont>
      <p:font typeface="Righteous" panose="02010506000000020000" pitchFamily="2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739F0B-F032-4EB3-AEC7-8F1A147B1D44}">
  <a:tblStyle styleId="{53739F0B-F032-4EB3-AEC7-8F1A147B1D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a18ab66bc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a18ab66bc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92b52511f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92b52511f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26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92b52511f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92b52511f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745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92b52511f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92b52511f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101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92b52511f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92b52511f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84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18825" y="719800"/>
            <a:ext cx="8106300" cy="370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1878685" y="1547587"/>
            <a:ext cx="595853" cy="4353224"/>
          </a:xfrm>
          <a:custGeom>
            <a:avLst/>
            <a:gdLst/>
            <a:ahLst/>
            <a:cxnLst/>
            <a:rect l="l" t="t" r="r" b="b"/>
            <a:pathLst>
              <a:path w="5502" h="43740" extrusionOk="0">
                <a:moveTo>
                  <a:pt x="0" y="0"/>
                </a:moveTo>
                <a:lnTo>
                  <a:pt x="0" y="43739"/>
                </a:lnTo>
                <a:lnTo>
                  <a:pt x="5502" y="43739"/>
                </a:lnTo>
                <a:lnTo>
                  <a:pt x="5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63513" y="206850"/>
            <a:ext cx="1026300" cy="1026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5905411" y="4105350"/>
            <a:ext cx="1386477" cy="609333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6701191" y="4252301"/>
            <a:ext cx="310997" cy="315402"/>
          </a:xfrm>
          <a:custGeom>
            <a:avLst/>
            <a:gdLst/>
            <a:ahLst/>
            <a:cxnLst/>
            <a:rect l="l" t="t" r="r" b="b"/>
            <a:pathLst>
              <a:path w="4317" h="4378" extrusionOk="0">
                <a:moveTo>
                  <a:pt x="821" y="0"/>
                </a:moveTo>
                <a:lnTo>
                  <a:pt x="1" y="852"/>
                </a:lnTo>
                <a:lnTo>
                  <a:pt x="1308" y="2189"/>
                </a:lnTo>
                <a:lnTo>
                  <a:pt x="1" y="3496"/>
                </a:lnTo>
                <a:lnTo>
                  <a:pt x="821" y="4377"/>
                </a:lnTo>
                <a:lnTo>
                  <a:pt x="2159" y="3040"/>
                </a:lnTo>
                <a:lnTo>
                  <a:pt x="3496" y="4377"/>
                </a:lnTo>
                <a:lnTo>
                  <a:pt x="4317" y="3496"/>
                </a:lnTo>
                <a:lnTo>
                  <a:pt x="2979" y="2189"/>
                </a:lnTo>
                <a:lnTo>
                  <a:pt x="4317" y="852"/>
                </a:lnTo>
                <a:lnTo>
                  <a:pt x="3496" y="0"/>
                </a:lnTo>
                <a:lnTo>
                  <a:pt x="2159" y="1338"/>
                </a:lnTo>
                <a:lnTo>
                  <a:pt x="82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6185173" y="4245189"/>
            <a:ext cx="325102" cy="329621"/>
          </a:xfrm>
          <a:custGeom>
            <a:avLst/>
            <a:gdLst/>
            <a:ahLst/>
            <a:cxnLst/>
            <a:rect l="l" t="t" r="r" b="b"/>
            <a:pathLst>
              <a:path w="4317" h="4377" extrusionOk="0">
                <a:moveTo>
                  <a:pt x="821" y="0"/>
                </a:moveTo>
                <a:lnTo>
                  <a:pt x="1" y="851"/>
                </a:lnTo>
                <a:lnTo>
                  <a:pt x="1308" y="2158"/>
                </a:lnTo>
                <a:lnTo>
                  <a:pt x="1" y="3495"/>
                </a:lnTo>
                <a:lnTo>
                  <a:pt x="821" y="4377"/>
                </a:lnTo>
                <a:lnTo>
                  <a:pt x="2159" y="3040"/>
                </a:lnTo>
                <a:lnTo>
                  <a:pt x="3496" y="4377"/>
                </a:lnTo>
                <a:lnTo>
                  <a:pt x="4317" y="3495"/>
                </a:lnTo>
                <a:lnTo>
                  <a:pt x="2979" y="2158"/>
                </a:lnTo>
                <a:lnTo>
                  <a:pt x="4317" y="851"/>
                </a:lnTo>
                <a:lnTo>
                  <a:pt x="3496" y="0"/>
                </a:lnTo>
                <a:lnTo>
                  <a:pt x="2159" y="1337"/>
                </a:lnTo>
                <a:lnTo>
                  <a:pt x="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3">
  <p:cSld name="BLANK_1_1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0"/>
          <p:cNvSpPr txBox="1">
            <a:spLocks noGrp="1"/>
          </p:cNvSpPr>
          <p:nvPr>
            <p:ph type="title"/>
          </p:nvPr>
        </p:nvSpPr>
        <p:spPr>
          <a:xfrm>
            <a:off x="529225" y="540725"/>
            <a:ext cx="3634500" cy="24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7" name="Google Shape;487;p20"/>
          <p:cNvSpPr txBox="1">
            <a:spLocks noGrp="1"/>
          </p:cNvSpPr>
          <p:nvPr>
            <p:ph type="subTitle" idx="1"/>
          </p:nvPr>
        </p:nvSpPr>
        <p:spPr>
          <a:xfrm>
            <a:off x="540000" y="3640375"/>
            <a:ext cx="3254400" cy="9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8" name="Google Shape;488;p20"/>
          <p:cNvSpPr/>
          <p:nvPr/>
        </p:nvSpPr>
        <p:spPr>
          <a:xfrm flipH="1">
            <a:off x="8423198" y="3779125"/>
            <a:ext cx="447402" cy="1364350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20"/>
          <p:cNvGrpSpPr/>
          <p:nvPr/>
        </p:nvGrpSpPr>
        <p:grpSpPr>
          <a:xfrm>
            <a:off x="8556624" y="3973448"/>
            <a:ext cx="180564" cy="431367"/>
            <a:chOff x="8803899" y="686838"/>
            <a:chExt cx="180564" cy="431367"/>
          </a:xfrm>
        </p:grpSpPr>
        <p:sp>
          <p:nvSpPr>
            <p:cNvPr id="490" name="Google Shape;490;p20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20"/>
          <p:cNvSpPr/>
          <p:nvPr/>
        </p:nvSpPr>
        <p:spPr>
          <a:xfrm>
            <a:off x="7381000" y="719999"/>
            <a:ext cx="1489500" cy="1489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540725"/>
            <a:ext cx="81000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ighteous"/>
              <a:buNone/>
              <a:defRPr sz="3700" b="1"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8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M.I. Jordi J. Cruz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98" name="Google Shape;598;p28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Tecnicismos de POO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87;p34">
            <a:extLst>
              <a:ext uri="{FF2B5EF4-FFF2-40B4-BE49-F238E27FC236}">
                <a16:creationId xmlns:a16="http://schemas.microsoft.com/office/drawing/2014/main" id="{3A39EB16-5200-F24F-A9D1-523AC5FB3E7D}"/>
              </a:ext>
            </a:extLst>
          </p:cNvPr>
          <p:cNvSpPr txBox="1">
            <a:spLocks/>
          </p:cNvSpPr>
          <p:nvPr/>
        </p:nvSpPr>
        <p:spPr>
          <a:xfrm>
            <a:off x="404828" y="161165"/>
            <a:ext cx="81000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ighteous"/>
              <a:buNone/>
              <a:defRPr sz="37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s-ES_tradnl" dirty="0"/>
              <a:t>CLASE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7F8A4E6-5E03-7349-9D90-8F003C28F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793" y="2839632"/>
            <a:ext cx="2743145" cy="21724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30B9DEE-69DA-554F-93B3-8248260C9CF7}"/>
              </a:ext>
            </a:extLst>
          </p:cNvPr>
          <p:cNvSpPr txBox="1"/>
          <p:nvPr/>
        </p:nvSpPr>
        <p:spPr>
          <a:xfrm>
            <a:off x="675861" y="900640"/>
            <a:ext cx="55023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Podemos definir informalmente una clase como una </a:t>
            </a:r>
            <a:r>
              <a:rPr lang="es-MX" sz="2400" dirty="0">
                <a:solidFill>
                  <a:srgbClr val="FF0000"/>
                </a:solidFill>
              </a:rPr>
              <a:t>plantilla</a:t>
            </a:r>
            <a:r>
              <a:rPr lang="es-MX" sz="2400" dirty="0"/>
              <a:t> (o esqueleto o plano) </a:t>
            </a:r>
            <a:r>
              <a:rPr lang="es-MX" sz="2400" dirty="0">
                <a:solidFill>
                  <a:srgbClr val="FF0000"/>
                </a:solidFill>
              </a:rPr>
              <a:t>a partir de la cual se crean los objetos</a:t>
            </a:r>
            <a:r>
              <a:rPr lang="es-MX" sz="2400" dirty="0"/>
              <a:t>. La cual tiene las características(atributos) y acciones del mismo (método) </a:t>
            </a:r>
          </a:p>
          <a:p>
            <a:pPr algn="ctr"/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74634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87;p34">
            <a:extLst>
              <a:ext uri="{FF2B5EF4-FFF2-40B4-BE49-F238E27FC236}">
                <a16:creationId xmlns:a16="http://schemas.microsoft.com/office/drawing/2014/main" id="{3A39EB16-5200-F24F-A9D1-523AC5FB3E7D}"/>
              </a:ext>
            </a:extLst>
          </p:cNvPr>
          <p:cNvSpPr txBox="1">
            <a:spLocks/>
          </p:cNvSpPr>
          <p:nvPr/>
        </p:nvSpPr>
        <p:spPr>
          <a:xfrm>
            <a:off x="404828" y="161165"/>
            <a:ext cx="81000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ighteous"/>
              <a:buNone/>
              <a:defRPr sz="37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s-ES_tradnl" dirty="0"/>
              <a:t>Atributo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0B9DEE-69DA-554F-93B3-8248260C9CF7}"/>
              </a:ext>
            </a:extLst>
          </p:cNvPr>
          <p:cNvSpPr txBox="1"/>
          <p:nvPr/>
        </p:nvSpPr>
        <p:spPr>
          <a:xfrm>
            <a:off x="675861" y="900640"/>
            <a:ext cx="55023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Son las características que comparten todos los objetos pertenecientes a una </a:t>
            </a:r>
            <a:r>
              <a:rPr lang="es-MX" sz="2400" dirty="0">
                <a:solidFill>
                  <a:srgbClr val="FF0000"/>
                </a:solidFill>
              </a:rPr>
              <a:t>CLASE</a:t>
            </a:r>
            <a:r>
              <a:rPr lang="es-MX" sz="2400" dirty="0"/>
              <a:t> en particular. Son variables que codifican el </a:t>
            </a:r>
            <a:r>
              <a:rPr lang="es-MX" sz="2800" dirty="0">
                <a:solidFill>
                  <a:srgbClr val="FF0000"/>
                </a:solidFill>
              </a:rPr>
              <a:t>estado</a:t>
            </a:r>
            <a:r>
              <a:rPr lang="es-MX" sz="2400" dirty="0"/>
              <a:t> de un objeto.</a:t>
            </a:r>
          </a:p>
          <a:p>
            <a:pPr algn="ctr"/>
            <a:endParaRPr lang="es-ES_tradnl" sz="2400" dirty="0"/>
          </a:p>
        </p:txBody>
      </p:sp>
      <p:sp>
        <p:nvSpPr>
          <p:cNvPr id="16" name="Google Shape;685;p34">
            <a:extLst>
              <a:ext uri="{FF2B5EF4-FFF2-40B4-BE49-F238E27FC236}">
                <a16:creationId xmlns:a16="http://schemas.microsoft.com/office/drawing/2014/main" id="{8CE0AEF3-AB87-044F-A763-B5FBC6C0266F}"/>
              </a:ext>
            </a:extLst>
          </p:cNvPr>
          <p:cNvSpPr/>
          <p:nvPr/>
        </p:nvSpPr>
        <p:spPr>
          <a:xfrm>
            <a:off x="4561874" y="3040463"/>
            <a:ext cx="2165510" cy="179461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>
                <a:solidFill>
                  <a:schemeClr val="accent1"/>
                </a:solidFill>
              </a:rPr>
              <a:t>Material: </a:t>
            </a:r>
            <a:r>
              <a:rPr lang="es-ES" sz="1200" dirty="0">
                <a:solidFill>
                  <a:schemeClr val="tx1"/>
                </a:solidFill>
              </a:rPr>
              <a:t>Oro</a:t>
            </a:r>
          </a:p>
          <a:p>
            <a:pPr lvl="0"/>
            <a:r>
              <a:rPr lang="es-ES" sz="1200" dirty="0">
                <a:solidFill>
                  <a:schemeClr val="accent1"/>
                </a:solidFill>
              </a:rPr>
              <a:t>Velocidad Disparo: </a:t>
            </a:r>
            <a:r>
              <a:rPr lang="es-ES" sz="1200" dirty="0">
                <a:solidFill>
                  <a:schemeClr val="tx1"/>
                </a:solidFill>
              </a:rPr>
              <a:t>12</a:t>
            </a:r>
            <a:endParaRPr lang="es-ES" sz="1200" dirty="0">
              <a:solidFill>
                <a:schemeClr val="accent1"/>
              </a:solidFill>
            </a:endParaRPr>
          </a:p>
          <a:p>
            <a:pPr lvl="0"/>
            <a:r>
              <a:rPr lang="es-ES" sz="1200" dirty="0">
                <a:solidFill>
                  <a:schemeClr val="accent1"/>
                </a:solidFill>
              </a:rPr>
              <a:t>Precisión: </a:t>
            </a:r>
            <a:r>
              <a:rPr lang="es-ES" sz="1200" dirty="0">
                <a:solidFill>
                  <a:schemeClr val="tx1"/>
                </a:solidFill>
              </a:rPr>
              <a:t>1.5</a:t>
            </a:r>
            <a:endParaRPr lang="es-ES" sz="1200" dirty="0">
              <a:solidFill>
                <a:schemeClr val="accent1"/>
              </a:solidFill>
            </a:endParaRPr>
          </a:p>
          <a:p>
            <a:pPr lvl="0"/>
            <a:r>
              <a:rPr lang="es-ES" sz="1200" dirty="0">
                <a:solidFill>
                  <a:schemeClr val="accent1"/>
                </a:solidFill>
              </a:rPr>
              <a:t>Daño: </a:t>
            </a:r>
            <a:r>
              <a:rPr lang="es-ES" sz="1200" dirty="0">
                <a:solidFill>
                  <a:schemeClr val="tx1"/>
                </a:solidFill>
              </a:rPr>
              <a:t>15</a:t>
            </a:r>
            <a:endParaRPr lang="es-ES" sz="1200" dirty="0">
              <a:solidFill>
                <a:schemeClr val="accent1"/>
              </a:solidFill>
            </a:endParaRPr>
          </a:p>
          <a:p>
            <a:pPr lvl="0"/>
            <a:r>
              <a:rPr lang="es-ES" sz="1200" dirty="0">
                <a:solidFill>
                  <a:schemeClr val="accent1"/>
                </a:solidFill>
              </a:rPr>
              <a:t>Rango: </a:t>
            </a:r>
            <a:r>
              <a:rPr lang="es-ES" sz="1200" dirty="0">
                <a:solidFill>
                  <a:schemeClr val="tx1"/>
                </a:solidFill>
              </a:rPr>
              <a:t>1.5</a:t>
            </a:r>
          </a:p>
          <a:p>
            <a:pPr lvl="0"/>
            <a:r>
              <a:rPr lang="es-ES" sz="1200" dirty="0">
                <a:solidFill>
                  <a:schemeClr val="accent1"/>
                </a:solidFill>
              </a:rPr>
              <a:t>Munición:  </a:t>
            </a:r>
            <a:r>
              <a:rPr lang="es-ES" sz="1200" dirty="0">
                <a:solidFill>
                  <a:schemeClr val="tx1"/>
                </a:solidFill>
              </a:rPr>
              <a:t>10</a:t>
            </a:r>
          </a:p>
          <a:p>
            <a:pPr lvl="0"/>
            <a:r>
              <a:rPr lang="es-ES" sz="1200" dirty="0">
                <a:solidFill>
                  <a:schemeClr val="accent1"/>
                </a:solidFill>
              </a:rPr>
              <a:t>Disponibilidad: </a:t>
            </a:r>
            <a:r>
              <a:rPr lang="es-ES" sz="1200" dirty="0">
                <a:solidFill>
                  <a:schemeClr val="tx1"/>
                </a:solidFill>
              </a:rPr>
              <a:t>Media</a:t>
            </a:r>
          </a:p>
          <a:p>
            <a:pPr lvl="0"/>
            <a:r>
              <a:rPr lang="es-ES" sz="1200" dirty="0">
                <a:solidFill>
                  <a:schemeClr val="accent1"/>
                </a:solidFill>
              </a:rPr>
              <a:t>Precio: </a:t>
            </a:r>
            <a:r>
              <a:rPr lang="es-ES" sz="1200" dirty="0">
                <a:solidFill>
                  <a:schemeClr val="tx1"/>
                </a:solidFill>
              </a:rPr>
              <a:t>$200</a:t>
            </a:r>
            <a:endParaRPr sz="1200" dirty="0">
              <a:solidFill>
                <a:schemeClr val="accent1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4C9D2BE-98D8-E649-A829-2C8037D83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84" y="3096093"/>
            <a:ext cx="1524274" cy="152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9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87;p34">
            <a:extLst>
              <a:ext uri="{FF2B5EF4-FFF2-40B4-BE49-F238E27FC236}">
                <a16:creationId xmlns:a16="http://schemas.microsoft.com/office/drawing/2014/main" id="{3A39EB16-5200-F24F-A9D1-523AC5FB3E7D}"/>
              </a:ext>
            </a:extLst>
          </p:cNvPr>
          <p:cNvSpPr txBox="1">
            <a:spLocks/>
          </p:cNvSpPr>
          <p:nvPr/>
        </p:nvSpPr>
        <p:spPr>
          <a:xfrm>
            <a:off x="404828" y="161165"/>
            <a:ext cx="81000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ighteous"/>
              <a:buNone/>
              <a:defRPr sz="37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s-ES_tradnl" dirty="0"/>
              <a:t>Métodos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0B9DEE-69DA-554F-93B3-8248260C9CF7}"/>
              </a:ext>
            </a:extLst>
          </p:cNvPr>
          <p:cNvSpPr txBox="1"/>
          <p:nvPr/>
        </p:nvSpPr>
        <p:spPr>
          <a:xfrm>
            <a:off x="675861" y="900640"/>
            <a:ext cx="5502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Son las acciones que comparten todos los objetos pertenecientes a una </a:t>
            </a:r>
            <a:r>
              <a:rPr lang="es-MX" sz="2400" dirty="0">
                <a:solidFill>
                  <a:srgbClr val="FF0000"/>
                </a:solidFill>
              </a:rPr>
              <a:t>CLASE</a:t>
            </a:r>
            <a:r>
              <a:rPr lang="es-MX" sz="2400" dirty="0"/>
              <a:t> en particular. Implementan el comportamiento de un objeto o, dicho de otro modo, las </a:t>
            </a:r>
            <a:r>
              <a:rPr lang="es-MX" sz="2400" dirty="0">
                <a:solidFill>
                  <a:srgbClr val="FF0000"/>
                </a:solidFill>
              </a:rPr>
              <a:t>funcionalidades</a:t>
            </a:r>
            <a:r>
              <a:rPr lang="es-MX" sz="2400" dirty="0"/>
              <a:t> que un objeto es capaz de realizar.</a:t>
            </a:r>
            <a:endParaRPr lang="es-ES_tradnl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37C3F4-CF9E-4145-8CBF-1B090A326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601" y="3408063"/>
            <a:ext cx="1080751" cy="10807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83E7146-2CBD-B947-BBDE-1D8791BE1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575742" y="3564603"/>
            <a:ext cx="879086" cy="76767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4C85906-6D99-3041-BD8C-A61A09962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831" y="3455319"/>
            <a:ext cx="648076" cy="8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4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87;p34">
            <a:extLst>
              <a:ext uri="{FF2B5EF4-FFF2-40B4-BE49-F238E27FC236}">
                <a16:creationId xmlns:a16="http://schemas.microsoft.com/office/drawing/2014/main" id="{3A39EB16-5200-F24F-A9D1-523AC5FB3E7D}"/>
              </a:ext>
            </a:extLst>
          </p:cNvPr>
          <p:cNvSpPr txBox="1">
            <a:spLocks/>
          </p:cNvSpPr>
          <p:nvPr/>
        </p:nvSpPr>
        <p:spPr>
          <a:xfrm>
            <a:off x="404828" y="161165"/>
            <a:ext cx="81000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ighteous"/>
              <a:buNone/>
              <a:defRPr sz="37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s-ES_tradnl" dirty="0"/>
              <a:t>Objeto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0B9DEE-69DA-554F-93B3-8248260C9CF7}"/>
              </a:ext>
            </a:extLst>
          </p:cNvPr>
          <p:cNvSpPr txBox="1"/>
          <p:nvPr/>
        </p:nvSpPr>
        <p:spPr>
          <a:xfrm>
            <a:off x="675861" y="900640"/>
            <a:ext cx="5502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/>
              <a:t>Es la implementación de una </a:t>
            </a:r>
            <a:r>
              <a:rPr lang="es-ES_tradnl" sz="2400" dirty="0">
                <a:solidFill>
                  <a:srgbClr val="FF0000"/>
                </a:solidFill>
              </a:rPr>
              <a:t>Clase </a:t>
            </a:r>
            <a:r>
              <a:rPr lang="es-ES_tradnl" sz="2400" dirty="0">
                <a:solidFill>
                  <a:schemeClr val="tx1"/>
                </a:solidFill>
              </a:rPr>
              <a:t>asignándole valores a sus </a:t>
            </a:r>
            <a:r>
              <a:rPr lang="es-ES_tradnl" sz="2400" dirty="0">
                <a:solidFill>
                  <a:srgbClr val="FF0000"/>
                </a:solidFill>
              </a:rPr>
              <a:t>Atributos </a:t>
            </a:r>
            <a:r>
              <a:rPr lang="es-ES_tradnl" sz="2400" dirty="0">
                <a:solidFill>
                  <a:schemeClr val="tx1"/>
                </a:solidFill>
              </a:rPr>
              <a:t>para posteriormente poder usar sus </a:t>
            </a:r>
            <a:r>
              <a:rPr lang="es-ES_tradnl" sz="2400" dirty="0">
                <a:solidFill>
                  <a:srgbClr val="FF0000"/>
                </a:solidFill>
              </a:rPr>
              <a:t>Métodos</a:t>
            </a:r>
            <a:r>
              <a:rPr lang="es-ES_tradnl" sz="2400" dirty="0">
                <a:solidFill>
                  <a:schemeClr val="tx1"/>
                </a:solidFill>
              </a:rPr>
              <a:t>.</a:t>
            </a:r>
            <a:endParaRPr lang="es-ES_tradnl" sz="2400" dirty="0">
              <a:solidFill>
                <a:srgbClr val="FF000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55EB809-3147-AF47-B8F1-845C68108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096" y="3419060"/>
            <a:ext cx="1724439" cy="17244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0B43105-2A9C-7A4F-BF6F-8D5C4F6AF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757" y="3472641"/>
            <a:ext cx="1840980" cy="184098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5F2094C-C30F-E249-B397-2972B83A9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538" y="3433974"/>
            <a:ext cx="1669230" cy="166923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3758BF5-283E-284E-8C41-883C0C540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27" y="3370570"/>
            <a:ext cx="1732634" cy="17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28304"/>
      </p:ext>
    </p:extLst>
  </p:cSld>
  <p:clrMapOvr>
    <a:masterClrMapping/>
  </p:clrMapOvr>
</p:sld>
</file>

<file path=ppt/theme/theme1.xml><?xml version="1.0" encoding="utf-8"?>
<a:theme xmlns:a="http://schemas.openxmlformats.org/drawingml/2006/main" name="Radio Production Worksho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C3B1"/>
      </a:accent1>
      <a:accent2>
        <a:srgbClr val="FFFFFF"/>
      </a:accent2>
      <a:accent3>
        <a:srgbClr val="000000"/>
      </a:accent3>
      <a:accent4>
        <a:srgbClr val="00C3B1"/>
      </a:accent4>
      <a:accent5>
        <a:srgbClr val="FFFFFF"/>
      </a:accent5>
      <a:accent6>
        <a:srgbClr val="000000"/>
      </a:accent6>
      <a:hlink>
        <a:srgbClr val="00C3B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120</Words>
  <Application>Microsoft Macintosh PowerPoint</Application>
  <PresentationFormat>Presentación en pantalla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Arimo</vt:lpstr>
      <vt:lpstr>Righteous</vt:lpstr>
      <vt:lpstr>Arial</vt:lpstr>
      <vt:lpstr>Radio Production Workshop by Slidesgo</vt:lpstr>
      <vt:lpstr>Tecnicismos de POO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cp:lastModifiedBy>Usuario de Microsoft Office</cp:lastModifiedBy>
  <cp:revision>21</cp:revision>
  <dcterms:modified xsi:type="dcterms:W3CDTF">2020-12-05T01:44:35Z</dcterms:modified>
</cp:coreProperties>
</file>