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6"/>
  </p:notesMasterIdLst>
  <p:sldIdLst>
    <p:sldId id="305" r:id="rId2"/>
    <p:sldId id="306" r:id="rId3"/>
    <p:sldId id="307" r:id="rId4"/>
    <p:sldId id="256" r:id="rId5"/>
    <p:sldId id="303" r:id="rId6"/>
    <p:sldId id="311" r:id="rId7"/>
    <p:sldId id="313" r:id="rId8"/>
    <p:sldId id="314" r:id="rId9"/>
    <p:sldId id="315" r:id="rId10"/>
    <p:sldId id="309" r:id="rId11"/>
    <p:sldId id="304" r:id="rId12"/>
    <p:sldId id="308" r:id="rId13"/>
    <p:sldId id="310" r:id="rId14"/>
    <p:sldId id="312" r:id="rId15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7"/>
      <p:bold r:id="rId18"/>
      <p:italic r:id="rId19"/>
      <p:boldItalic r:id="rId20"/>
    </p:embeddedFont>
    <p:embeddedFont>
      <p:font typeface="Righteous" panose="02010506000000020000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39F0B-F032-4EB3-AEC7-8F1A147B1D44}">
  <a:tblStyle styleId="{53739F0B-F032-4EB3-AEC7-8F1A147B1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6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230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08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8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52922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103" name="Google Shape;103;p6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52922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0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242" name="Google Shape;242;p10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 Jordi J. Cruz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NETBEANS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29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 Jordi J. Cruz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Asignar(</a:t>
            </a:r>
            <a:r>
              <a:rPr lang="es-ES" dirty="0" err="1"/>
              <a:t>TiposDatos</a:t>
            </a:r>
            <a:r>
              <a:rPr lang="es-E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19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C78-E99B-374E-88E9-62C8DBE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tipoDatos.java</a:t>
            </a:r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D091CA-5EB4-B94F-903B-01000E2B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5524E2-F81B-7941-B77A-1844A4E6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" y="1264325"/>
            <a:ext cx="9144000" cy="35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 Jordi J. Cruz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Leer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34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C78-E99B-374E-88E9-62C8DBE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36" y="530092"/>
            <a:ext cx="8100000" cy="723600"/>
          </a:xfrm>
        </p:spPr>
        <p:txBody>
          <a:bodyPr/>
          <a:lstStyle/>
          <a:p>
            <a:r>
              <a:rPr lang="es-ES_tradnl" dirty="0" err="1"/>
              <a:t>Leer.java</a:t>
            </a:r>
            <a:endParaRPr lang="es-ES_tradn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86B221-B289-A946-951A-97234E5B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6" y="1253692"/>
            <a:ext cx="8016949" cy="34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1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D13A-B5A9-3244-9D97-63D8BC66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Scanner: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2C3B4C4-670F-604E-B163-2B2FCAB0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40749"/>
              </p:ext>
            </p:extLst>
          </p:nvPr>
        </p:nvGraphicFramePr>
        <p:xfrm>
          <a:off x="769088" y="1486049"/>
          <a:ext cx="7609368" cy="31391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804684">
                  <a:extLst>
                    <a:ext uri="{9D8B030D-6E8A-4147-A177-3AD203B41FA5}">
                      <a16:colId xmlns:a16="http://schemas.microsoft.com/office/drawing/2014/main" val="2377699852"/>
                    </a:ext>
                  </a:extLst>
                </a:gridCol>
                <a:gridCol w="3804684">
                  <a:extLst>
                    <a:ext uri="{9D8B030D-6E8A-4147-A177-3AD203B41FA5}">
                      <a16:colId xmlns:a16="http://schemas.microsoft.com/office/drawing/2014/main" val="1668758361"/>
                    </a:ext>
                  </a:extLst>
                </a:gridCol>
              </a:tblGrid>
              <a:tr h="5231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dirty="0">
                          <a:effectLst/>
                        </a:rPr>
                        <a:t>Modo (método)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74111"/>
                  </a:ext>
                </a:extLst>
              </a:tr>
              <a:tr h="5231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dirty="0">
                          <a:effectLst/>
                        </a:rPr>
                        <a:t>nextBoolean()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Booleanos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98186"/>
                  </a:ext>
                </a:extLst>
              </a:tr>
              <a:tr h="5231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dirty="0">
                          <a:effectLst/>
                        </a:rPr>
                        <a:t>nextDouble()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/>
                        <a:t>Doubles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7831"/>
                  </a:ext>
                </a:extLst>
              </a:tr>
              <a:tr h="5231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dirty="0">
                          <a:effectLst/>
                        </a:rPr>
                        <a:t>nextFloat()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Flotantes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62375"/>
                  </a:ext>
                </a:extLst>
              </a:tr>
              <a:tr h="5231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dirty="0">
                          <a:effectLst/>
                        </a:rPr>
                        <a:t>nextInt()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Enteros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80965"/>
                  </a:ext>
                </a:extLst>
              </a:tr>
              <a:tr h="523186"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dirty="0">
                          <a:effectLst/>
                        </a:rPr>
                        <a:t>nextLine()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/>
                        <a:t>Strings</a:t>
                      </a:r>
                      <a:r>
                        <a:rPr lang="es-ES_tradnl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1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BA58-EA63-0B4A-9CED-67CC18D3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71" y="221748"/>
            <a:ext cx="7041156" cy="1288075"/>
          </a:xfrm>
        </p:spPr>
        <p:txBody>
          <a:bodyPr/>
          <a:lstStyle/>
          <a:p>
            <a:r>
              <a:rPr lang="es-ES_tradnl" dirty="0"/>
              <a:t>Configurar </a:t>
            </a:r>
            <a:r>
              <a:rPr lang="es-ES_tradnl" dirty="0" err="1"/>
              <a:t>Netbeans</a:t>
            </a:r>
            <a:r>
              <a:rPr lang="es-ES_tradnl" dirty="0"/>
              <a:t> para la materia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920C98-3C53-1E42-80E2-36706557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1" y="1509823"/>
            <a:ext cx="3157071" cy="30426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07C087-5530-AF4B-BD2D-6FE8D9F4E4F3}"/>
              </a:ext>
            </a:extLst>
          </p:cNvPr>
          <p:cNvSpPr txBox="1"/>
          <p:nvPr/>
        </p:nvSpPr>
        <p:spPr>
          <a:xfrm>
            <a:off x="526622" y="4552507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Buscar en el menú preferencias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5F9313-FD69-964F-B4AE-983EFF1C7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7" b="88217"/>
          <a:stretch/>
        </p:blipFill>
        <p:spPr>
          <a:xfrm>
            <a:off x="3869049" y="2126510"/>
            <a:ext cx="4869739" cy="13503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BDA6AB-7EAE-3D49-B4FE-A8670762A9F6}"/>
              </a:ext>
            </a:extLst>
          </p:cNvPr>
          <p:cNvSpPr txBox="1"/>
          <p:nvPr/>
        </p:nvSpPr>
        <p:spPr>
          <a:xfrm>
            <a:off x="4242390" y="3561907"/>
            <a:ext cx="400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esa opción del menú configurar el color que usaran en TODA LA CLASE  </a:t>
            </a:r>
          </a:p>
        </p:txBody>
      </p:sp>
    </p:spTree>
    <p:extLst>
      <p:ext uri="{BB962C8B-B14F-4D97-AF65-F5344CB8AC3E}">
        <p14:creationId xmlns:p14="http://schemas.microsoft.com/office/powerpoint/2010/main" val="16177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F1943-BCA1-7D47-99FD-0EBB8C80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Cómo subir programa a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7086AE-C099-F24E-8FAD-F678ECC5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1" y="1264325"/>
            <a:ext cx="6116334" cy="3742958"/>
          </a:xfrm>
          <a:prstGeom prst="rect">
            <a:avLst/>
          </a:prstGeom>
        </p:spPr>
      </p:pic>
      <p:sp>
        <p:nvSpPr>
          <p:cNvPr id="5" name="Google Shape;965;p44">
            <a:extLst>
              <a:ext uri="{FF2B5EF4-FFF2-40B4-BE49-F238E27FC236}">
                <a16:creationId xmlns:a16="http://schemas.microsoft.com/office/drawing/2014/main" id="{E2708424-F73E-BB47-8CEC-3F3D2ECC7C0D}"/>
              </a:ext>
            </a:extLst>
          </p:cNvPr>
          <p:cNvSpPr txBox="1">
            <a:spLocks/>
          </p:cNvSpPr>
          <p:nvPr/>
        </p:nvSpPr>
        <p:spPr>
          <a:xfrm>
            <a:off x="6630375" y="1807925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lnSpc>
                <a:spcPct val="100000"/>
              </a:lnSpc>
              <a:buFont typeface="Arimo"/>
              <a:buNone/>
            </a:pPr>
            <a:r>
              <a:rPr lang="es-ES_tradnl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Código en grande </a:t>
            </a:r>
          </a:p>
        </p:txBody>
      </p:sp>
      <p:cxnSp>
        <p:nvCxnSpPr>
          <p:cNvPr id="6" name="Google Shape;1000;p44">
            <a:extLst>
              <a:ext uri="{FF2B5EF4-FFF2-40B4-BE49-F238E27FC236}">
                <a16:creationId xmlns:a16="http://schemas.microsoft.com/office/drawing/2014/main" id="{9424725E-5D66-CB4F-AA91-A4BDEF23DAF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349256" y="1987925"/>
            <a:ext cx="3281119" cy="1095518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" name="Google Shape;965;p44">
            <a:extLst>
              <a:ext uri="{FF2B5EF4-FFF2-40B4-BE49-F238E27FC236}">
                <a16:creationId xmlns:a16="http://schemas.microsoft.com/office/drawing/2014/main" id="{F77A87F9-7196-BA42-93E6-0B001EAA0847}"/>
              </a:ext>
            </a:extLst>
          </p:cNvPr>
          <p:cNvSpPr txBox="1">
            <a:spLocks/>
          </p:cNvSpPr>
          <p:nvPr/>
        </p:nvSpPr>
        <p:spPr>
          <a:xfrm>
            <a:off x="6548859" y="4203794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lnSpc>
                <a:spcPct val="100000"/>
              </a:lnSpc>
              <a:buFont typeface="Arimo"/>
              <a:buNone/>
            </a:pPr>
            <a:r>
              <a:rPr lang="es-ES_tradnl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Resultado</a:t>
            </a:r>
          </a:p>
        </p:txBody>
      </p:sp>
      <p:cxnSp>
        <p:nvCxnSpPr>
          <p:cNvPr id="9" name="Google Shape;1000;p44">
            <a:extLst>
              <a:ext uri="{FF2B5EF4-FFF2-40B4-BE49-F238E27FC236}">
                <a16:creationId xmlns:a16="http://schemas.microsoft.com/office/drawing/2014/main" id="{419EF2C9-8A7B-8D40-A953-131EA7C6C64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09330" y="4231322"/>
            <a:ext cx="5439529" cy="152472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848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 Jordi J. Cruz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MAIN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C78-E99B-374E-88E9-62C8DBE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HolaMundo.java</a:t>
            </a:r>
            <a:endParaRPr lang="es-ES_tradnl" dirty="0"/>
          </a:p>
        </p:txBody>
      </p:sp>
      <p:sp>
        <p:nvSpPr>
          <p:cNvPr id="31" name="Google Shape;615;p30">
            <a:extLst>
              <a:ext uri="{FF2B5EF4-FFF2-40B4-BE49-F238E27FC236}">
                <a16:creationId xmlns:a16="http://schemas.microsoft.com/office/drawing/2014/main" id="{0A60E0D4-5753-5542-8381-8043E13BC6F8}"/>
              </a:ext>
            </a:extLst>
          </p:cNvPr>
          <p:cNvSpPr/>
          <p:nvPr/>
        </p:nvSpPr>
        <p:spPr>
          <a:xfrm>
            <a:off x="898878" y="3787813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16;p30">
            <a:extLst>
              <a:ext uri="{FF2B5EF4-FFF2-40B4-BE49-F238E27FC236}">
                <a16:creationId xmlns:a16="http://schemas.microsoft.com/office/drawing/2014/main" id="{8B8D7C0C-E8E3-5449-947E-4504868A9C74}"/>
              </a:ext>
            </a:extLst>
          </p:cNvPr>
          <p:cNvSpPr/>
          <p:nvPr/>
        </p:nvSpPr>
        <p:spPr>
          <a:xfrm>
            <a:off x="529225" y="3598163"/>
            <a:ext cx="739200" cy="7392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23;p30">
            <a:extLst>
              <a:ext uri="{FF2B5EF4-FFF2-40B4-BE49-F238E27FC236}">
                <a16:creationId xmlns:a16="http://schemas.microsoft.com/office/drawing/2014/main" id="{AEDA4984-640D-424C-8224-097D4F166CAE}"/>
              </a:ext>
            </a:extLst>
          </p:cNvPr>
          <p:cNvSpPr txBox="1">
            <a:spLocks noGrp="1"/>
          </p:cNvSpPr>
          <p:nvPr/>
        </p:nvSpPr>
        <p:spPr>
          <a:xfrm>
            <a:off x="1498703" y="3787813"/>
            <a:ext cx="418971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Archivos JAVA</a:t>
            </a:r>
            <a:endParaRPr dirty="0"/>
          </a:p>
        </p:txBody>
      </p:sp>
      <p:sp>
        <p:nvSpPr>
          <p:cNvPr id="34" name="Google Shape;624;p30">
            <a:extLst>
              <a:ext uri="{FF2B5EF4-FFF2-40B4-BE49-F238E27FC236}">
                <a16:creationId xmlns:a16="http://schemas.microsoft.com/office/drawing/2014/main" id="{71AE1861-6780-8C4D-91C7-D63F653E2060}"/>
              </a:ext>
            </a:extLst>
          </p:cNvPr>
          <p:cNvSpPr txBox="1">
            <a:spLocks noGrp="1"/>
          </p:cNvSpPr>
          <p:nvPr/>
        </p:nvSpPr>
        <p:spPr>
          <a:xfrm>
            <a:off x="1498703" y="4073038"/>
            <a:ext cx="2660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El archivo java se debe de llamar igual a la parte que dice </a:t>
            </a:r>
            <a:r>
              <a:rPr lang="es-ES" sz="1400" b="1" dirty="0" err="1"/>
              <a:t>public</a:t>
            </a:r>
            <a:r>
              <a:rPr lang="es-ES" sz="1400" b="1" dirty="0"/>
              <a:t> </a:t>
            </a:r>
            <a:r>
              <a:rPr lang="es-ES" sz="1400" b="1" dirty="0" err="1"/>
              <a:t>class</a:t>
            </a:r>
            <a:r>
              <a:rPr lang="es-ES" sz="1400" b="1" dirty="0"/>
              <a:t> </a:t>
            </a:r>
          </a:p>
        </p:txBody>
      </p:sp>
      <p:sp>
        <p:nvSpPr>
          <p:cNvPr id="35" name="Google Shape;629;p30">
            <a:extLst>
              <a:ext uri="{FF2B5EF4-FFF2-40B4-BE49-F238E27FC236}">
                <a16:creationId xmlns:a16="http://schemas.microsoft.com/office/drawing/2014/main" id="{13C376EB-3064-A944-8AA4-14AAC5051C0C}"/>
              </a:ext>
            </a:extLst>
          </p:cNvPr>
          <p:cNvSpPr txBox="1">
            <a:spLocks noGrp="1"/>
          </p:cNvSpPr>
          <p:nvPr/>
        </p:nvSpPr>
        <p:spPr>
          <a:xfrm>
            <a:off x="529289" y="3693613"/>
            <a:ext cx="7392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1" name="Google Shape;615;p30">
            <a:extLst>
              <a:ext uri="{FF2B5EF4-FFF2-40B4-BE49-F238E27FC236}">
                <a16:creationId xmlns:a16="http://schemas.microsoft.com/office/drawing/2014/main" id="{06AAB9A0-2258-3B4A-B848-7F102CBFB9A0}"/>
              </a:ext>
            </a:extLst>
          </p:cNvPr>
          <p:cNvSpPr/>
          <p:nvPr/>
        </p:nvSpPr>
        <p:spPr>
          <a:xfrm>
            <a:off x="4528456" y="3787813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16;p30">
            <a:extLst>
              <a:ext uri="{FF2B5EF4-FFF2-40B4-BE49-F238E27FC236}">
                <a16:creationId xmlns:a16="http://schemas.microsoft.com/office/drawing/2014/main" id="{A1F51149-DE6D-174C-8BD0-BF1A17A802DB}"/>
              </a:ext>
            </a:extLst>
          </p:cNvPr>
          <p:cNvSpPr/>
          <p:nvPr/>
        </p:nvSpPr>
        <p:spPr>
          <a:xfrm>
            <a:off x="4158803" y="3598163"/>
            <a:ext cx="739200" cy="7392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623;p30">
            <a:extLst>
              <a:ext uri="{FF2B5EF4-FFF2-40B4-BE49-F238E27FC236}">
                <a16:creationId xmlns:a16="http://schemas.microsoft.com/office/drawing/2014/main" id="{13EE2A6F-2C2D-694B-98C9-FAF106379B3C}"/>
              </a:ext>
            </a:extLst>
          </p:cNvPr>
          <p:cNvSpPr txBox="1">
            <a:spLocks noGrp="1"/>
          </p:cNvSpPr>
          <p:nvPr/>
        </p:nvSpPr>
        <p:spPr>
          <a:xfrm>
            <a:off x="5128281" y="3787813"/>
            <a:ext cx="2429822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MAIN</a:t>
            </a:r>
            <a:endParaRPr dirty="0"/>
          </a:p>
        </p:txBody>
      </p:sp>
      <p:sp>
        <p:nvSpPr>
          <p:cNvPr id="44" name="Google Shape;624;p30">
            <a:extLst>
              <a:ext uri="{FF2B5EF4-FFF2-40B4-BE49-F238E27FC236}">
                <a16:creationId xmlns:a16="http://schemas.microsoft.com/office/drawing/2014/main" id="{65FF3404-F1AB-254A-913A-83D07A1D0047}"/>
              </a:ext>
            </a:extLst>
          </p:cNvPr>
          <p:cNvSpPr txBox="1">
            <a:spLocks noGrp="1"/>
          </p:cNvSpPr>
          <p:nvPr/>
        </p:nvSpPr>
        <p:spPr>
          <a:xfrm>
            <a:off x="5128281" y="4073038"/>
            <a:ext cx="2660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None/>
              <a:defRPr sz="16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En el proyecto debe existir un </a:t>
            </a:r>
            <a:r>
              <a:rPr lang="es-ES" sz="1400" dirty="0" err="1"/>
              <a:t>main</a:t>
            </a:r>
            <a:r>
              <a:rPr lang="es-ES" sz="1400" dirty="0"/>
              <a:t> para poder ejecutar</a:t>
            </a:r>
            <a:endParaRPr sz="1400" dirty="0"/>
          </a:p>
        </p:txBody>
      </p:sp>
      <p:sp>
        <p:nvSpPr>
          <p:cNvPr id="45" name="Google Shape;629;p30">
            <a:extLst>
              <a:ext uri="{FF2B5EF4-FFF2-40B4-BE49-F238E27FC236}">
                <a16:creationId xmlns:a16="http://schemas.microsoft.com/office/drawing/2014/main" id="{1346DFC6-BEED-5A41-896B-A7419804D8B9}"/>
              </a:ext>
            </a:extLst>
          </p:cNvPr>
          <p:cNvSpPr txBox="1">
            <a:spLocks noGrp="1"/>
          </p:cNvSpPr>
          <p:nvPr/>
        </p:nvSpPr>
        <p:spPr>
          <a:xfrm>
            <a:off x="4158867" y="3693613"/>
            <a:ext cx="7392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1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7566823B-4157-A645-A439-D98614EF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0" y="1303985"/>
            <a:ext cx="8428706" cy="2233985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12EC8774-79EA-4549-8A63-0F4167F392EB}"/>
              </a:ext>
            </a:extLst>
          </p:cNvPr>
          <p:cNvSpPr/>
          <p:nvPr/>
        </p:nvSpPr>
        <p:spPr>
          <a:xfrm>
            <a:off x="2700669" y="1350984"/>
            <a:ext cx="1827787" cy="286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33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 Jordi J. Cruz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Convenciones en 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C78-E99B-374E-88E9-62C8DBE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Java recomienda el </a:t>
            </a:r>
            <a:r>
              <a:rPr lang="es-ES_tradnl" dirty="0" err="1"/>
              <a:t>CamelCase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A4FF7-F9B4-4D44-8831-03275471DEE0}"/>
              </a:ext>
            </a:extLst>
          </p:cNvPr>
          <p:cNvSpPr txBox="1"/>
          <p:nvPr/>
        </p:nvSpPr>
        <p:spPr>
          <a:xfrm>
            <a:off x="704248" y="1569279"/>
            <a:ext cx="7924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 recomienda a los desarrolladores de software que sigan estas convenciones para ayudar a mejorar la legibilidad del código fuente y facilitar el mantenimiento del software. Las razones principales de la existencia de estas convenciones son para</a:t>
            </a:r>
            <a:r>
              <a:rPr lang="es-MX" sz="2000" b="1" dirty="0"/>
              <a:t> </a:t>
            </a:r>
            <a:r>
              <a:rPr lang="es-MX" sz="2000" b="1" dirty="0">
                <a:solidFill>
                  <a:srgbClr val="FF0000"/>
                </a:solidFill>
              </a:rPr>
              <a:t>reducir los esfuerzos a la hora de leer</a:t>
            </a:r>
            <a:r>
              <a:rPr lang="es-MX" sz="2000" b="1" dirty="0"/>
              <a:t> y </a:t>
            </a:r>
            <a:r>
              <a:rPr lang="es-MX" sz="2000" b="1" dirty="0">
                <a:solidFill>
                  <a:srgbClr val="FF0000"/>
                </a:solidFill>
              </a:rPr>
              <a:t>entender el código fuente</a:t>
            </a:r>
            <a:r>
              <a:rPr lang="es-MX" sz="2000" dirty="0"/>
              <a:t> y </a:t>
            </a:r>
            <a:r>
              <a:rPr lang="es-MX" sz="2000" b="1" dirty="0">
                <a:solidFill>
                  <a:srgbClr val="FF0000"/>
                </a:solidFill>
              </a:rPr>
              <a:t>mantener el standard de estilo</a:t>
            </a:r>
            <a:endParaRPr lang="es-ES_tradnl" sz="2000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B10EEA-8360-DE47-8987-44287338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96" y="3215805"/>
            <a:ext cx="1786558" cy="18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C78-E99B-374E-88E9-62C8DBE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" y="204394"/>
            <a:ext cx="8100000" cy="723600"/>
          </a:xfrm>
        </p:spPr>
        <p:txBody>
          <a:bodyPr/>
          <a:lstStyle/>
          <a:p>
            <a:r>
              <a:rPr lang="es-ES_tradnl" dirty="0" err="1"/>
              <a:t>CamelCase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A4FF7-F9B4-4D44-8831-03275471DEE0}"/>
              </a:ext>
            </a:extLst>
          </p:cNvPr>
          <p:cNvSpPr txBox="1"/>
          <p:nvPr/>
        </p:nvSpPr>
        <p:spPr>
          <a:xfrm>
            <a:off x="325822" y="1064629"/>
            <a:ext cx="8303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nombre se debe a que las mayúsculas a lo largo de una palabra en CamelCase se asemejan a las jorobas de un camello.</a:t>
            </a:r>
          </a:p>
          <a:p>
            <a:endParaRPr lang="es-MX" sz="2000" dirty="0"/>
          </a:p>
          <a:p>
            <a:r>
              <a:rPr lang="es-MX" sz="2000" dirty="0"/>
              <a:t>Existen dos tipos de CamelCase:</a:t>
            </a:r>
          </a:p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1"/>
                </a:solidFill>
              </a:rPr>
              <a:t>UpperCamelCase:</a:t>
            </a:r>
            <a:r>
              <a:rPr lang="es-MX" sz="2000" dirty="0"/>
              <a:t> cuando la primera letra de cada una de las palabras es mayúscula. Ejemplo: </a:t>
            </a:r>
            <a:r>
              <a:rPr lang="es-MX" sz="2000" i="1" dirty="0"/>
              <a:t>MiBlogDeDesarrollo</a:t>
            </a:r>
            <a:r>
              <a:rPr lang="es-MX" sz="2000" dirty="0"/>
              <a:t>.</a:t>
            </a:r>
          </a:p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1"/>
                </a:solidFill>
              </a:rPr>
              <a:t>lowerCamelCase</a:t>
            </a:r>
            <a:r>
              <a:rPr lang="es-MX" sz="2000" dirty="0"/>
              <a:t>: igual que la anterior con la excepción de que la primera letra es minúscula. Ejemplo: </a:t>
            </a:r>
            <a:r>
              <a:rPr lang="es-MX" sz="2000" i="1" dirty="0"/>
              <a:t>miBlogDeDesarrollo</a:t>
            </a:r>
            <a:r>
              <a:rPr lang="es-MX" sz="2000" dirty="0"/>
              <a:t>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6058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1C78-E99B-374E-88E9-62C8DBE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" y="204394"/>
            <a:ext cx="8100000" cy="723600"/>
          </a:xfrm>
        </p:spPr>
        <p:txBody>
          <a:bodyPr/>
          <a:lstStyle/>
          <a:p>
            <a:r>
              <a:rPr lang="es-ES_tradnl" dirty="0"/>
              <a:t>Uso </a:t>
            </a:r>
            <a:r>
              <a:rPr lang="es-ES_tradnl" dirty="0" err="1"/>
              <a:t>CamelCase</a:t>
            </a:r>
            <a:r>
              <a:rPr lang="es-ES_tradnl" dirty="0"/>
              <a:t> en la clase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A4FF7-F9B4-4D44-8831-03275471DEE0}"/>
              </a:ext>
            </a:extLst>
          </p:cNvPr>
          <p:cNvSpPr txBox="1"/>
          <p:nvPr/>
        </p:nvSpPr>
        <p:spPr>
          <a:xfrm>
            <a:off x="325822" y="1064629"/>
            <a:ext cx="8818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Se usara:</a:t>
            </a:r>
          </a:p>
          <a:p>
            <a:endParaRPr lang="es-MX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</a:rPr>
              <a:t>UpperCamelCase: </a:t>
            </a:r>
            <a:r>
              <a:rPr lang="es-MX" sz="2800" dirty="0">
                <a:solidFill>
                  <a:schemeClr val="tx1"/>
                </a:solidFill>
              </a:rPr>
              <a:t>Para el nombre de archivos y programas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</a:rPr>
              <a:t>lowerCamelCase</a:t>
            </a:r>
            <a:r>
              <a:rPr lang="es-MX" sz="2800" dirty="0"/>
              <a:t>:Se usará para las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800" dirty="0"/>
          </a:p>
          <a:p>
            <a:pPr algn="ctr"/>
            <a:r>
              <a:rPr lang="es-MX" sz="2800" dirty="0">
                <a:solidFill>
                  <a:srgbClr val="FF0000"/>
                </a:solidFill>
              </a:rPr>
              <a:t>EN CASO DE USAR UNA CONSTANTE SE USARÁ PURAS MÁYUSCULAS</a:t>
            </a:r>
          </a:p>
        </p:txBody>
      </p:sp>
    </p:spTree>
    <p:extLst>
      <p:ext uri="{BB962C8B-B14F-4D97-AF65-F5344CB8AC3E}">
        <p14:creationId xmlns:p14="http://schemas.microsoft.com/office/powerpoint/2010/main" val="3468203136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266</Words>
  <Application>Microsoft Macintosh PowerPoint</Application>
  <PresentationFormat>Presentación en pantalla (16:9)</PresentationFormat>
  <Paragraphs>56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Righteous</vt:lpstr>
      <vt:lpstr>Arial</vt:lpstr>
      <vt:lpstr>Arimo</vt:lpstr>
      <vt:lpstr>Radio Production Workshop by Slidesgo</vt:lpstr>
      <vt:lpstr>NETBEANS</vt:lpstr>
      <vt:lpstr>Configurar Netbeans para la materia </vt:lpstr>
      <vt:lpstr>Cómo subir programa a Class </vt:lpstr>
      <vt:lpstr>MAIN</vt:lpstr>
      <vt:lpstr>HolaMundo.java</vt:lpstr>
      <vt:lpstr>Convenciones en java</vt:lpstr>
      <vt:lpstr>Java recomienda el CamelCase</vt:lpstr>
      <vt:lpstr>CamelCase</vt:lpstr>
      <vt:lpstr>Uso CamelCase en la clase</vt:lpstr>
      <vt:lpstr>Asignar(TiposDatos)</vt:lpstr>
      <vt:lpstr>tipoDatos.java</vt:lpstr>
      <vt:lpstr>Leer </vt:lpstr>
      <vt:lpstr>Leer.java</vt:lpstr>
      <vt:lpstr>Tipos de Scanner: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Básico</dc:title>
  <cp:lastModifiedBy>Usuario de Microsoft Office</cp:lastModifiedBy>
  <cp:revision>11</cp:revision>
  <dcterms:modified xsi:type="dcterms:W3CDTF">2020-12-04T01:43:15Z</dcterms:modified>
</cp:coreProperties>
</file>