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4"/>
  </p:sldMasterIdLst>
  <p:notesMasterIdLst>
    <p:notesMasterId r:id="rId19"/>
  </p:notesMasterIdLst>
  <p:handoutMasterIdLst>
    <p:handoutMasterId r:id="rId20"/>
  </p:handoutMasterIdLst>
  <p:sldIdLst>
    <p:sldId id="258" r:id="rId5"/>
    <p:sldId id="280" r:id="rId6"/>
    <p:sldId id="307" r:id="rId7"/>
    <p:sldId id="308" r:id="rId8"/>
    <p:sldId id="313" r:id="rId9"/>
    <p:sldId id="309" r:id="rId10"/>
    <p:sldId id="310" r:id="rId11"/>
    <p:sldId id="311" r:id="rId12"/>
    <p:sldId id="312" r:id="rId13"/>
    <p:sldId id="314" r:id="rId14"/>
    <p:sldId id="315" r:id="rId15"/>
    <p:sldId id="316" r:id="rId16"/>
    <p:sldId id="317" r:id="rId17"/>
    <p:sldId id="306" r:id="rId18"/>
  </p:sldIdLst>
  <p:sldSz cx="12192000" cy="6858000"/>
  <p:notesSz cx="6858000" cy="9144000"/>
  <p:embeddedFontLst>
    <p:embeddedFont>
      <p:font typeface="Open Sans" panose="020B0604020202020204" charset="0"/>
      <p:regular r:id="rId21"/>
      <p:bold r:id="rId22"/>
      <p:italic r:id="rId23"/>
      <p:boldItalic r:id="rId24"/>
    </p:embeddedFont>
    <p:embeddedFont>
      <p:font typeface="Raleway Light" panose="020B0604020202020204" charset="0"/>
      <p:regular r:id="rId25"/>
    </p:embeddedFont>
    <p:embeddedFont>
      <p:font typeface="Raleway" panose="020B0604020202020204" charset="0"/>
      <p:regular r:id="rId26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232" userDrawn="1">
          <p15:clr>
            <a:srgbClr val="A4A3A4"/>
          </p15:clr>
        </p15:guide>
        <p15:guide id="2" orient="horz" pos="1706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4" orient="horz" pos="10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a Assin Sunye" initials="CAS" lastIdx="4" clrIdx="0">
    <p:extLst>
      <p:ext uri="{19B8F6BF-5375-455C-9EA6-DF929625EA0E}">
        <p15:presenceInfo xmlns:p15="http://schemas.microsoft.com/office/powerpoint/2012/main" userId="c3a0c3d9ed5fb5d9" providerId="Windows Live"/>
      </p:ext>
    </p:extLst>
  </p:cmAuthor>
  <p:cmAuthor id="2" name="Belen Muñiz" initials="BM" lastIdx="2" clrIdx="1">
    <p:extLst>
      <p:ext uri="{19B8F6BF-5375-455C-9EA6-DF929625EA0E}">
        <p15:presenceInfo xmlns:p15="http://schemas.microsoft.com/office/powerpoint/2012/main" userId="S003000092FB62EC@LIVE.COM" providerId="AD"/>
      </p:ext>
    </p:extLst>
  </p:cmAuthor>
  <p:cmAuthor id="3" name="belen muniz" initials="bm" lastIdx="3" clrIdx="2">
    <p:extLst>
      <p:ext uri="{19B8F6BF-5375-455C-9EA6-DF929625EA0E}">
        <p15:presenceInfo xmlns:p15="http://schemas.microsoft.com/office/powerpoint/2012/main" userId="ed141f22d02a89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D0FF"/>
    <a:srgbClr val="00AAD5"/>
    <a:srgbClr val="00DBFF"/>
    <a:srgbClr val="01DBFF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91" autoAdjust="0"/>
    <p:restoredTop sz="96586" autoAdjust="0"/>
  </p:normalViewPr>
  <p:slideViewPr>
    <p:cSldViewPr snapToGrid="0">
      <p:cViewPr varScale="1">
        <p:scale>
          <a:sx n="80" d="100"/>
          <a:sy n="80" d="100"/>
        </p:scale>
        <p:origin x="379" y="48"/>
      </p:cViewPr>
      <p:guideLst>
        <p:guide pos="1232"/>
        <p:guide orient="horz" pos="1706"/>
        <p:guide orient="horz" pos="3838"/>
        <p:guide orient="horz" pos="104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688"/>
    </p:cViewPr>
  </p:sorterViewPr>
  <p:notesViewPr>
    <p:cSldViewPr snapToGrid="0" showGuides="1">
      <p:cViewPr varScale="1">
        <p:scale>
          <a:sx n="87" d="100"/>
          <a:sy n="87" d="100"/>
        </p:scale>
        <p:origin x="2826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DDFB6-CA13-4FEC-8ED3-F8810E2E31A9}" type="datetimeFigureOut">
              <a:rPr lang="es-ES" smtClean="0"/>
              <a:t>14/03/2018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E65B1-DC05-4021-8D2D-3F6A779565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8672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8DDE1-7473-4089-A3EB-80E19C00570C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BB2E5-D305-412D-A528-E39D5186B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45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BB2E5-D305-412D-A528-E39D5186BA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87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1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_uae@plainconcepts.com" TargetMode="External"/><Relationship Id="rId4" Type="http://schemas.openxmlformats.org/officeDocument/2006/relationships/image" Target="../media/image17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1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19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_us@plainconcepts.com" TargetMode="External"/><Relationship Id="rId4" Type="http://schemas.openxmlformats.org/officeDocument/2006/relationships/image" Target="../media/image2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2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solidFill>
          <a:srgbClr val="07D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lainMarca-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14" y="43914"/>
            <a:ext cx="6770173" cy="677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0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7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620000" y="0"/>
            <a:ext cx="4572000" cy="6858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411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gre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7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41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gre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7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620000" y="0"/>
            <a:ext cx="4572000" cy="6858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0028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71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" y="4827600"/>
            <a:ext cx="2335672" cy="2335672"/>
          </a:xfrm>
          <a:prstGeom prst="rect">
            <a:avLst/>
          </a:prstGeom>
        </p:spPr>
      </p:pic>
      <p:sp>
        <p:nvSpPr>
          <p:cNvPr id="4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902033" y="2646375"/>
            <a:ext cx="4791456" cy="682751"/>
          </a:xfrm>
        </p:spPr>
        <p:txBody>
          <a:bodyPr anchor="ctr">
            <a:noAutofit/>
          </a:bodyPr>
          <a:lstStyle>
            <a:lvl1pPr marL="0" indent="0">
              <a:buNone/>
              <a:defRPr sz="4800" cap="all" baseline="0">
                <a:solidFill>
                  <a:schemeClr val="bg2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Gracias!</a:t>
            </a: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902033" y="3398850"/>
            <a:ext cx="4791456" cy="2137654"/>
          </a:xfrm>
        </p:spPr>
        <p:txBody>
          <a:bodyPr anchor="t">
            <a:noAutofit/>
          </a:bodyPr>
          <a:lstStyle>
            <a:lvl1pPr marL="0" indent="0">
              <a:buNone/>
              <a:defRPr sz="2800" baseline="0">
                <a:solidFill>
                  <a:srgbClr val="00AAD5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adicional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188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3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902033" y="2646375"/>
            <a:ext cx="4791456" cy="682751"/>
          </a:xfrm>
        </p:spPr>
        <p:txBody>
          <a:bodyPr anchor="ctr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Gracias!</a:t>
            </a:r>
          </a:p>
        </p:txBody>
      </p:sp>
      <p:sp>
        <p:nvSpPr>
          <p:cNvPr id="4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902033" y="3398850"/>
            <a:ext cx="4791456" cy="2137654"/>
          </a:xfrm>
        </p:spPr>
        <p:txBody>
          <a:bodyPr anchor="t">
            <a:noAutofit/>
          </a:bodyPr>
          <a:lstStyle>
            <a:lvl1pPr marL="0" indent="0">
              <a:buNone/>
              <a:defRPr sz="2800" baseline="0">
                <a:solidFill>
                  <a:srgbClr val="00AAD5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adicional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91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citi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06" y="1708157"/>
            <a:ext cx="1905000" cy="190500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853222" y="1242580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Barcelona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08" y="1708157"/>
            <a:ext cx="1905000" cy="190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249" y="1708157"/>
            <a:ext cx="1905000" cy="1905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790" y="1708157"/>
            <a:ext cx="1905000" cy="1905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06" y="3371251"/>
            <a:ext cx="1905000" cy="1905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447" y="3371251"/>
            <a:ext cx="1905000" cy="1905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988" y="3371251"/>
            <a:ext cx="1905000" cy="1905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4201670" y="1242580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Bilbao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116313" y="5251199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>
                <a:solidFill>
                  <a:schemeClr val="tx2"/>
                </a:solidFill>
                <a:latin typeface="+mj-lt"/>
              </a:rPr>
              <a:t>Dubai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5119405" y="5251199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London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6299882" y="1242579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Madrid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7314812" y="5251200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Seattle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478284" y="1249672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Sevilla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3820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arcelo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45432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0AAD5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rgbClr val="00AAD5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 err="1">
                <a:solidFill>
                  <a:schemeClr val="tx2"/>
                </a:solidFill>
                <a:latin typeface="+mj-lt"/>
              </a:rPr>
              <a:t>Avinguda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Josep </a:t>
            </a:r>
            <a:r>
              <a:rPr lang="es-ES" sz="2000" dirty="0" err="1">
                <a:solidFill>
                  <a:schemeClr val="tx2"/>
                </a:solidFill>
                <a:latin typeface="+mj-lt"/>
              </a:rPr>
              <a:t>Tarradellas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, 10, 6º 1ª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 08029 Barcelona, España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+34 93 3607 114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Barcelona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0838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ilba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1582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0AAD5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rgbClr val="00AAD5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Nervión 3, Planta 6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48001 Bilbao, España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+34 94 6008 168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Bilbao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89571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dubai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6471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Info_uae@plainconcepts.com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 err="1">
                <a:solidFill>
                  <a:schemeClr val="tx2"/>
                </a:solidFill>
                <a:latin typeface="+mj-lt"/>
              </a:rPr>
              <a:t>Dubai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Internet City, </a:t>
            </a:r>
            <a:r>
              <a:rPr lang="es-ES" sz="2000" dirty="0" err="1">
                <a:solidFill>
                  <a:schemeClr val="tx2"/>
                </a:solidFill>
                <a:latin typeface="+mj-lt"/>
              </a:rPr>
              <a:t>Building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1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73030 </a:t>
            </a:r>
            <a:r>
              <a:rPr lang="es-ES" sz="2000" dirty="0" err="1">
                <a:solidFill>
                  <a:schemeClr val="tx2"/>
                </a:solidFill>
                <a:latin typeface="+mj-lt"/>
              </a:rPr>
              <a:t>Bubai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+971 4 551 6653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>
                <a:solidFill>
                  <a:srgbClr val="00AAD5"/>
                </a:solidFill>
                <a:latin typeface="+mj-lt"/>
              </a:rPr>
              <a:t>Dubai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386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14" y="43914"/>
            <a:ext cx="6770173" cy="677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875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lond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2111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 err="1">
                <a:solidFill>
                  <a:schemeClr val="tx2"/>
                </a:solidFill>
                <a:latin typeface="+mj-lt"/>
              </a:rPr>
              <a:t>Holden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s-ES" sz="2000" dirty="0" err="1">
                <a:solidFill>
                  <a:schemeClr val="tx2"/>
                </a:solidFill>
                <a:latin typeface="+mj-lt"/>
              </a:rPr>
              <a:t>House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, 57</a:t>
            </a:r>
          </a:p>
          <a:p>
            <a:pPr>
              <a:lnSpc>
                <a:spcPct val="150000"/>
              </a:lnSpc>
            </a:pPr>
            <a:r>
              <a:rPr lang="es-ES" sz="2000" dirty="0" err="1">
                <a:solidFill>
                  <a:schemeClr val="tx2"/>
                </a:solidFill>
                <a:latin typeface="+mj-lt"/>
              </a:rPr>
              <a:t>Rathbone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Place, W1T 1JU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London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London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12719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madri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43011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Paseo de la Castellana 163, 10º Izq.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 28046 Madrid,  España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+34 91 5346 836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Madrid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62248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eat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9549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Info_us@plainconcepts.com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1511, Third Ave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 Seattle WA 98101, Washington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+1 206 708 1285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sz="2400" dirty="0">
                <a:solidFill>
                  <a:srgbClr val="00AAD5"/>
                </a:solidFill>
                <a:latin typeface="+mj-lt"/>
              </a:rPr>
              <a:t>Seattle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21775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evill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10416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64234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Avenida de la innovación s/n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Edificio Renta Sevilla 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Planta 3 A,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41020 Sevilla, España 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Sevilla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750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15" y="466116"/>
            <a:ext cx="5077548" cy="5077548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871910" y="3530663"/>
            <a:ext cx="4947734" cy="369332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1600" b="0" cap="all" baseline="0">
                <a:solidFill>
                  <a:srgbClr val="00AAD5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r>
              <a:rPr lang="es-ES" sz="1800" dirty="0" err="1"/>
              <a:t>text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5072077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32">
          <p15:clr>
            <a:srgbClr val="FBAE40"/>
          </p15:clr>
        </p15:guide>
        <p15:guide id="0" pos="719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1955800" y="3106728"/>
            <a:ext cx="7939949" cy="461665"/>
          </a:xfrm>
        </p:spPr>
        <p:txBody>
          <a:bodyPr anchor="ctr">
            <a:spAutoFit/>
          </a:bodyPr>
          <a:lstStyle>
            <a:lvl1pPr marL="0" indent="0" algn="l">
              <a:buNone/>
              <a:defRPr sz="2400" cap="all" baseline="0">
                <a:solidFill>
                  <a:srgbClr val="00AAD5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" y="4827600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760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3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11526" y="1140822"/>
            <a:ext cx="9514119" cy="766355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264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" y="4827600"/>
            <a:ext cx="2335672" cy="233567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11526" y="1140822"/>
            <a:ext cx="9514119" cy="766355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87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9522823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6" y="1140822"/>
            <a:ext cx="9514119" cy="766355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0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 gre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9522823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6" y="1140822"/>
            <a:ext cx="9514119" cy="766355"/>
          </a:xfrm>
        </p:spPr>
        <p:txBody>
          <a:bodyPr>
            <a:normAutofit/>
          </a:bodyPr>
          <a:lstStyle>
            <a:lvl1pPr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7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7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096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5" r:id="rId2"/>
    <p:sldLayoutId id="2147483706" r:id="rId3"/>
    <p:sldLayoutId id="2147483700" r:id="rId4"/>
    <p:sldLayoutId id="2147483678" r:id="rId5"/>
    <p:sldLayoutId id="2147483701" r:id="rId6"/>
    <p:sldLayoutId id="2147483679" r:id="rId7"/>
    <p:sldLayoutId id="2147483704" r:id="rId8"/>
    <p:sldLayoutId id="2147483702" r:id="rId9"/>
    <p:sldLayoutId id="2147483709" r:id="rId10"/>
    <p:sldLayoutId id="2147483707" r:id="rId11"/>
    <p:sldLayoutId id="2147483708" r:id="rId12"/>
    <p:sldLayoutId id="2147483697" r:id="rId13"/>
    <p:sldLayoutId id="2147483711" r:id="rId14"/>
    <p:sldLayoutId id="2147483703" r:id="rId15"/>
    <p:sldLayoutId id="2147483719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</p:sldLayoutIdLst>
  <p:txStyles>
    <p:titleStyle>
      <a:lvl1pPr algn="l" defTabSz="1219170" rtl="0" eaLnBrk="1" latinLnBrk="0" hangingPunct="1">
        <a:spcBef>
          <a:spcPct val="0"/>
        </a:spcBef>
        <a:buNone/>
        <a:defRPr sz="5867" kern="1200" baseline="0">
          <a:solidFill>
            <a:schemeClr val="tx1"/>
          </a:solidFill>
          <a:latin typeface="Raleway Ligh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09585" indent="0" algn="l" defTabSz="1219170" rtl="0" eaLnBrk="1" latinLnBrk="0" hangingPunct="1">
        <a:spcBef>
          <a:spcPct val="20000"/>
        </a:spcBef>
        <a:buFont typeface="Arial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indent="0" algn="l" defTabSz="1219170" rtl="0" eaLnBrk="1" latinLnBrk="0" hangingPunct="1">
        <a:spcBef>
          <a:spcPct val="20000"/>
        </a:spcBef>
        <a:buFont typeface="Arial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121917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spcBef>
          <a:spcPct val="20000"/>
        </a:spcBef>
        <a:buFont typeface="Arial" pitchFamily="34" charset="0"/>
        <a:buNone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mgechev.com/2017/11/11/faster-angular-applications-onpush-change-detection-immutable-part-1/" TargetMode="External"/><Relationship Id="rId2" Type="http://schemas.openxmlformats.org/officeDocument/2006/relationships/hyperlink" Target="https://www.youtube.com/watch?v=ukErcJDjR_Y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mgechev" TargetMode="External"/><Relationship Id="rId4" Type="http://schemas.openxmlformats.org/officeDocument/2006/relationships/hyperlink" Target="http://blog.mgechev.com/2017/11/12/faster-angular-applications-pure-pipes-memoization-pure-functions-part-2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71910" y="3546052"/>
            <a:ext cx="4947734" cy="338554"/>
          </a:xfrm>
        </p:spPr>
        <p:txBody>
          <a:bodyPr/>
          <a:lstStyle/>
          <a:p>
            <a:r>
              <a:rPr lang="es-ES" dirty="0"/>
              <a:t>Angular performance </a:t>
            </a:r>
            <a:r>
              <a:rPr lang="es-ES" dirty="0" err="1"/>
              <a:t>tips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238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46006A-480F-4137-9B42-7F91A7455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822" y="1907177"/>
            <a:ext cx="9522823" cy="39983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2EB88F-8461-4A2E-9845-1B8EB567D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application after refactor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30530E-3587-4B96-BE2A-8AF0EC6E374F}"/>
              </a:ext>
            </a:extLst>
          </p:cNvPr>
          <p:cNvSpPr/>
          <p:nvPr/>
        </p:nvSpPr>
        <p:spPr>
          <a:xfrm>
            <a:off x="5155406" y="2086552"/>
            <a:ext cx="1881188" cy="676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7A7475-A861-4F5B-93F0-5D3C9C8E028E}"/>
              </a:ext>
            </a:extLst>
          </p:cNvPr>
          <p:cNvSpPr/>
          <p:nvPr/>
        </p:nvSpPr>
        <p:spPr>
          <a:xfrm>
            <a:off x="3962400" y="3123298"/>
            <a:ext cx="1476375" cy="676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RandomList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360F7A-28FD-422B-800C-CA1568A1E797}"/>
              </a:ext>
            </a:extLst>
          </p:cNvPr>
          <p:cNvSpPr/>
          <p:nvPr/>
        </p:nvSpPr>
        <p:spPr>
          <a:xfrm>
            <a:off x="6764928" y="3102971"/>
            <a:ext cx="1476375" cy="676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RandomList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88C7E9-F7C0-4959-9A8D-A71DD8ED691F}"/>
              </a:ext>
            </a:extLst>
          </p:cNvPr>
          <p:cNvSpPr/>
          <p:nvPr/>
        </p:nvSpPr>
        <p:spPr>
          <a:xfrm>
            <a:off x="8501064" y="4500560"/>
            <a:ext cx="1476375" cy="676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NameInput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A38BFE-8F0D-4C6D-8B55-74C10B332633}"/>
              </a:ext>
            </a:extLst>
          </p:cNvPr>
          <p:cNvSpPr/>
          <p:nvPr/>
        </p:nvSpPr>
        <p:spPr>
          <a:xfrm>
            <a:off x="6764929" y="4500561"/>
            <a:ext cx="1285875" cy="676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340ECE-76E9-4A73-AFEF-B428A34D521C}"/>
              </a:ext>
            </a:extLst>
          </p:cNvPr>
          <p:cNvSpPr/>
          <p:nvPr/>
        </p:nvSpPr>
        <p:spPr>
          <a:xfrm>
            <a:off x="4202703" y="4500561"/>
            <a:ext cx="1476375" cy="676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NameInput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F88062-A6B5-4C25-B388-6F82B7DF1083}"/>
              </a:ext>
            </a:extLst>
          </p:cNvPr>
          <p:cNvSpPr/>
          <p:nvPr/>
        </p:nvSpPr>
        <p:spPr>
          <a:xfrm>
            <a:off x="2405063" y="4516616"/>
            <a:ext cx="1285875" cy="676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716E2C-8B51-49D8-A38A-56A226D7BEF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700588" y="2762827"/>
            <a:ext cx="1395412" cy="360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A1312C-4799-403E-949F-0DE95F9AE286}"/>
              </a:ext>
            </a:extLst>
          </p:cNvPr>
          <p:cNvCxnSpPr>
            <a:endCxn id="7" idx="0"/>
          </p:cNvCxnSpPr>
          <p:nvPr/>
        </p:nvCxnSpPr>
        <p:spPr>
          <a:xfrm>
            <a:off x="6096000" y="2762827"/>
            <a:ext cx="1407116" cy="34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F66747-1CA7-4883-AC86-9008F4CFE1D8}"/>
              </a:ext>
            </a:extLst>
          </p:cNvPr>
          <p:cNvCxnSpPr>
            <a:endCxn id="11" idx="0"/>
          </p:cNvCxnSpPr>
          <p:nvPr/>
        </p:nvCxnSpPr>
        <p:spPr>
          <a:xfrm flipH="1">
            <a:off x="3048001" y="3799573"/>
            <a:ext cx="1652587" cy="717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1D2774-B8EB-41C4-91A1-7624FC3CF68F}"/>
              </a:ext>
            </a:extLst>
          </p:cNvPr>
          <p:cNvCxnSpPr>
            <a:endCxn id="10" idx="0"/>
          </p:cNvCxnSpPr>
          <p:nvPr/>
        </p:nvCxnSpPr>
        <p:spPr>
          <a:xfrm>
            <a:off x="4700588" y="3799573"/>
            <a:ext cx="240303" cy="70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530EC9-1B87-4DA4-82C1-DCDF58D3164A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7407867" y="3779246"/>
            <a:ext cx="95249" cy="721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9DBD5B-5053-4E33-A72B-35E785B76AC5}"/>
              </a:ext>
            </a:extLst>
          </p:cNvPr>
          <p:cNvCxnSpPr>
            <a:endCxn id="8" idx="0"/>
          </p:cNvCxnSpPr>
          <p:nvPr/>
        </p:nvCxnSpPr>
        <p:spPr>
          <a:xfrm>
            <a:off x="7522574" y="3824286"/>
            <a:ext cx="1716678" cy="67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35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2CB5BC-9C8D-4ECE-B1CB-4EF10A9A6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823" y="2681920"/>
            <a:ext cx="9522823" cy="303090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Use </a:t>
            </a:r>
            <a:r>
              <a:rPr lang="en-US" sz="1800" b="1" dirty="0">
                <a:solidFill>
                  <a:schemeClr val="accent1"/>
                </a:solidFill>
              </a:rPr>
              <a:t>slice() </a:t>
            </a:r>
            <a:r>
              <a:rPr lang="en-US" sz="1800" dirty="0"/>
              <a:t>to create a new array.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Slow: Every time we add an item we create copy of the array.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Lot of memory depending on the size of the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Use </a:t>
            </a:r>
            <a:r>
              <a:rPr lang="en-US" sz="1800" b="1" dirty="0">
                <a:solidFill>
                  <a:schemeClr val="accent1"/>
                </a:solidFill>
              </a:rPr>
              <a:t>Immutability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Immutable.js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D5BF75-B884-4EEE-AF7A-9F659A3A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not working!</a:t>
            </a:r>
          </a:p>
        </p:txBody>
      </p:sp>
    </p:spTree>
    <p:extLst>
      <p:ext uri="{BB962C8B-B14F-4D97-AF65-F5344CB8AC3E}">
        <p14:creationId xmlns:p14="http://schemas.microsoft.com/office/powerpoint/2010/main" val="1988552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3133BE-C6E3-495D-BEFF-0963A0B68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Is still evaluating the expressions for each of the items in the list. This is ok, because the list is </a:t>
            </a:r>
            <a:r>
              <a:rPr lang="en-US" sz="1800" b="1" dirty="0">
                <a:solidFill>
                  <a:schemeClr val="accent1"/>
                </a:solidFill>
              </a:rPr>
              <a:t>new</a:t>
            </a:r>
            <a:r>
              <a:rPr lang="en-US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How we can evaluate </a:t>
            </a:r>
            <a:r>
              <a:rPr lang="en-US" sz="1800" b="1" dirty="0">
                <a:solidFill>
                  <a:schemeClr val="accent1"/>
                </a:solidFill>
              </a:rPr>
              <a:t>only</a:t>
            </a:r>
            <a:r>
              <a:rPr lang="en-US" sz="1800" dirty="0"/>
              <a:t> the expression (poor performant </a:t>
            </a:r>
            <a:r>
              <a:rPr lang="en-US" sz="1800" dirty="0" err="1"/>
              <a:t>fibonacci</a:t>
            </a:r>
            <a:r>
              <a:rPr lang="en-US" sz="1800" dirty="0"/>
              <a:t>) only for the added item?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E9ED6B-A5A7-4D1F-AC49-36FDF1D3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works! but…</a:t>
            </a:r>
          </a:p>
        </p:txBody>
      </p:sp>
    </p:spTree>
    <p:extLst>
      <p:ext uri="{BB962C8B-B14F-4D97-AF65-F5344CB8AC3E}">
        <p14:creationId xmlns:p14="http://schemas.microsoft.com/office/powerpoint/2010/main" val="1785453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2AA65C-A604-4C1C-BF62-D366A5121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Angular is going to evaluate </a:t>
            </a:r>
            <a:r>
              <a:rPr lang="en-US" sz="1800" b="1" dirty="0">
                <a:solidFill>
                  <a:schemeClr val="accent1"/>
                </a:solidFill>
              </a:rPr>
              <a:t>given pure pipe </a:t>
            </a:r>
            <a:r>
              <a:rPr lang="en-US" sz="1800" dirty="0"/>
              <a:t>call only if it has received different arguments compared to its previous invocation.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 function that evaluates Fibonacci for a given number, </a:t>
            </a:r>
            <a:r>
              <a:rPr lang="en-US" sz="1800" b="1" dirty="0">
                <a:solidFill>
                  <a:schemeClr val="accent1"/>
                </a:solidFill>
              </a:rPr>
              <a:t>is a pure function</a:t>
            </a:r>
            <a:r>
              <a:rPr lang="en-US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So, if we refactor our Fibonacci calculation to a pipe, we’ll get a </a:t>
            </a:r>
            <a:r>
              <a:rPr lang="en-US" sz="1800" b="1" dirty="0">
                <a:solidFill>
                  <a:schemeClr val="accent1"/>
                </a:solidFill>
              </a:rPr>
              <a:t>pure pipe</a:t>
            </a:r>
            <a:r>
              <a:rPr lang="en-US" sz="1800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A793B0-49B4-4C37-B34E-CD635719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pure pipes</a:t>
            </a:r>
          </a:p>
        </p:txBody>
      </p:sp>
    </p:spTree>
    <p:extLst>
      <p:ext uri="{BB962C8B-B14F-4D97-AF65-F5344CB8AC3E}">
        <p14:creationId xmlns:p14="http://schemas.microsoft.com/office/powerpoint/2010/main" val="1005515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/>
              <a:t>THANKS!</a:t>
            </a:r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8065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11526" y="1907177"/>
            <a:ext cx="9522823" cy="369352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Inspired on </a:t>
            </a:r>
            <a:r>
              <a:rPr lang="en-US" sz="18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Minko</a:t>
            </a:r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8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Gechev’s</a:t>
            </a:r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“Purely Fast” talk and blog posts: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2"/>
              </a:rPr>
              <a:t>https://www.youtube.com/watch?v=ukErcJDjR_Y</a:t>
            </a:r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3"/>
              </a:rPr>
              <a:t>http://blog.mgechev.com/2017/11/11/faster-angular-applications-onpush-change-detection-immutable-part-1/</a:t>
            </a:r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4"/>
              </a:rPr>
              <a:t>http://blog.mgechev.com/2017/11/12/faster-angular-applications-pure-pipes-memoization-pure-functions-part-2/</a:t>
            </a:r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Minko</a:t>
            </a:r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8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Gechev</a:t>
            </a:r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Former member of the Angular team.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5"/>
              </a:rPr>
              <a:t>https://github.com/mgechev</a:t>
            </a:r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1" indent="0">
              <a:buNone/>
            </a:pPr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1" indent="0">
              <a:buNone/>
            </a:pPr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</p:spTree>
    <p:extLst>
      <p:ext uri="{BB962C8B-B14F-4D97-AF65-F5344CB8AC3E}">
        <p14:creationId xmlns:p14="http://schemas.microsoft.com/office/powerpoint/2010/main" val="387439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3CB07E-1F7F-4744-BBF8-6F2D68F5E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823" y="1907177"/>
            <a:ext cx="9522823" cy="38056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 are always trying to reduce the initial load time in our SPAs.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Bundle size optimization.</a:t>
            </a:r>
          </a:p>
          <a:p>
            <a:pPr marL="1809712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Minification.</a:t>
            </a:r>
          </a:p>
          <a:p>
            <a:pPr marL="1809712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Tree shaking.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Minimize the network requests.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 case of Angular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AOT compilation.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Lazy loading.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Runtime performance </a:t>
            </a:r>
            <a:r>
              <a:rPr lang="en-US" sz="1800" b="1" dirty="0">
                <a:solidFill>
                  <a:schemeClr val="accent1"/>
                </a:solidFill>
              </a:rPr>
              <a:t>is in our hands</a:t>
            </a:r>
            <a:r>
              <a:rPr lang="en-US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5C16A5-BFC1-46A8-A989-8A89518D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performance</a:t>
            </a:r>
          </a:p>
        </p:txBody>
      </p:sp>
    </p:spTree>
    <p:extLst>
      <p:ext uri="{BB962C8B-B14F-4D97-AF65-F5344CB8AC3E}">
        <p14:creationId xmlns:p14="http://schemas.microsoft.com/office/powerpoint/2010/main" val="418949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0B2B61-404E-4D00-8E5D-75D181D9A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823" y="1907178"/>
            <a:ext cx="9522823" cy="380564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Two lists of 140 items each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Each item is a name with a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 can delete an item.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 can create new items using the input field above the list. The number is automatically generated.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number associated to each name is calculated using an extremely inefficient implementation of Fibonacci. This will slow down our app.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4EE3D4-6DF8-418C-86F1-47687A12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application</a:t>
            </a:r>
          </a:p>
        </p:txBody>
      </p:sp>
    </p:spTree>
    <p:extLst>
      <p:ext uri="{BB962C8B-B14F-4D97-AF65-F5344CB8AC3E}">
        <p14:creationId xmlns:p14="http://schemas.microsoft.com/office/powerpoint/2010/main" val="284673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D4B599-4FEA-4B70-BD56-2170C8E3E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098" y="1907177"/>
            <a:ext cx="9522823" cy="39602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AB846-8BE5-43ED-B794-712306C5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5802" y="1153818"/>
            <a:ext cx="9514119" cy="766355"/>
          </a:xfrm>
        </p:spPr>
        <p:txBody>
          <a:bodyPr/>
          <a:lstStyle/>
          <a:p>
            <a:r>
              <a:rPr lang="en-US" dirty="0"/>
              <a:t>SAMPLE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AC06DD-3824-4236-B356-65493B7DDE34}"/>
              </a:ext>
            </a:extLst>
          </p:cNvPr>
          <p:cNvSpPr/>
          <p:nvPr/>
        </p:nvSpPr>
        <p:spPr>
          <a:xfrm>
            <a:off x="3895725" y="3912188"/>
            <a:ext cx="1466850" cy="809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RandomList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AF0E4E-327B-4AEF-9EA9-E3DE2989A357}"/>
              </a:ext>
            </a:extLst>
          </p:cNvPr>
          <p:cNvSpPr/>
          <p:nvPr/>
        </p:nvSpPr>
        <p:spPr>
          <a:xfrm>
            <a:off x="6829427" y="3912188"/>
            <a:ext cx="1466850" cy="809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RandomList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C93064-FEC9-408A-A3F0-40BDE7AAB08E}"/>
              </a:ext>
            </a:extLst>
          </p:cNvPr>
          <p:cNvSpPr/>
          <p:nvPr/>
        </p:nvSpPr>
        <p:spPr>
          <a:xfrm>
            <a:off x="5138737" y="2088154"/>
            <a:ext cx="1914525" cy="809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3FE158-B346-41C8-BED3-0F72AD41AC7D}"/>
              </a:ext>
            </a:extLst>
          </p:cNvPr>
          <p:cNvCxnSpPr>
            <a:stCxn id="8" idx="2"/>
            <a:endCxn id="6" idx="0"/>
          </p:cNvCxnSpPr>
          <p:nvPr/>
        </p:nvCxnSpPr>
        <p:spPr>
          <a:xfrm flipH="1">
            <a:off x="4629150" y="2897779"/>
            <a:ext cx="1466850" cy="1014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363BA5-8914-4642-A669-C799DEE90690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6096000" y="2897779"/>
            <a:ext cx="1466852" cy="1014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049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4A3997-750B-495F-9116-973471375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822" y="1907177"/>
            <a:ext cx="9522823" cy="3893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Try to add a new item.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Inspect the performance with </a:t>
            </a:r>
            <a:r>
              <a:rPr lang="en-US" sz="1800" dirty="0" err="1"/>
              <a:t>DevTools</a:t>
            </a:r>
            <a:r>
              <a:rPr lang="en-US" sz="1800" dirty="0"/>
              <a:t> and the console.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Fibonacci function is executing lots of times. When we type a single character in the input is executing two times (</a:t>
            </a:r>
            <a:r>
              <a:rPr lang="en-US" sz="1800" dirty="0" err="1"/>
              <a:t>keydown</a:t>
            </a:r>
            <a:r>
              <a:rPr lang="en-US" sz="1800" dirty="0"/>
              <a:t> and </a:t>
            </a:r>
            <a:r>
              <a:rPr lang="en-US" sz="1800" dirty="0" err="1"/>
              <a:t>keyup</a:t>
            </a:r>
            <a:r>
              <a:rPr lang="en-US" sz="1800" dirty="0"/>
              <a:t>) for each expression (see the template).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Why?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Angular change detection is triggered after each of those events.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After that if the value of the expression has changed it will update the DOM.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The change detection is triggered from the root component to its children to its children to its children to its children to its children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So, </a:t>
            </a:r>
            <a:r>
              <a:rPr lang="en-US" sz="1800" b="1" dirty="0">
                <a:solidFill>
                  <a:schemeClr val="accent1"/>
                </a:solidFill>
              </a:rPr>
              <a:t>do not perform heavy computations in templates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7EFB6A-9AD2-4376-A996-264B31D7C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app</a:t>
            </a:r>
          </a:p>
        </p:txBody>
      </p:sp>
    </p:spTree>
    <p:extLst>
      <p:ext uri="{BB962C8B-B14F-4D97-AF65-F5344CB8AC3E}">
        <p14:creationId xmlns:p14="http://schemas.microsoft.com/office/powerpoint/2010/main" val="77001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2AE7C5-8A0A-421A-BBE1-B5BB453CC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823" y="1907178"/>
            <a:ext cx="9522823" cy="380564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1"/>
                </a:solidFill>
              </a:rPr>
              <a:t>Obviously</a:t>
            </a:r>
            <a:r>
              <a:rPr lang="en-US" sz="1800" dirty="0"/>
              <a:t>, not performing heavy computations in templates.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Using </a:t>
            </a:r>
            <a:r>
              <a:rPr lang="en-US" sz="1800" b="1" dirty="0">
                <a:solidFill>
                  <a:schemeClr val="accent1"/>
                </a:solidFill>
              </a:rPr>
              <a:t>On Push Change Detection Strategy</a:t>
            </a:r>
            <a:r>
              <a:rPr lang="en-US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Using </a:t>
            </a:r>
            <a:r>
              <a:rPr lang="en-US" sz="1800" b="1" dirty="0">
                <a:solidFill>
                  <a:schemeClr val="accent1"/>
                </a:solidFill>
              </a:rPr>
              <a:t>Immutability</a:t>
            </a:r>
            <a:r>
              <a:rPr lang="en-US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1"/>
                </a:solidFill>
              </a:rPr>
              <a:t>Pure pipes</a:t>
            </a:r>
            <a:r>
              <a:rPr lang="en-US" sz="1800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ADA7BE-5423-4770-B3E4-33DB7C66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we improve the performance</a:t>
            </a:r>
          </a:p>
        </p:txBody>
      </p:sp>
    </p:spTree>
    <p:extLst>
      <p:ext uri="{BB962C8B-B14F-4D97-AF65-F5344CB8AC3E}">
        <p14:creationId xmlns:p14="http://schemas.microsoft.com/office/powerpoint/2010/main" val="354496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398EB3-0CBA-469A-A882-A91A32D6E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668B5F-6773-4B22-81F5-617525E7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 perform heavy computations in templates</a:t>
            </a:r>
          </a:p>
        </p:txBody>
      </p:sp>
    </p:spTree>
    <p:extLst>
      <p:ext uri="{BB962C8B-B14F-4D97-AF65-F5344CB8AC3E}">
        <p14:creationId xmlns:p14="http://schemas.microsoft.com/office/powerpoint/2010/main" val="271898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1897DD-77AC-49BD-A17D-4DEE87F1E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Setting the </a:t>
            </a:r>
            <a:r>
              <a:rPr lang="en-US" sz="1800" b="1" dirty="0" err="1">
                <a:solidFill>
                  <a:schemeClr val="accent1"/>
                </a:solidFill>
              </a:rPr>
              <a:t>ChangeDetectionStrategy</a:t>
            </a:r>
            <a:r>
              <a:rPr lang="en-US" sz="1800" dirty="0"/>
              <a:t> to </a:t>
            </a:r>
            <a:r>
              <a:rPr lang="en-US" sz="1800" b="1" dirty="0" err="1">
                <a:solidFill>
                  <a:schemeClr val="accent1"/>
                </a:solidFill>
              </a:rPr>
              <a:t>OnPush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we are telling Angular </a:t>
            </a:r>
            <a:r>
              <a:rPr lang="en-US" sz="1800" i="1" dirty="0">
                <a:solidFill>
                  <a:schemeClr val="tx1"/>
                </a:solidFill>
              </a:rPr>
              <a:t>Do not run change detection unless you receive a new value for any of your inputs or </a:t>
            </a:r>
            <a:r>
              <a:rPr lang="en-US" sz="1800" i="1" dirty="0">
                <a:solidFill>
                  <a:schemeClr val="accent1"/>
                </a:solidFill>
              </a:rPr>
              <a:t>and event occurs inside you</a:t>
            </a:r>
            <a:r>
              <a:rPr lang="en-US" sz="1800" i="1" dirty="0">
                <a:solidFill>
                  <a:schemeClr val="tx1"/>
                </a:solidFill>
              </a:rPr>
              <a:t>.</a:t>
            </a:r>
            <a:endParaRPr lang="en-US" sz="1800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So we have to refactor our list component.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7D3CA9-57CC-4315-AFD7-1BAC4A70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Push Change Detection Strategy</a:t>
            </a:r>
          </a:p>
        </p:txBody>
      </p:sp>
    </p:spTree>
    <p:extLst>
      <p:ext uri="{BB962C8B-B14F-4D97-AF65-F5344CB8AC3E}">
        <p14:creationId xmlns:p14="http://schemas.microsoft.com/office/powerpoint/2010/main" val="373302404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Light">
  <a:themeElements>
    <a:clrScheme name="Plain">
      <a:dk1>
        <a:srgbClr val="17212D"/>
      </a:dk1>
      <a:lt1>
        <a:srgbClr val="E7ECEF"/>
      </a:lt1>
      <a:dk2>
        <a:srgbClr val="17212D"/>
      </a:dk2>
      <a:lt2>
        <a:srgbClr val="E7ECEF"/>
      </a:lt2>
      <a:accent1>
        <a:srgbClr val="07D0FF"/>
      </a:accent1>
      <a:accent2>
        <a:srgbClr val="5697A4"/>
      </a:accent2>
      <a:accent3>
        <a:srgbClr val="92D050"/>
      </a:accent3>
      <a:accent4>
        <a:srgbClr val="17212D"/>
      </a:accent4>
      <a:accent5>
        <a:srgbClr val="61676E"/>
      </a:accent5>
      <a:accent6>
        <a:srgbClr val="91959C"/>
      </a:accent6>
      <a:hlink>
        <a:srgbClr val="00AAD5"/>
      </a:hlink>
      <a:folHlink>
        <a:srgbClr val="0080FF"/>
      </a:folHlink>
    </a:clrScheme>
    <a:fontScheme name="Custom Plain">
      <a:majorFont>
        <a:latin typeface="Raleway"/>
        <a:ea typeface=""/>
        <a:cs typeface=""/>
      </a:majorFont>
      <a:minorFont>
        <a:latin typeface="Open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Light" id="{C941CF03-3338-4985-8EAC-BBE1775F964E}" vid="{700D08F9-7052-4296-B63E-852116034C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CE21CF26358A4DBC3CFB4DF20BAC2E" ma:contentTypeVersion="2" ma:contentTypeDescription="Create a new document." ma:contentTypeScope="" ma:versionID="7ad871a6b4c2597b62530ce709598b61">
  <xsd:schema xmlns:xsd="http://www.w3.org/2001/XMLSchema" xmlns:xs="http://www.w3.org/2001/XMLSchema" xmlns:p="http://schemas.microsoft.com/office/2006/metadata/properties" xmlns:ns2="ccd4cf11-f493-4dc2-ae70-df857b0983b3" targetNamespace="http://schemas.microsoft.com/office/2006/metadata/properties" ma:root="true" ma:fieldsID="d364ecc9c7d3ac1bb4f8a1f69bc72975" ns2:_="">
    <xsd:import namespace="ccd4cf11-f493-4dc2-ae70-df857b0983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d4cf11-f493-4dc2-ae70-df857b0983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E3DB47-49C9-4248-A846-6D7A34FEE8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d4cf11-f493-4dc2-ae70-df857b0983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AA2E6C-506C-44BF-98B5-373FEE3DCA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77C9E3-1B06-46F1-B79D-4B433ADBAE57}">
  <ds:schemaRefs>
    <ds:schemaRef ds:uri="http://purl.org/dc/elements/1.1/"/>
    <ds:schemaRef ds:uri="http://schemas.microsoft.com/office/2006/metadata/properties"/>
    <ds:schemaRef ds:uri="ccd4cf11-f493-4dc2-ae70-df857b0983b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11990</TotalTime>
  <Words>551</Words>
  <Application>Microsoft Office PowerPoint</Application>
  <PresentationFormat>Widescreen</PresentationFormat>
  <Paragraphs>70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Helvetica35-Thin</vt:lpstr>
      <vt:lpstr>Open Sans</vt:lpstr>
      <vt:lpstr>Raleway Light</vt:lpstr>
      <vt:lpstr>Raleway</vt:lpstr>
      <vt:lpstr>Arial</vt:lpstr>
      <vt:lpstr>Calibri</vt:lpstr>
      <vt:lpstr>ThemeLight</vt:lpstr>
      <vt:lpstr>PowerPoint Presentation</vt:lpstr>
      <vt:lpstr>disclaimer</vt:lpstr>
      <vt:lpstr>About performance</vt:lpstr>
      <vt:lpstr>Sample application</vt:lpstr>
      <vt:lpstr>SAMPLE APPLICATION</vt:lpstr>
      <vt:lpstr>Test the app</vt:lpstr>
      <vt:lpstr>How can we improve the performance</vt:lpstr>
      <vt:lpstr>Not perform heavy computations in templates</vt:lpstr>
      <vt:lpstr>On Push Change Detection Strategy</vt:lpstr>
      <vt:lpstr>Sample application after refactor </vt:lpstr>
      <vt:lpstr>Is not working!</vt:lpstr>
      <vt:lpstr>works! but…</vt:lpstr>
      <vt:lpstr>Angular pure pipes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Plain Concepts PPT</dc:title>
  <dc:creator>PlainConcepts</dc:creator>
  <cp:lastModifiedBy>Jordi Díaz Añorga</cp:lastModifiedBy>
  <cp:revision>425</cp:revision>
  <dcterms:created xsi:type="dcterms:W3CDTF">2015-09-03T07:07:39Z</dcterms:created>
  <dcterms:modified xsi:type="dcterms:W3CDTF">2018-03-14T18:29:30Z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0x010100A8CE21CF26358A4DBC3CFB4DF20BAC2E</vt:lpwstr>
  </property>
</Properties>
</file>