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235F03-2FCF-40C3-A71D-917B1C640A7C}">
  <a:tblStyle styleId="{5A235F03-2FCF-40C3-A71D-917B1C640A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avenPro-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5ee9609d3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5ee9609d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f9b8aa3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5f9b8aa3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ee9609d3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ee9609d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f543354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f543354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f5433549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f5433549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e94bd3b4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5e94bd3b4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f5433549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f5433549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ee9609d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ee9609d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68172b0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68172b0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5f9b8aa3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5f9b8aa3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5dde1dcc7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dde1dcc7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5f543354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5f543354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5f543354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5f543354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Attention Mechanism</a:t>
            </a:r>
            <a:r>
              <a:rPr lang="ca">
                <a:solidFill>
                  <a:schemeClr val="dk1"/>
                </a:solidFill>
              </a:rPr>
              <a:t>: Instead of encoding the whole input sequence into a fixed-length vector (bottleneck), attention allows the model to </a:t>
            </a:r>
            <a:r>
              <a:rPr b="1" lang="ca">
                <a:solidFill>
                  <a:schemeClr val="dk1"/>
                </a:solidFill>
              </a:rPr>
              <a:t>dynamically focus</a:t>
            </a:r>
            <a:r>
              <a:rPr lang="ca">
                <a:solidFill>
                  <a:schemeClr val="dk1"/>
                </a:solidFill>
              </a:rPr>
              <a:t> on different parts of the input at each output step.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f5433549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5f5433549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Attention Mechanism</a:t>
            </a:r>
            <a:r>
              <a:rPr lang="ca">
                <a:solidFill>
                  <a:schemeClr val="dk1"/>
                </a:solidFill>
              </a:rPr>
              <a:t>: Instead of encoding the whole input sequence into a fixed-length vector (bottleneck), attention allows the model to </a:t>
            </a:r>
            <a:r>
              <a:rPr b="1" lang="ca">
                <a:solidFill>
                  <a:schemeClr val="dk1"/>
                </a:solidFill>
              </a:rPr>
              <a:t>dynamically focus</a:t>
            </a:r>
            <a:r>
              <a:rPr lang="ca">
                <a:solidFill>
                  <a:schemeClr val="dk1"/>
                </a:solidFill>
              </a:rPr>
              <a:t> on different parts of the input at each output step.</a:t>
            </a:r>
            <a:br>
              <a:rPr lang="ca">
                <a:solidFill>
                  <a:schemeClr val="dk1"/>
                </a:solidFill>
              </a:rPr>
            </a:br>
            <a:r>
              <a:rPr lang="ca">
                <a:solidFill>
                  <a:schemeClr val="dk1"/>
                </a:solidFill>
              </a:rPr>
              <a:t>Given the decoder’s hidden state (query) and all encoder hidden states (keys).</a:t>
            </a:r>
            <a:endParaRPr>
              <a:solidFill>
                <a:schemeClr val="dk1"/>
              </a:solidFill>
            </a:endParaRPr>
          </a:p>
          <a:p>
            <a:pPr indent="0" lvl="0" marL="0" rtl="0" algn="l">
              <a:spcBef>
                <a:spcPts val="0"/>
              </a:spcBef>
              <a:spcAft>
                <a:spcPts val="0"/>
              </a:spcAft>
              <a:buNone/>
            </a:pPr>
            <a:r>
              <a:rPr lang="ca">
                <a:solidFill>
                  <a:schemeClr val="dk1"/>
                </a:solidFill>
              </a:rPr>
              <a:t>Computes attention scores and weights over encoder outputs.</a:t>
            </a:r>
            <a:endParaRPr>
              <a:solidFill>
                <a:schemeClr val="dk1"/>
              </a:solidFill>
            </a:endParaRPr>
          </a:p>
          <a:p>
            <a:pPr indent="0" lvl="0" marL="0" rtl="0" algn="l">
              <a:spcBef>
                <a:spcPts val="0"/>
              </a:spcBef>
              <a:spcAft>
                <a:spcPts val="0"/>
              </a:spcAft>
              <a:buNone/>
            </a:pPr>
            <a:r>
              <a:rPr lang="ca">
                <a:solidFill>
                  <a:schemeClr val="dk1"/>
                </a:solidFill>
              </a:rPr>
              <a:t>Produces a context vector: weighted sum of encoder outputs.</a:t>
            </a:r>
            <a:br>
              <a:rPr lang="ca">
                <a:solidFill>
                  <a:schemeClr val="dk1"/>
                </a:solidFill>
              </a:rPr>
            </a:br>
            <a:r>
              <a:rPr b="1" lang="ca">
                <a:solidFill>
                  <a:schemeClr val="dk1"/>
                </a:solidFill>
              </a:rPr>
              <a:t>How much attention</a:t>
            </a:r>
            <a:r>
              <a:rPr lang="ca">
                <a:solidFill>
                  <a:schemeClr val="dk1"/>
                </a:solidFill>
              </a:rPr>
              <a:t> the decoder at time step t should pay to encoder hidden state at time step s.</a:t>
            </a:r>
            <a:endParaRPr>
              <a:solidFill>
                <a:schemeClr val="dk1"/>
              </a:solidFill>
            </a:endParaRPr>
          </a:p>
          <a:p>
            <a:pPr indent="0" lvl="0" marL="0" rtl="0" algn="l">
              <a:spcBef>
                <a:spcPts val="0"/>
              </a:spcBef>
              <a:spcAft>
                <a:spcPts val="0"/>
              </a:spcAft>
              <a:buNone/>
            </a:pPr>
            <a:r>
              <a:rPr lang="ca">
                <a:solidFill>
                  <a:schemeClr val="dk1"/>
                </a:solidFill>
              </a:rPr>
              <a:t>softmax</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5f543354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5f543354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5f5433549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5f5433549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5f5433549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5f5433549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ca">
                <a:solidFill>
                  <a:schemeClr val="dk1"/>
                </a:solidFill>
              </a:rPr>
              <a:t>not recall</a:t>
            </a:r>
            <a:r>
              <a:rPr lang="ca">
                <a:solidFill>
                  <a:schemeClr val="dk1"/>
                </a:solidFill>
              </a:rPr>
              <a:t> (it doesn’t care if the model misses words).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br>
              <a:rPr lang="ca">
                <a:solidFill>
                  <a:schemeClr val="dk1"/>
                </a:solidFill>
              </a:rPr>
            </a:br>
            <a:r>
              <a:rPr lang="ca">
                <a:solidFill>
                  <a:schemeClr val="dk1"/>
                </a:solidFill>
              </a:rPr>
              <a:t>Stemming: Reducing a word to its base form by chopping suffixes (cheap but rough).Helps match similar words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5f5433549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5f5433549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5f5433549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5f5433549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5f5433549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5f5433549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f5433549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f5433549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chemeClr val="dk1"/>
                </a:solidFill>
              </a:rPr>
              <a:t>Short sentences</a:t>
            </a:r>
            <a:r>
              <a:rPr lang="ca">
                <a:solidFill>
                  <a:schemeClr val="dk1"/>
                </a:solidFill>
              </a:rPr>
              <a:t> have:</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Fewer n-grams.</a:t>
            </a:r>
            <a:br>
              <a:rPr lang="ca">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ca">
                <a:solidFill>
                  <a:schemeClr val="dk1"/>
                </a:solidFill>
              </a:rPr>
              <a:t>Less chance to get good n-gram matches.</a:t>
            </a:r>
            <a:br>
              <a:rPr lang="ca">
                <a:solidFill>
                  <a:schemeClr val="dk1"/>
                </a:solidFill>
              </a:rPr>
            </a:br>
            <a:endParaRPr>
              <a:solidFill>
                <a:schemeClr val="dk1"/>
              </a:solidFill>
            </a:endParaRPr>
          </a:p>
          <a:p>
            <a:pPr indent="0" lvl="0" marL="0" rtl="0" algn="l">
              <a:lnSpc>
                <a:spcPct val="115000"/>
              </a:lnSpc>
              <a:spcBef>
                <a:spcPts val="1200"/>
              </a:spcBef>
              <a:spcAft>
                <a:spcPts val="0"/>
              </a:spcAft>
              <a:buNone/>
            </a:pPr>
            <a:r>
              <a:rPr lang="ca">
                <a:solidFill>
                  <a:schemeClr val="dk1"/>
                </a:solidFill>
              </a:rPr>
              <a:t>BLEU is </a:t>
            </a:r>
            <a:r>
              <a:rPr b="1" lang="ca">
                <a:solidFill>
                  <a:schemeClr val="dk1"/>
                </a:solidFill>
              </a:rPr>
              <a:t>harsher</a:t>
            </a:r>
            <a:r>
              <a:rPr lang="ca">
                <a:solidFill>
                  <a:schemeClr val="dk1"/>
                </a:solidFill>
              </a:rPr>
              <a:t> on short sentences.</a:t>
            </a:r>
            <a:br>
              <a:rPr lang="ca">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ca">
                <a:solidFill>
                  <a:schemeClr val="dk1"/>
                </a:solidFill>
              </a:rPr>
              <a:t>A small mistake → huge penalty.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e94bd3b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e94bd3b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5dde1dcc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5dde1dcc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5f567d86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5f567d86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f9b8aa3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f9b8aa3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e94bd3b41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e94bd3b41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e94bd3b41_1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e94bd3b41_1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ee9609d3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ee9609d3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5e94bd3b41_1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e94bd3b41_1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5e94bd3b41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5e94bd3b41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48675" y="312625"/>
            <a:ext cx="8520600" cy="36939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ca" sz="5550">
                <a:solidFill>
                  <a:srgbClr val="000000"/>
                </a:solidFill>
              </a:rPr>
              <a:t>Translation with Neural Networks</a:t>
            </a:r>
            <a:endParaRPr sz="5550">
              <a:solidFill>
                <a:srgbClr val="000000"/>
              </a:solidFill>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311700" y="4006525"/>
            <a:ext cx="8520600" cy="79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a"/>
              <a:t>Iago Alés</a:t>
            </a:r>
            <a:endParaRPr/>
          </a:p>
          <a:p>
            <a:pPr indent="0" lvl="0" marL="0" rtl="0" algn="l">
              <a:spcBef>
                <a:spcPts val="0"/>
              </a:spcBef>
              <a:spcAft>
                <a:spcPts val="0"/>
              </a:spcAft>
              <a:buNone/>
            </a:pPr>
            <a:r>
              <a:rPr lang="ca"/>
              <a:t>Jordi Esteve</a:t>
            </a:r>
            <a:endParaRPr/>
          </a:p>
          <a:p>
            <a:pPr indent="0" lvl="0" marL="0" rtl="0" algn="l">
              <a:spcBef>
                <a:spcPts val="0"/>
              </a:spcBef>
              <a:spcAft>
                <a:spcPts val="0"/>
              </a:spcAft>
              <a:buNone/>
            </a:pPr>
            <a:r>
              <a:rPr lang="ca"/>
              <a:t>Arnau Ayguadé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Conclusion</a:t>
            </a:r>
            <a:endParaRPr/>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sz="1500"/>
              <a:t>Chinchilla </a:t>
            </a:r>
            <a:r>
              <a:rPr lang="ca" sz="1500"/>
              <a:t>Scaling</a:t>
            </a:r>
            <a:r>
              <a:rPr lang="ca" sz="1500"/>
              <a:t> Law: D</a:t>
            </a:r>
            <a:r>
              <a:rPr baseline="-25000" lang="ca" sz="1500"/>
              <a:t>opt</a:t>
            </a:r>
            <a:r>
              <a:rPr lang="ca" sz="1500"/>
              <a:t>​≈20×N</a:t>
            </a:r>
            <a:endParaRPr sz="1500"/>
          </a:p>
          <a:p>
            <a:pPr indent="0" lvl="0" marL="0" rtl="0" algn="ctr">
              <a:spcBef>
                <a:spcPts val="1200"/>
              </a:spcBef>
              <a:spcAft>
                <a:spcPts val="0"/>
              </a:spcAft>
              <a:buNone/>
            </a:pPr>
            <a:r>
              <a:rPr lang="ca" sz="1500"/>
              <a:t>If we have 60M parameters, </a:t>
            </a:r>
            <a:r>
              <a:rPr lang="ca" sz="1500"/>
              <a:t>D</a:t>
            </a:r>
            <a:r>
              <a:rPr baseline="-25000" lang="ca" sz="1500"/>
              <a:t>opt</a:t>
            </a:r>
            <a:r>
              <a:rPr lang="ca" sz="1500"/>
              <a:t>​=1.200M</a:t>
            </a:r>
            <a:endParaRPr sz="1500"/>
          </a:p>
          <a:p>
            <a:pPr indent="0" lvl="0" marL="0" rtl="0" algn="ctr">
              <a:spcBef>
                <a:spcPts val="1200"/>
              </a:spcBef>
              <a:spcAft>
                <a:spcPts val="1200"/>
              </a:spcAft>
              <a:buNone/>
            </a:pPr>
            <a:r>
              <a:rPr lang="ca" sz="1500"/>
              <a:t>Unfeasible</a:t>
            </a:r>
            <a:endParaRPr sz="1500"/>
          </a:p>
        </p:txBody>
      </p:sp>
      <p:sp>
        <p:nvSpPr>
          <p:cNvPr id="343" name="Google Shape;343;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RNN (LSTM)</a:t>
            </a:r>
            <a:endParaRPr/>
          </a:p>
        </p:txBody>
      </p:sp>
      <p:sp>
        <p:nvSpPr>
          <p:cNvPr id="349" name="Google Shape;349;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Dataset</a:t>
            </a:r>
            <a:endParaRPr/>
          </a:p>
        </p:txBody>
      </p:sp>
      <p:sp>
        <p:nvSpPr>
          <p:cNvPr id="355" name="Google Shape;355;p24"/>
          <p:cNvSpPr txBox="1"/>
          <p:nvPr>
            <p:ph idx="1" type="body"/>
          </p:nvPr>
        </p:nvSpPr>
        <p:spPr>
          <a:xfrm>
            <a:off x="1303800" y="1383150"/>
            <a:ext cx="7030500" cy="29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Tried training it with an english to spanish dataset but it took way too long.</a:t>
            </a:r>
            <a:endParaRPr/>
          </a:p>
          <a:p>
            <a:pPr indent="0" lvl="0" marL="0" rtl="0" algn="l">
              <a:spcBef>
                <a:spcPts val="1200"/>
              </a:spcBef>
              <a:spcAft>
                <a:spcPts val="0"/>
              </a:spcAft>
              <a:buNone/>
            </a:pPr>
            <a:r>
              <a:rPr lang="ca"/>
              <a:t>We tried the size of the </a:t>
            </a:r>
            <a:r>
              <a:rPr lang="ca"/>
              <a:t>english</a:t>
            </a:r>
            <a:r>
              <a:rPr lang="ca"/>
              <a:t> vocabulary to 5000 of the dataset by choosing only the sentences that contained the 5000 most used words in the english vocabulary in the dataset of 13M, but got too few sentences.</a:t>
            </a:r>
            <a:endParaRPr/>
          </a:p>
          <a:p>
            <a:pPr indent="0" lvl="0" marL="0" rtl="0" algn="l">
              <a:spcBef>
                <a:spcPts val="1200"/>
              </a:spcBef>
              <a:spcAft>
                <a:spcPts val="0"/>
              </a:spcAft>
              <a:buNone/>
            </a:pPr>
            <a:r>
              <a:rPr lang="ca"/>
              <a:t>Decided to simulate as if it had less vocabulary, couldn’t find a eng-esp dataset with a small vocabulary but we found a eng-ita, 5000 words vocabulary english.</a:t>
            </a:r>
            <a:endParaRPr/>
          </a:p>
          <a:p>
            <a:pPr indent="0" lvl="0" marL="0" rtl="0" algn="l">
              <a:spcBef>
                <a:spcPts val="1200"/>
              </a:spcBef>
              <a:spcAft>
                <a:spcPts val="1200"/>
              </a:spcAft>
              <a:buNone/>
            </a:pPr>
            <a:r>
              <a:t/>
            </a:r>
            <a:endParaRPr/>
          </a:p>
        </p:txBody>
      </p:sp>
      <p:pic>
        <p:nvPicPr>
          <p:cNvPr id="356" name="Google Shape;356;p24"/>
          <p:cNvPicPr preferRelativeResize="0"/>
          <p:nvPr/>
        </p:nvPicPr>
        <p:blipFill>
          <a:blip r:embed="rId3">
            <a:alphaModFix/>
          </a:blip>
          <a:stretch>
            <a:fillRect/>
          </a:stretch>
        </p:blipFill>
        <p:spPr>
          <a:xfrm>
            <a:off x="0" y="3710650"/>
            <a:ext cx="9143999" cy="1108200"/>
          </a:xfrm>
          <a:prstGeom prst="rect">
            <a:avLst/>
          </a:prstGeom>
          <a:noFill/>
          <a:ln>
            <a:noFill/>
          </a:ln>
        </p:spPr>
      </p:pic>
      <p:sp>
        <p:nvSpPr>
          <p:cNvPr id="357" name="Google Shape;35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Create vocabulary</a:t>
            </a:r>
            <a:endParaRPr/>
          </a:p>
        </p:txBody>
      </p:sp>
      <p:sp>
        <p:nvSpPr>
          <p:cNvPr id="363" name="Google Shape;36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Previous work: Install dataset and its vocabulary</a:t>
            </a:r>
            <a:endParaRPr/>
          </a:p>
          <a:p>
            <a:pPr indent="0" lvl="0" marL="0" rtl="0" algn="l">
              <a:spcBef>
                <a:spcPts val="1200"/>
              </a:spcBef>
              <a:spcAft>
                <a:spcPts val="0"/>
              </a:spcAft>
              <a:buNone/>
            </a:pPr>
            <a:r>
              <a:rPr lang="ca"/>
              <a:t>Create pairs of words </a:t>
            </a:r>
            <a:endParaRPr/>
          </a:p>
          <a:p>
            <a:pPr indent="0" lvl="0" marL="0" rtl="0" algn="l">
              <a:spcBef>
                <a:spcPts val="1200"/>
              </a:spcBef>
              <a:spcAft>
                <a:spcPts val="0"/>
              </a:spcAft>
              <a:buNone/>
            </a:pPr>
            <a:r>
              <a:rPr lang="ca"/>
              <a:t>	Read data</a:t>
            </a:r>
            <a:endParaRPr/>
          </a:p>
          <a:p>
            <a:pPr indent="0" lvl="0" marL="0" rtl="0" algn="l">
              <a:spcBef>
                <a:spcPts val="1200"/>
              </a:spcBef>
              <a:spcAft>
                <a:spcPts val="0"/>
              </a:spcAft>
              <a:buNone/>
            </a:pPr>
            <a:r>
              <a:rPr lang="ca"/>
              <a:t>	Extract pairs</a:t>
            </a:r>
            <a:endParaRPr/>
          </a:p>
          <a:p>
            <a:pPr indent="0" lvl="0" marL="0" rtl="0" algn="l">
              <a:spcBef>
                <a:spcPts val="1200"/>
              </a:spcBef>
              <a:spcAft>
                <a:spcPts val="1200"/>
              </a:spcAft>
              <a:buNone/>
            </a:pPr>
            <a:r>
              <a:rPr lang="ca"/>
              <a:t>	Check if they are valid</a:t>
            </a:r>
            <a:endParaRPr/>
          </a:p>
        </p:txBody>
      </p:sp>
      <p:sp>
        <p:nvSpPr>
          <p:cNvPr id="364" name="Google Shape;364;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Create vocabulary</a:t>
            </a:r>
            <a:endParaRPr/>
          </a:p>
        </p:txBody>
      </p:sp>
      <p:sp>
        <p:nvSpPr>
          <p:cNvPr id="370" name="Google Shape;370;p26"/>
          <p:cNvSpPr txBox="1"/>
          <p:nvPr>
            <p:ph idx="1" type="body"/>
          </p:nvPr>
        </p:nvSpPr>
        <p:spPr>
          <a:xfrm>
            <a:off x="1303800" y="1761450"/>
            <a:ext cx="7030500" cy="276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Mapping words</a:t>
            </a:r>
            <a:endParaRPr/>
          </a:p>
          <a:p>
            <a:pPr indent="0" lvl="0" marL="0" rtl="0" algn="l">
              <a:spcBef>
                <a:spcPts val="1200"/>
              </a:spcBef>
              <a:spcAft>
                <a:spcPts val="0"/>
              </a:spcAft>
              <a:buNone/>
            </a:pPr>
            <a:r>
              <a:rPr lang="ca"/>
              <a:t>	Tokenize them</a:t>
            </a:r>
            <a:endParaRPr/>
          </a:p>
          <a:p>
            <a:pPr indent="0" lvl="0" marL="0" rtl="0" algn="l">
              <a:spcBef>
                <a:spcPts val="1200"/>
              </a:spcBef>
              <a:spcAft>
                <a:spcPts val="0"/>
              </a:spcAft>
              <a:buNone/>
            </a:pPr>
            <a:r>
              <a:rPr lang="ca"/>
              <a:t>	Assign integer to every word in vocabulary</a:t>
            </a:r>
            <a:endParaRPr/>
          </a:p>
          <a:p>
            <a:pPr indent="457200" lvl="0" marL="0" rtl="0" algn="l">
              <a:spcBef>
                <a:spcPts val="1200"/>
              </a:spcBef>
              <a:spcAft>
                <a:spcPts val="0"/>
              </a:spcAft>
              <a:buNone/>
            </a:pPr>
            <a:r>
              <a:rPr lang="ca"/>
              <a:t>Take into account special characters (PAD,EOS,SOS,UNK)</a:t>
            </a:r>
            <a:endParaRPr/>
          </a:p>
          <a:p>
            <a:pPr indent="0" lvl="0" marL="0" rtl="0" algn="l">
              <a:spcBef>
                <a:spcPts val="1200"/>
              </a:spcBef>
              <a:spcAft>
                <a:spcPts val="0"/>
              </a:spcAft>
              <a:buNone/>
            </a:pPr>
            <a:r>
              <a:rPr lang="ca"/>
              <a:t>Padding (Process </a:t>
            </a:r>
            <a:r>
              <a:rPr lang="ca"/>
              <a:t>different</a:t>
            </a:r>
            <a:r>
              <a:rPr lang="ca"/>
              <a:t> size samples)</a:t>
            </a:r>
            <a:endParaRPr/>
          </a:p>
          <a:p>
            <a:pPr indent="0" lvl="0" marL="0" rtl="0" algn="l">
              <a:spcBef>
                <a:spcPts val="1200"/>
              </a:spcBef>
              <a:spcAft>
                <a:spcPts val="0"/>
              </a:spcAft>
              <a:buNone/>
            </a:pPr>
            <a:r>
              <a:rPr lang="ca"/>
              <a:t>	Transforms the samples into the same length samples</a:t>
            </a:r>
            <a:endParaRPr/>
          </a:p>
          <a:p>
            <a:pPr indent="0" lvl="0" marL="0" rtl="0" algn="l">
              <a:spcBef>
                <a:spcPts val="1200"/>
              </a:spcBef>
              <a:spcAft>
                <a:spcPts val="1200"/>
              </a:spcAft>
              <a:buNone/>
            </a:pPr>
            <a:r>
              <a:rPr lang="ca"/>
              <a:t>		Add PAD tokens </a:t>
            </a:r>
            <a:endParaRPr/>
          </a:p>
        </p:txBody>
      </p:sp>
      <p:sp>
        <p:nvSpPr>
          <p:cNvPr id="371" name="Google Shape;371;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Encoder</a:t>
            </a:r>
            <a:endParaRPr/>
          </a:p>
        </p:txBody>
      </p:sp>
      <p:sp>
        <p:nvSpPr>
          <p:cNvPr id="377" name="Google Shape;377;p27"/>
          <p:cNvSpPr txBox="1"/>
          <p:nvPr>
            <p:ph idx="1" type="body"/>
          </p:nvPr>
        </p:nvSpPr>
        <p:spPr>
          <a:xfrm>
            <a:off x="1303800" y="1685250"/>
            <a:ext cx="7030500" cy="287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a"/>
              <a:t>Part of the neural network that reads a sentence and transforms it into numbers</a:t>
            </a:r>
            <a:endParaRPr/>
          </a:p>
          <a:p>
            <a:pPr indent="0" lvl="0" marL="0" rtl="0" algn="l">
              <a:spcBef>
                <a:spcPts val="1200"/>
              </a:spcBef>
              <a:spcAft>
                <a:spcPts val="0"/>
              </a:spcAft>
              <a:buNone/>
            </a:pPr>
            <a:r>
              <a:rPr lang="ca"/>
              <a:t>Encoder steps:</a:t>
            </a:r>
            <a:endParaRPr/>
          </a:p>
          <a:p>
            <a:pPr indent="-311150" lvl="0" marL="457200" rtl="0" algn="l">
              <a:spcBef>
                <a:spcPts val="1200"/>
              </a:spcBef>
              <a:spcAft>
                <a:spcPts val="0"/>
              </a:spcAft>
              <a:buSzPts val="1300"/>
              <a:buAutoNum type="arabicParenR"/>
            </a:pPr>
            <a:r>
              <a:rPr lang="ca"/>
              <a:t>Reverse all the sentences</a:t>
            </a:r>
            <a:endParaRPr/>
          </a:p>
          <a:p>
            <a:pPr indent="0" lvl="0" marL="914400" rtl="0" algn="l">
              <a:spcBef>
                <a:spcPts val="1200"/>
              </a:spcBef>
              <a:spcAft>
                <a:spcPts val="0"/>
              </a:spcAft>
              <a:buNone/>
            </a:pPr>
            <a:r>
              <a:rPr lang="ca"/>
              <a:t>Helps model learn long-term dependencies in sequence tasks</a:t>
            </a:r>
            <a:endParaRPr/>
          </a:p>
          <a:p>
            <a:pPr indent="-311150" lvl="0" marL="457200" rtl="0" algn="l">
              <a:spcBef>
                <a:spcPts val="1200"/>
              </a:spcBef>
              <a:spcAft>
                <a:spcPts val="0"/>
              </a:spcAft>
              <a:buSzPts val="1300"/>
              <a:buAutoNum type="arabicParenR"/>
            </a:pPr>
            <a:r>
              <a:rPr lang="ca"/>
              <a:t>Turn words into dense vectors</a:t>
            </a:r>
            <a:endParaRPr/>
          </a:p>
          <a:p>
            <a:pPr indent="0" lvl="0" marL="914400" rtl="0" algn="l">
              <a:spcBef>
                <a:spcPts val="1200"/>
              </a:spcBef>
              <a:spcAft>
                <a:spcPts val="0"/>
              </a:spcAft>
              <a:buNone/>
            </a:pPr>
            <a:r>
              <a:rPr lang="ca" sz="1300"/>
              <a:t>Using an embedding layer</a:t>
            </a:r>
            <a:endParaRPr/>
          </a:p>
          <a:p>
            <a:pPr indent="-311150" lvl="0" marL="457200" rtl="0" algn="l">
              <a:spcBef>
                <a:spcPts val="1200"/>
              </a:spcBef>
              <a:spcAft>
                <a:spcPts val="0"/>
              </a:spcAft>
              <a:buSzPts val="1300"/>
              <a:buAutoNum type="arabicParenR"/>
            </a:pPr>
            <a:r>
              <a:rPr lang="ca"/>
              <a:t>Processes sequence, learning temporal dependencies</a:t>
            </a:r>
            <a:endParaRPr/>
          </a:p>
          <a:p>
            <a:pPr indent="0" lvl="0" marL="914400" rtl="0" algn="l">
              <a:spcBef>
                <a:spcPts val="1200"/>
              </a:spcBef>
              <a:spcAft>
                <a:spcPts val="1200"/>
              </a:spcAft>
              <a:buNone/>
            </a:pPr>
            <a:r>
              <a:rPr lang="ca"/>
              <a:t>Using a Long Short-Term Memory (LSTM)</a:t>
            </a:r>
            <a:endParaRPr/>
          </a:p>
        </p:txBody>
      </p:sp>
      <p:sp>
        <p:nvSpPr>
          <p:cNvPr id="378" name="Google Shape;378;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Decoder</a:t>
            </a:r>
            <a:endParaRPr/>
          </a:p>
        </p:txBody>
      </p:sp>
      <p:sp>
        <p:nvSpPr>
          <p:cNvPr id="384" name="Google Shape;384;p28"/>
          <p:cNvSpPr txBox="1"/>
          <p:nvPr>
            <p:ph idx="1" type="body"/>
          </p:nvPr>
        </p:nvSpPr>
        <p:spPr>
          <a:xfrm>
            <a:off x="1151400" y="1761450"/>
            <a:ext cx="7030500" cy="2978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ca"/>
              <a:t>Part of sequence-to-Sequence model takes input from encoder and outputs one word at a time</a:t>
            </a:r>
            <a:endParaRPr/>
          </a:p>
          <a:p>
            <a:pPr indent="0" lvl="0" marL="0" rtl="0" algn="l">
              <a:spcBef>
                <a:spcPts val="1200"/>
              </a:spcBef>
              <a:spcAft>
                <a:spcPts val="0"/>
              </a:spcAft>
              <a:buNone/>
            </a:pPr>
            <a:r>
              <a:rPr lang="ca"/>
              <a:t>Decoder Steps:</a:t>
            </a:r>
            <a:endParaRPr/>
          </a:p>
          <a:p>
            <a:pPr indent="-311150" lvl="0" marL="457200" rtl="0" algn="l">
              <a:spcBef>
                <a:spcPts val="1200"/>
              </a:spcBef>
              <a:spcAft>
                <a:spcPts val="0"/>
              </a:spcAft>
              <a:buSzPts val="1300"/>
              <a:buAutoNum type="arabicPeriod"/>
            </a:pPr>
            <a:r>
              <a:rPr lang="ca"/>
              <a:t>Take input from encoder</a:t>
            </a:r>
            <a:endParaRPr/>
          </a:p>
          <a:p>
            <a:pPr indent="-311150" lvl="0" marL="457200" rtl="0" algn="l">
              <a:spcBef>
                <a:spcPts val="0"/>
              </a:spcBef>
              <a:spcAft>
                <a:spcPts val="0"/>
              </a:spcAft>
              <a:buSzPts val="1300"/>
              <a:buAutoNum type="arabicPeriod"/>
            </a:pPr>
            <a:r>
              <a:rPr lang="ca"/>
              <a:t>Words into vectors</a:t>
            </a:r>
            <a:endParaRPr/>
          </a:p>
          <a:p>
            <a:pPr indent="-311150" lvl="0" marL="457200" rtl="0" algn="l">
              <a:spcBef>
                <a:spcPts val="0"/>
              </a:spcBef>
              <a:spcAft>
                <a:spcPts val="0"/>
              </a:spcAft>
              <a:buSzPts val="1300"/>
              <a:buAutoNum type="arabicPeriod"/>
            </a:pPr>
            <a:r>
              <a:rPr lang="ca"/>
              <a:t>Vectors, Hidden states and Cell states  to LSTM</a:t>
            </a:r>
            <a:endParaRPr/>
          </a:p>
          <a:p>
            <a:pPr indent="-311150" lvl="0" marL="457200" rtl="0" algn="l">
              <a:spcBef>
                <a:spcPts val="0"/>
              </a:spcBef>
              <a:spcAft>
                <a:spcPts val="0"/>
              </a:spcAft>
              <a:buSzPts val="1300"/>
              <a:buAutoNum type="arabicPeriod"/>
            </a:pPr>
            <a:r>
              <a:rPr lang="ca"/>
              <a:t>Use </a:t>
            </a:r>
            <a:r>
              <a:rPr lang="ca"/>
              <a:t>linear</a:t>
            </a:r>
            <a:r>
              <a:rPr lang="ca"/>
              <a:t> layer to transform LSTM’s output into a prediction for the next word</a:t>
            </a:r>
            <a:endParaRPr/>
          </a:p>
          <a:p>
            <a:pPr indent="-311150" lvl="0" marL="457200" rtl="0" algn="l">
              <a:spcBef>
                <a:spcPts val="0"/>
              </a:spcBef>
              <a:spcAft>
                <a:spcPts val="0"/>
              </a:spcAft>
              <a:buSzPts val="1300"/>
              <a:buAutoNum type="arabicPeriod"/>
            </a:pPr>
            <a:r>
              <a:rPr lang="ca"/>
              <a:t>Returns:</a:t>
            </a:r>
            <a:endParaRPr/>
          </a:p>
          <a:p>
            <a:pPr indent="457200" lvl="0" marL="0" rtl="0" algn="l">
              <a:spcBef>
                <a:spcPts val="2100"/>
              </a:spcBef>
              <a:spcAft>
                <a:spcPts val="0"/>
              </a:spcAft>
              <a:buNone/>
            </a:pPr>
            <a:r>
              <a:rPr lang="ca"/>
              <a:t>The output scores (used to pick the next word).</a:t>
            </a:r>
            <a:endParaRPr sz="1300"/>
          </a:p>
          <a:p>
            <a:pPr indent="457200" lvl="0" marL="0" rtl="0" algn="l">
              <a:spcBef>
                <a:spcPts val="2100"/>
              </a:spcBef>
              <a:spcAft>
                <a:spcPts val="2100"/>
              </a:spcAft>
              <a:buNone/>
            </a:pPr>
            <a:r>
              <a:rPr lang="ca" sz="1300"/>
              <a:t>The updated hidden and cell states (to keep track of what’s been generated so far).</a:t>
            </a:r>
            <a:endParaRPr/>
          </a:p>
        </p:txBody>
      </p:sp>
      <p:sp>
        <p:nvSpPr>
          <p:cNvPr id="385" name="Google Shape;385;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Training</a:t>
            </a:r>
            <a:endParaRPr/>
          </a:p>
        </p:txBody>
      </p:sp>
      <p:sp>
        <p:nvSpPr>
          <p:cNvPr id="391" name="Google Shape;391;p29"/>
          <p:cNvSpPr txBox="1"/>
          <p:nvPr>
            <p:ph idx="1" type="body"/>
          </p:nvPr>
        </p:nvSpPr>
        <p:spPr>
          <a:xfrm>
            <a:off x="1075200" y="25234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 Loss function: Cross entropy Loss</a:t>
            </a:r>
            <a:endParaRPr/>
          </a:p>
          <a:p>
            <a:pPr indent="0" lvl="0" marL="0" rtl="0" algn="l">
              <a:spcBef>
                <a:spcPts val="1200"/>
              </a:spcBef>
              <a:spcAft>
                <a:spcPts val="0"/>
              </a:spcAft>
              <a:buNone/>
            </a:pPr>
            <a:r>
              <a:rPr lang="ca"/>
              <a:t>Optimizer: Adam</a:t>
            </a:r>
            <a:endParaRPr/>
          </a:p>
          <a:p>
            <a:pPr indent="0" lvl="0" marL="0" rtl="0" algn="l">
              <a:spcBef>
                <a:spcPts val="1200"/>
              </a:spcBef>
              <a:spcAft>
                <a:spcPts val="0"/>
              </a:spcAft>
              <a:buNone/>
            </a:pPr>
            <a:r>
              <a:rPr lang="ca"/>
              <a:t>Teacher Forcing: feed the actual target token as the next input to the decoder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92" name="Google Shape;392;p29"/>
          <p:cNvPicPr preferRelativeResize="0"/>
          <p:nvPr/>
        </p:nvPicPr>
        <p:blipFill>
          <a:blip r:embed="rId3">
            <a:alphaModFix/>
          </a:blip>
          <a:stretch>
            <a:fillRect/>
          </a:stretch>
        </p:blipFill>
        <p:spPr>
          <a:xfrm>
            <a:off x="4221850" y="622825"/>
            <a:ext cx="4915627" cy="2432300"/>
          </a:xfrm>
          <a:prstGeom prst="rect">
            <a:avLst/>
          </a:prstGeom>
          <a:noFill/>
          <a:ln>
            <a:noFill/>
          </a:ln>
        </p:spPr>
      </p:pic>
      <p:sp>
        <p:nvSpPr>
          <p:cNvPr id="393" name="Google Shape;393;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Results</a:t>
            </a:r>
            <a:endParaRPr/>
          </a:p>
        </p:txBody>
      </p:sp>
      <p:pic>
        <p:nvPicPr>
          <p:cNvPr id="399" name="Google Shape;399;p30"/>
          <p:cNvPicPr preferRelativeResize="0"/>
          <p:nvPr/>
        </p:nvPicPr>
        <p:blipFill>
          <a:blip r:embed="rId3">
            <a:alphaModFix/>
          </a:blip>
          <a:stretch>
            <a:fillRect/>
          </a:stretch>
        </p:blipFill>
        <p:spPr>
          <a:xfrm>
            <a:off x="152400" y="1750275"/>
            <a:ext cx="8839200" cy="1172738"/>
          </a:xfrm>
          <a:prstGeom prst="rect">
            <a:avLst/>
          </a:prstGeom>
          <a:noFill/>
          <a:ln>
            <a:noFill/>
          </a:ln>
        </p:spPr>
      </p:pic>
      <p:sp>
        <p:nvSpPr>
          <p:cNvPr id="400" name="Google Shape;400;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RNN + Attention</a:t>
            </a:r>
            <a:endParaRPr/>
          </a:p>
        </p:txBody>
      </p:sp>
      <p:sp>
        <p:nvSpPr>
          <p:cNvPr id="406" name="Google Shape;406;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Objective</a:t>
            </a:r>
            <a:endParaRPr/>
          </a:p>
          <a:p>
            <a:pPr indent="0" lvl="0" marL="0" rtl="0" algn="l">
              <a:spcBef>
                <a:spcPts val="1200"/>
              </a:spcBef>
              <a:spcAft>
                <a:spcPts val="0"/>
              </a:spcAft>
              <a:buNone/>
            </a:pPr>
            <a:r>
              <a:rPr lang="ca"/>
              <a:t>First approach</a:t>
            </a:r>
            <a:endParaRPr/>
          </a:p>
          <a:p>
            <a:pPr indent="0" lvl="0" marL="0" rtl="0" algn="l">
              <a:spcBef>
                <a:spcPts val="1200"/>
              </a:spcBef>
              <a:spcAft>
                <a:spcPts val="0"/>
              </a:spcAft>
              <a:buNone/>
            </a:pPr>
            <a:r>
              <a:rPr lang="ca"/>
              <a:t>Second approach</a:t>
            </a:r>
            <a:endParaRPr/>
          </a:p>
          <a:p>
            <a:pPr indent="0" lvl="0" marL="0" rtl="0" algn="l">
              <a:spcBef>
                <a:spcPts val="1200"/>
              </a:spcBef>
              <a:spcAft>
                <a:spcPts val="1200"/>
              </a:spcAft>
              <a:buNone/>
            </a:pPr>
            <a:r>
              <a:rPr lang="ca"/>
              <a:t>Third approach</a:t>
            </a:r>
            <a:endParaRPr/>
          </a:p>
        </p:txBody>
      </p:sp>
      <p:sp>
        <p:nvSpPr>
          <p:cNvPr id="285" name="Google Shape;285;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Dataset</a:t>
            </a:r>
            <a:endParaRPr/>
          </a:p>
        </p:txBody>
      </p:sp>
      <p:sp>
        <p:nvSpPr>
          <p:cNvPr id="412" name="Google Shape;412;p32"/>
          <p:cNvSpPr txBox="1"/>
          <p:nvPr>
            <p:ph idx="1" type="body"/>
          </p:nvPr>
        </p:nvSpPr>
        <p:spPr>
          <a:xfrm>
            <a:off x="1120425" y="1517350"/>
            <a:ext cx="7030500" cy="25416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lang="ca" sz="1800"/>
              <a:t>English –&gt; Spanish </a:t>
            </a:r>
            <a:endParaRPr sz="1800"/>
          </a:p>
          <a:p>
            <a:pPr indent="-342900" lvl="0" marL="457200" rtl="0" algn="ctr">
              <a:lnSpc>
                <a:spcPct val="200000"/>
              </a:lnSpc>
              <a:spcBef>
                <a:spcPts val="1200"/>
              </a:spcBef>
              <a:spcAft>
                <a:spcPts val="0"/>
              </a:spcAft>
              <a:buSzPts val="1800"/>
              <a:buChar char="-"/>
            </a:pPr>
            <a:r>
              <a:rPr lang="ca" sz="1800"/>
              <a:t> lonnieqin</a:t>
            </a:r>
            <a:endParaRPr sz="1800"/>
          </a:p>
          <a:p>
            <a:pPr indent="0" lvl="0" marL="0" rtl="0" algn="l">
              <a:spcBef>
                <a:spcPts val="1200"/>
              </a:spcBef>
              <a:spcAft>
                <a:spcPts val="1200"/>
              </a:spcAft>
              <a:buNone/>
            </a:pPr>
            <a:r>
              <a:t/>
            </a:r>
            <a:endParaRPr/>
          </a:p>
        </p:txBody>
      </p:sp>
      <p:pic>
        <p:nvPicPr>
          <p:cNvPr id="413" name="Google Shape;413;p32"/>
          <p:cNvPicPr preferRelativeResize="0"/>
          <p:nvPr/>
        </p:nvPicPr>
        <p:blipFill rotWithShape="1">
          <a:blip r:embed="rId3">
            <a:alphaModFix/>
          </a:blip>
          <a:srcRect b="50917" l="0" r="29547" t="0"/>
          <a:stretch/>
        </p:blipFill>
        <p:spPr>
          <a:xfrm>
            <a:off x="2870200" y="3059650"/>
            <a:ext cx="3517900" cy="1182150"/>
          </a:xfrm>
          <a:prstGeom prst="rect">
            <a:avLst/>
          </a:prstGeom>
          <a:noFill/>
          <a:ln>
            <a:noFill/>
          </a:ln>
        </p:spPr>
      </p:pic>
      <p:pic>
        <p:nvPicPr>
          <p:cNvPr id="414" name="Google Shape;414;p32"/>
          <p:cNvPicPr preferRelativeResize="0"/>
          <p:nvPr/>
        </p:nvPicPr>
        <p:blipFill>
          <a:blip r:embed="rId4">
            <a:alphaModFix/>
          </a:blip>
          <a:stretch>
            <a:fillRect/>
          </a:stretch>
        </p:blipFill>
        <p:spPr>
          <a:xfrm>
            <a:off x="3408500" y="2220575"/>
            <a:ext cx="501125" cy="501125"/>
          </a:xfrm>
          <a:prstGeom prst="rect">
            <a:avLst/>
          </a:prstGeom>
          <a:noFill/>
          <a:ln>
            <a:noFill/>
          </a:ln>
        </p:spPr>
      </p:pic>
      <p:pic>
        <p:nvPicPr>
          <p:cNvPr id="415" name="Google Shape;415;p32"/>
          <p:cNvPicPr preferRelativeResize="0"/>
          <p:nvPr/>
        </p:nvPicPr>
        <p:blipFill rotWithShape="1">
          <a:blip r:embed="rId3">
            <a:alphaModFix/>
          </a:blip>
          <a:srcRect b="16632" l="0" r="29547" t="46108"/>
          <a:stretch/>
        </p:blipFill>
        <p:spPr>
          <a:xfrm>
            <a:off x="2870200" y="3344407"/>
            <a:ext cx="3517900" cy="897392"/>
          </a:xfrm>
          <a:prstGeom prst="rect">
            <a:avLst/>
          </a:prstGeom>
          <a:noFill/>
          <a:ln>
            <a:noFill/>
          </a:ln>
        </p:spPr>
      </p:pic>
      <p:sp>
        <p:nvSpPr>
          <p:cNvPr id="416" name="Google Shape;416;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 Model Architecture</a:t>
            </a:r>
            <a:endParaRPr/>
          </a:p>
        </p:txBody>
      </p:sp>
      <p:sp>
        <p:nvSpPr>
          <p:cNvPr id="422" name="Google Shape;422;p33"/>
          <p:cNvSpPr txBox="1"/>
          <p:nvPr>
            <p:ph idx="1" type="body"/>
          </p:nvPr>
        </p:nvSpPr>
        <p:spPr>
          <a:xfrm>
            <a:off x="988400" y="1731425"/>
            <a:ext cx="3109500" cy="27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ca" sz="2000"/>
              <a:t>Encoder:</a:t>
            </a:r>
            <a:endParaRPr b="1" sz="2000"/>
          </a:p>
          <a:p>
            <a:pPr indent="-342900" lvl="0" marL="457200" rtl="0" algn="l">
              <a:lnSpc>
                <a:spcPct val="200000"/>
              </a:lnSpc>
              <a:spcBef>
                <a:spcPts val="1200"/>
              </a:spcBef>
              <a:spcAft>
                <a:spcPts val="0"/>
              </a:spcAft>
              <a:buSzPts val="1800"/>
              <a:buChar char="●"/>
            </a:pPr>
            <a:r>
              <a:rPr lang="ca" sz="1800"/>
              <a:t>Embedding layer</a:t>
            </a:r>
            <a:endParaRPr sz="1800"/>
          </a:p>
          <a:p>
            <a:pPr indent="-342900" lvl="0" marL="457200" rtl="0" algn="l">
              <a:lnSpc>
                <a:spcPct val="200000"/>
              </a:lnSpc>
              <a:spcBef>
                <a:spcPts val="0"/>
              </a:spcBef>
              <a:spcAft>
                <a:spcPts val="0"/>
              </a:spcAft>
              <a:buSzPts val="1800"/>
              <a:buChar char="●"/>
            </a:pPr>
            <a:r>
              <a:rPr lang="ca" sz="1800"/>
              <a:t>GRU</a:t>
            </a:r>
            <a:endParaRPr sz="1800"/>
          </a:p>
          <a:p>
            <a:pPr indent="-342900" lvl="0" marL="457200" rtl="0" algn="l">
              <a:lnSpc>
                <a:spcPct val="200000"/>
              </a:lnSpc>
              <a:spcBef>
                <a:spcPts val="0"/>
              </a:spcBef>
              <a:spcAft>
                <a:spcPts val="0"/>
              </a:spcAft>
              <a:buSzPts val="1800"/>
              <a:buChar char="●"/>
            </a:pPr>
            <a:r>
              <a:rPr lang="ca" sz="1800"/>
              <a:t>Dropout: 0.1	</a:t>
            </a:r>
            <a:endParaRPr sz="1800"/>
          </a:p>
          <a:p>
            <a:pPr indent="0" lvl="0" marL="0" rtl="0" algn="l">
              <a:spcBef>
                <a:spcPts val="1200"/>
              </a:spcBef>
              <a:spcAft>
                <a:spcPts val="1200"/>
              </a:spcAft>
              <a:buNone/>
            </a:pPr>
            <a:r>
              <a:t/>
            </a:r>
            <a:endParaRPr/>
          </a:p>
        </p:txBody>
      </p:sp>
      <p:pic>
        <p:nvPicPr>
          <p:cNvPr id="423" name="Google Shape;423;p33"/>
          <p:cNvPicPr preferRelativeResize="0"/>
          <p:nvPr/>
        </p:nvPicPr>
        <p:blipFill>
          <a:blip r:embed="rId3">
            <a:alphaModFix/>
          </a:blip>
          <a:stretch>
            <a:fillRect/>
          </a:stretch>
        </p:blipFill>
        <p:spPr>
          <a:xfrm>
            <a:off x="4285500" y="1504075"/>
            <a:ext cx="3223750" cy="3118300"/>
          </a:xfrm>
          <a:prstGeom prst="rect">
            <a:avLst/>
          </a:prstGeom>
          <a:noFill/>
          <a:ln>
            <a:noFill/>
          </a:ln>
        </p:spPr>
      </p:pic>
      <p:sp>
        <p:nvSpPr>
          <p:cNvPr id="424" name="Google Shape;424;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 Model Architecture</a:t>
            </a:r>
            <a:endParaRPr/>
          </a:p>
        </p:txBody>
      </p:sp>
      <p:sp>
        <p:nvSpPr>
          <p:cNvPr id="430" name="Google Shape;430;p34"/>
          <p:cNvSpPr txBox="1"/>
          <p:nvPr/>
        </p:nvSpPr>
        <p:spPr>
          <a:xfrm>
            <a:off x="622425" y="1791825"/>
            <a:ext cx="3763500" cy="23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100">
                <a:solidFill>
                  <a:schemeClr val="dk2"/>
                </a:solidFill>
                <a:latin typeface="Nunito"/>
                <a:ea typeface="Nunito"/>
                <a:cs typeface="Nunito"/>
                <a:sym typeface="Nunito"/>
              </a:rPr>
              <a:t>Decoder:</a:t>
            </a:r>
            <a:endParaRPr b="1" sz="2100">
              <a:solidFill>
                <a:schemeClr val="dk2"/>
              </a:solidFill>
              <a:latin typeface="Nunito"/>
              <a:ea typeface="Nunito"/>
              <a:cs typeface="Nunito"/>
              <a:sym typeface="Nunito"/>
            </a:endParaRPr>
          </a:p>
          <a:p>
            <a:pPr indent="0" lvl="0" marL="0" rtl="0" algn="l">
              <a:spcBef>
                <a:spcPts val="0"/>
              </a:spcBef>
              <a:spcAft>
                <a:spcPts val="0"/>
              </a:spcAft>
              <a:buNone/>
            </a:pPr>
            <a:r>
              <a:t/>
            </a:r>
            <a:endParaRPr b="1" sz="1600">
              <a:solidFill>
                <a:schemeClr val="dk2"/>
              </a:solidFill>
              <a:latin typeface="Nunito"/>
              <a:ea typeface="Nunito"/>
              <a:cs typeface="Nunito"/>
              <a:sym typeface="Nunito"/>
            </a:endParaRPr>
          </a:p>
          <a:p>
            <a:pPr indent="-342900" lvl="0" marL="457200" rtl="0" algn="just">
              <a:lnSpc>
                <a:spcPct val="150000"/>
              </a:lnSpc>
              <a:spcBef>
                <a:spcPts val="0"/>
              </a:spcBef>
              <a:spcAft>
                <a:spcPts val="0"/>
              </a:spcAft>
              <a:buClr>
                <a:schemeClr val="dk2"/>
              </a:buClr>
              <a:buSzPts val="1800"/>
              <a:buFont typeface="Nunito"/>
              <a:buChar char="●"/>
            </a:pPr>
            <a:r>
              <a:rPr lang="ca" sz="1800">
                <a:solidFill>
                  <a:schemeClr val="dk2"/>
                </a:solidFill>
                <a:latin typeface="Nunito"/>
                <a:ea typeface="Nunito"/>
                <a:cs typeface="Nunito"/>
                <a:sym typeface="Nunito"/>
              </a:rPr>
              <a:t>Embedding layer w teacher forcing</a:t>
            </a:r>
            <a:endParaRPr sz="1800">
              <a:solidFill>
                <a:schemeClr val="dk2"/>
              </a:solidFill>
              <a:latin typeface="Nunito"/>
              <a:ea typeface="Nunito"/>
              <a:cs typeface="Nunito"/>
              <a:sym typeface="Nunito"/>
            </a:endParaRPr>
          </a:p>
          <a:p>
            <a:pPr indent="-342900" lvl="0" marL="457200" rtl="0" algn="just">
              <a:lnSpc>
                <a:spcPct val="150000"/>
              </a:lnSpc>
              <a:spcBef>
                <a:spcPts val="0"/>
              </a:spcBef>
              <a:spcAft>
                <a:spcPts val="0"/>
              </a:spcAft>
              <a:buClr>
                <a:schemeClr val="dk2"/>
              </a:buClr>
              <a:buSzPts val="1800"/>
              <a:buFont typeface="Nunito"/>
              <a:buChar char="●"/>
            </a:pPr>
            <a:r>
              <a:rPr lang="ca" sz="1800">
                <a:solidFill>
                  <a:schemeClr val="dk2"/>
                </a:solidFill>
                <a:latin typeface="Nunito"/>
                <a:ea typeface="Nunito"/>
                <a:cs typeface="Nunito"/>
                <a:sym typeface="Nunito"/>
              </a:rPr>
              <a:t>Attention: Additive Attention</a:t>
            </a:r>
            <a:endParaRPr sz="1800">
              <a:solidFill>
                <a:schemeClr val="dk2"/>
              </a:solidFill>
              <a:latin typeface="Nunito"/>
              <a:ea typeface="Nunito"/>
              <a:cs typeface="Nunito"/>
              <a:sym typeface="Nunito"/>
            </a:endParaRPr>
          </a:p>
          <a:p>
            <a:pPr indent="-342900" lvl="0" marL="457200" rtl="0" algn="just">
              <a:lnSpc>
                <a:spcPct val="150000"/>
              </a:lnSpc>
              <a:spcBef>
                <a:spcPts val="0"/>
              </a:spcBef>
              <a:spcAft>
                <a:spcPts val="0"/>
              </a:spcAft>
              <a:buClr>
                <a:schemeClr val="dk2"/>
              </a:buClr>
              <a:buSzPts val="1800"/>
              <a:buFont typeface="Nunito"/>
              <a:buChar char="●"/>
            </a:pPr>
            <a:r>
              <a:rPr lang="ca" sz="1800">
                <a:solidFill>
                  <a:schemeClr val="dk2"/>
                </a:solidFill>
                <a:latin typeface="Nunito"/>
                <a:ea typeface="Nunito"/>
                <a:cs typeface="Nunito"/>
                <a:sym typeface="Nunito"/>
              </a:rPr>
              <a:t>GRU</a:t>
            </a:r>
            <a:endParaRPr sz="1800">
              <a:solidFill>
                <a:schemeClr val="dk2"/>
              </a:solidFill>
              <a:latin typeface="Nunito"/>
              <a:ea typeface="Nunito"/>
              <a:cs typeface="Nunito"/>
              <a:sym typeface="Nunito"/>
            </a:endParaRPr>
          </a:p>
          <a:p>
            <a:pPr indent="-317500" lvl="0" marL="457200" rtl="0" algn="just">
              <a:lnSpc>
                <a:spcPct val="150000"/>
              </a:lnSpc>
              <a:spcBef>
                <a:spcPts val="0"/>
              </a:spcBef>
              <a:spcAft>
                <a:spcPts val="0"/>
              </a:spcAft>
              <a:buClr>
                <a:schemeClr val="dk2"/>
              </a:buClr>
              <a:buSzPts val="1400"/>
              <a:buFont typeface="Nunito"/>
              <a:buChar char="●"/>
            </a:pPr>
            <a:r>
              <a:rPr lang="ca" sz="1800">
                <a:solidFill>
                  <a:schemeClr val="dk2"/>
                </a:solidFill>
                <a:latin typeface="Nunito"/>
                <a:ea typeface="Nunito"/>
                <a:cs typeface="Nunito"/>
                <a:sym typeface="Nunito"/>
              </a:rPr>
              <a:t>Output layer</a:t>
            </a:r>
            <a:r>
              <a:rPr lang="ca"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431" name="Google Shape;431;p34"/>
          <p:cNvPicPr preferRelativeResize="0"/>
          <p:nvPr/>
        </p:nvPicPr>
        <p:blipFill>
          <a:blip r:embed="rId3">
            <a:alphaModFix/>
          </a:blip>
          <a:stretch>
            <a:fillRect/>
          </a:stretch>
        </p:blipFill>
        <p:spPr>
          <a:xfrm>
            <a:off x="4777250" y="1697350"/>
            <a:ext cx="3282475" cy="3124292"/>
          </a:xfrm>
          <a:prstGeom prst="rect">
            <a:avLst/>
          </a:prstGeom>
          <a:noFill/>
          <a:ln>
            <a:noFill/>
          </a:ln>
        </p:spPr>
      </p:pic>
      <p:sp>
        <p:nvSpPr>
          <p:cNvPr id="432" name="Google Shape;432;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Training</a:t>
            </a:r>
            <a:endParaRPr/>
          </a:p>
        </p:txBody>
      </p:sp>
      <p:sp>
        <p:nvSpPr>
          <p:cNvPr id="438" name="Google Shape;438;p35"/>
          <p:cNvSpPr txBox="1"/>
          <p:nvPr>
            <p:ph idx="1" type="body"/>
          </p:nvPr>
        </p:nvSpPr>
        <p:spPr>
          <a:xfrm>
            <a:off x="617350" y="1597875"/>
            <a:ext cx="2273100" cy="32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NLLLoss</a:t>
            </a:r>
            <a:endParaRPr/>
          </a:p>
          <a:p>
            <a:pPr indent="0" lvl="0" marL="0" rtl="0" algn="l">
              <a:spcBef>
                <a:spcPts val="1200"/>
              </a:spcBef>
              <a:spcAft>
                <a:spcPts val="0"/>
              </a:spcAft>
              <a:buNone/>
            </a:pPr>
            <a:r>
              <a:rPr lang="ca"/>
              <a:t>Adam optimizer</a:t>
            </a:r>
            <a:endParaRPr/>
          </a:p>
          <a:p>
            <a:pPr indent="0" lvl="0" marL="0" rtl="0" algn="l">
              <a:spcBef>
                <a:spcPts val="1200"/>
              </a:spcBef>
              <a:spcAft>
                <a:spcPts val="0"/>
              </a:spcAft>
              <a:buNone/>
            </a:pPr>
            <a:r>
              <a:rPr lang="ca"/>
              <a:t>80% train 20% validate</a:t>
            </a:r>
            <a:endParaRPr/>
          </a:p>
          <a:p>
            <a:pPr indent="0" lvl="0" marL="0" rtl="0" algn="l">
              <a:spcBef>
                <a:spcPts val="1200"/>
              </a:spcBef>
              <a:spcAft>
                <a:spcPts val="0"/>
              </a:spcAft>
              <a:buNone/>
            </a:pPr>
            <a:r>
              <a:rPr lang="ca"/>
              <a:t>20 epochs</a:t>
            </a:r>
            <a:endParaRPr/>
          </a:p>
          <a:p>
            <a:pPr indent="0" lvl="0" marL="0" rtl="0" algn="l">
              <a:spcBef>
                <a:spcPts val="1200"/>
              </a:spcBef>
              <a:spcAft>
                <a:spcPts val="0"/>
              </a:spcAft>
              <a:buNone/>
            </a:pPr>
            <a:r>
              <a:rPr lang="ca"/>
              <a:t>Learning rate = 0.001</a:t>
            </a:r>
            <a:endParaRPr/>
          </a:p>
          <a:p>
            <a:pPr indent="0" lvl="0" marL="0" rtl="0" algn="l">
              <a:spcBef>
                <a:spcPts val="1200"/>
              </a:spcBef>
              <a:spcAft>
                <a:spcPts val="0"/>
              </a:spcAft>
              <a:buNone/>
            </a:pPr>
            <a:r>
              <a:rPr lang="ca"/>
              <a:t>Embedding size = 256</a:t>
            </a:r>
            <a:endParaRPr/>
          </a:p>
          <a:p>
            <a:pPr indent="0" lvl="0" marL="0" rtl="0" algn="l">
              <a:spcBef>
                <a:spcPts val="1200"/>
              </a:spcBef>
              <a:spcAft>
                <a:spcPts val="0"/>
              </a:spcAft>
              <a:buNone/>
            </a:pPr>
            <a:r>
              <a:rPr lang="ca"/>
              <a:t>Hidden size = 256</a:t>
            </a:r>
            <a:endParaRPr/>
          </a:p>
          <a:p>
            <a:pPr indent="0" lvl="0" marL="0" rtl="0" algn="l">
              <a:spcBef>
                <a:spcPts val="1200"/>
              </a:spcBef>
              <a:spcAft>
                <a:spcPts val="1200"/>
              </a:spcAft>
              <a:buNone/>
            </a:pPr>
            <a:r>
              <a:rPr lang="ca"/>
              <a:t>Batch size = 64</a:t>
            </a:r>
            <a:endParaRPr/>
          </a:p>
        </p:txBody>
      </p:sp>
      <p:graphicFrame>
        <p:nvGraphicFramePr>
          <p:cNvPr id="439" name="Google Shape;439;p35"/>
          <p:cNvGraphicFramePr/>
          <p:nvPr/>
        </p:nvGraphicFramePr>
        <p:xfrm>
          <a:off x="2890450" y="1898238"/>
          <a:ext cx="3000000" cy="3000000"/>
        </p:xfrm>
        <a:graphic>
          <a:graphicData uri="http://schemas.openxmlformats.org/drawingml/2006/table">
            <a:tbl>
              <a:tblPr>
                <a:noFill/>
                <a:tableStyleId>{5A235F03-2FCF-40C3-A71D-917B1C640A7C}</a:tableStyleId>
              </a:tblPr>
              <a:tblGrid>
                <a:gridCol w="1447800"/>
                <a:gridCol w="1447800"/>
                <a:gridCol w="1447800"/>
                <a:gridCol w="1447800"/>
              </a:tblGrid>
              <a:tr h="381000">
                <a:tc>
                  <a:txBody>
                    <a:bodyPr/>
                    <a:lstStyle/>
                    <a:p>
                      <a:pPr indent="0" lvl="0" marL="0" rtl="0" algn="l">
                        <a:spcBef>
                          <a:spcPts val="0"/>
                        </a:spcBef>
                        <a:spcAft>
                          <a:spcPts val="0"/>
                        </a:spcAft>
                        <a:buNone/>
                      </a:pPr>
                      <a:r>
                        <a:rPr lang="ca"/>
                        <a:t>DATASET</a:t>
                      </a:r>
                      <a:endParaRPr/>
                    </a:p>
                  </a:txBody>
                  <a:tcPr marT="91425" marB="91425" marR="91425" marL="91425"/>
                </a:tc>
                <a:tc>
                  <a:txBody>
                    <a:bodyPr/>
                    <a:lstStyle/>
                    <a:p>
                      <a:pPr indent="0" lvl="0" marL="0" rtl="0" algn="l">
                        <a:spcBef>
                          <a:spcPts val="0"/>
                        </a:spcBef>
                        <a:spcAft>
                          <a:spcPts val="0"/>
                        </a:spcAft>
                        <a:buNone/>
                      </a:pPr>
                      <a:r>
                        <a:rPr lang="ca"/>
                        <a:t>PARAMETERS</a:t>
                      </a:r>
                      <a:endParaRPr/>
                    </a:p>
                  </a:txBody>
                  <a:tcPr marT="91425" marB="91425" marR="91425" marL="91425"/>
                </a:tc>
                <a:tc>
                  <a:txBody>
                    <a:bodyPr/>
                    <a:lstStyle/>
                    <a:p>
                      <a:pPr indent="0" lvl="0" marL="0" rtl="0" algn="l">
                        <a:spcBef>
                          <a:spcPts val="0"/>
                        </a:spcBef>
                        <a:spcAft>
                          <a:spcPts val="0"/>
                        </a:spcAft>
                        <a:buNone/>
                      </a:pPr>
                      <a:r>
                        <a:rPr lang="ca"/>
                        <a:t>TRAINING TIME</a:t>
                      </a:r>
                      <a:endParaRPr/>
                    </a:p>
                  </a:txBody>
                  <a:tcPr marT="91425" marB="91425" marR="91425" marL="91425"/>
                </a:tc>
                <a:tc>
                  <a:txBody>
                    <a:bodyPr/>
                    <a:lstStyle/>
                    <a:p>
                      <a:pPr indent="0" lvl="0" marL="0" rtl="0" algn="l">
                        <a:spcBef>
                          <a:spcPts val="0"/>
                        </a:spcBef>
                        <a:spcAft>
                          <a:spcPts val="0"/>
                        </a:spcAft>
                        <a:buNone/>
                      </a:pPr>
                      <a:r>
                        <a:rPr lang="ca"/>
                        <a:t>FINAL LOSS</a:t>
                      </a:r>
                      <a:endParaRPr/>
                    </a:p>
                  </a:txBody>
                  <a:tcPr marT="91425" marB="91425" marR="91425" marL="91425"/>
                </a:tc>
              </a:tr>
              <a:tr h="381000">
                <a:tc>
                  <a:txBody>
                    <a:bodyPr/>
                    <a:lstStyle/>
                    <a:p>
                      <a:pPr indent="0" lvl="0" marL="0" rtl="0" algn="l">
                        <a:spcBef>
                          <a:spcPts val="0"/>
                        </a:spcBef>
                        <a:spcAft>
                          <a:spcPts val="0"/>
                        </a:spcAft>
                        <a:buNone/>
                      </a:pPr>
                      <a:r>
                        <a:rPr lang="ca"/>
                        <a:t>First 10k samples</a:t>
                      </a:r>
                      <a:endParaRPr/>
                    </a:p>
                  </a:txBody>
                  <a:tcPr marT="91425" marB="91425" marR="91425" marL="91425"/>
                </a:tc>
                <a:tc>
                  <a:txBody>
                    <a:bodyPr/>
                    <a:lstStyle/>
                    <a:p>
                      <a:pPr indent="0" lvl="0" marL="0" rtl="0" algn="l">
                        <a:spcBef>
                          <a:spcPts val="0"/>
                        </a:spcBef>
                        <a:spcAft>
                          <a:spcPts val="0"/>
                        </a:spcAft>
                        <a:buNone/>
                      </a:pPr>
                      <a:r>
                        <a:rPr lang="ca"/>
                        <a:t>3,</a:t>
                      </a:r>
                      <a:r>
                        <a:rPr lang="ca"/>
                        <a:t>7</a:t>
                      </a:r>
                      <a:r>
                        <a:rPr lang="ca"/>
                        <a:t>18,839</a:t>
                      </a:r>
                      <a:endParaRPr/>
                    </a:p>
                  </a:txBody>
                  <a:tcPr marT="91425" marB="91425" marR="91425" marL="91425"/>
                </a:tc>
                <a:tc>
                  <a:txBody>
                    <a:bodyPr/>
                    <a:lstStyle/>
                    <a:p>
                      <a:pPr indent="0" lvl="0" marL="0" rtl="0" algn="l">
                        <a:spcBef>
                          <a:spcPts val="0"/>
                        </a:spcBef>
                        <a:spcAft>
                          <a:spcPts val="0"/>
                        </a:spcAft>
                        <a:buNone/>
                      </a:pPr>
                      <a:r>
                        <a:rPr lang="ca"/>
                        <a:t>10 min</a:t>
                      </a:r>
                      <a:endParaRPr/>
                    </a:p>
                  </a:txBody>
                  <a:tcPr marT="91425" marB="91425" marR="91425" marL="91425"/>
                </a:tc>
                <a:tc>
                  <a:txBody>
                    <a:bodyPr/>
                    <a:lstStyle/>
                    <a:p>
                      <a:pPr indent="0" lvl="0" marL="0" rtl="0" algn="l">
                        <a:spcBef>
                          <a:spcPts val="0"/>
                        </a:spcBef>
                        <a:spcAft>
                          <a:spcPts val="0"/>
                        </a:spcAft>
                        <a:buNone/>
                      </a:pPr>
                      <a:r>
                        <a:rPr lang="ca"/>
                        <a:t>0.1473</a:t>
                      </a:r>
                      <a:endParaRPr/>
                    </a:p>
                  </a:txBody>
                  <a:tcPr marT="91425" marB="91425" marR="91425" marL="91425"/>
                </a:tc>
              </a:tr>
              <a:tr h="381000">
                <a:tc>
                  <a:txBody>
                    <a:bodyPr/>
                    <a:lstStyle/>
                    <a:p>
                      <a:pPr indent="0" lvl="0" marL="0" rtl="0" algn="l">
                        <a:spcBef>
                          <a:spcPts val="0"/>
                        </a:spcBef>
                        <a:spcAft>
                          <a:spcPts val="0"/>
                        </a:spcAft>
                        <a:buNone/>
                      </a:pPr>
                      <a:r>
                        <a:rPr lang="ca"/>
                        <a:t>55k with short </a:t>
                      </a:r>
                      <a:r>
                        <a:rPr lang="ca"/>
                        <a:t>sentences</a:t>
                      </a:r>
                      <a:r>
                        <a:rPr lang="ca"/>
                        <a:t> and common words</a:t>
                      </a:r>
                      <a:endParaRPr/>
                    </a:p>
                  </a:txBody>
                  <a:tcPr marT="91425" marB="91425" marR="91425" marL="91425"/>
                </a:tc>
                <a:tc>
                  <a:txBody>
                    <a:bodyPr/>
                    <a:lstStyle/>
                    <a:p>
                      <a:pPr indent="0" lvl="0" marL="0" rtl="0" algn="l">
                        <a:spcBef>
                          <a:spcPts val="0"/>
                        </a:spcBef>
                        <a:spcAft>
                          <a:spcPts val="0"/>
                        </a:spcAft>
                        <a:buNone/>
                      </a:pPr>
                      <a:r>
                        <a:rPr lang="ca"/>
                        <a:t>4,068,999</a:t>
                      </a:r>
                      <a:endParaRPr/>
                    </a:p>
                  </a:txBody>
                  <a:tcPr marT="91425" marB="91425" marR="91425" marL="91425"/>
                </a:tc>
                <a:tc>
                  <a:txBody>
                    <a:bodyPr/>
                    <a:lstStyle/>
                    <a:p>
                      <a:pPr indent="0" lvl="0" marL="0" rtl="0" algn="l">
                        <a:spcBef>
                          <a:spcPts val="0"/>
                        </a:spcBef>
                        <a:spcAft>
                          <a:spcPts val="0"/>
                        </a:spcAft>
                        <a:buNone/>
                      </a:pPr>
                      <a:r>
                        <a:rPr lang="ca"/>
                        <a:t>1h</a:t>
                      </a:r>
                      <a:endParaRPr/>
                    </a:p>
                  </a:txBody>
                  <a:tcPr marT="91425" marB="91425" marR="91425" marL="91425"/>
                </a:tc>
                <a:tc>
                  <a:txBody>
                    <a:bodyPr/>
                    <a:lstStyle/>
                    <a:p>
                      <a:pPr indent="0" lvl="0" marL="0" rtl="0" algn="l">
                        <a:spcBef>
                          <a:spcPts val="0"/>
                        </a:spcBef>
                        <a:spcAft>
                          <a:spcPts val="0"/>
                        </a:spcAft>
                        <a:buNone/>
                      </a:pPr>
                      <a:r>
                        <a:rPr lang="ca"/>
                        <a:t>0.2091</a:t>
                      </a:r>
                      <a:endParaRPr/>
                    </a:p>
                  </a:txBody>
                  <a:tcPr marT="91425" marB="91425" marR="91425" marL="91425"/>
                </a:tc>
              </a:tr>
              <a:tr h="381000">
                <a:tc>
                  <a:txBody>
                    <a:bodyPr/>
                    <a:lstStyle/>
                    <a:p>
                      <a:pPr indent="0" lvl="0" marL="0" rtl="0" algn="l">
                        <a:spcBef>
                          <a:spcPts val="0"/>
                        </a:spcBef>
                        <a:spcAft>
                          <a:spcPts val="0"/>
                        </a:spcAft>
                        <a:buNone/>
                      </a:pPr>
                      <a:r>
                        <a:rPr lang="ca"/>
                        <a:t>60k random sentences</a:t>
                      </a:r>
                      <a:endParaRPr/>
                    </a:p>
                  </a:txBody>
                  <a:tcPr marT="91425" marB="91425" marR="91425" marL="91425"/>
                </a:tc>
                <a:tc>
                  <a:txBody>
                    <a:bodyPr/>
                    <a:lstStyle/>
                    <a:p>
                      <a:pPr indent="0" lvl="0" marL="0" rtl="0" algn="l">
                        <a:spcBef>
                          <a:spcPts val="0"/>
                        </a:spcBef>
                        <a:spcAft>
                          <a:spcPts val="0"/>
                        </a:spcAft>
                        <a:buNone/>
                      </a:pPr>
                      <a:r>
                        <a:rPr lang="ca"/>
                        <a:t>5,528,046</a:t>
                      </a:r>
                      <a:endParaRPr/>
                    </a:p>
                  </a:txBody>
                  <a:tcPr marT="91425" marB="91425" marR="91425" marL="91425"/>
                </a:tc>
                <a:tc>
                  <a:txBody>
                    <a:bodyPr/>
                    <a:lstStyle/>
                    <a:p>
                      <a:pPr indent="0" lvl="0" marL="0" rtl="0" algn="l">
                        <a:spcBef>
                          <a:spcPts val="0"/>
                        </a:spcBef>
                        <a:spcAft>
                          <a:spcPts val="0"/>
                        </a:spcAft>
                        <a:buNone/>
                      </a:pPr>
                      <a:r>
                        <a:rPr lang="ca"/>
                        <a:t>6h</a:t>
                      </a:r>
                      <a:endParaRPr/>
                    </a:p>
                  </a:txBody>
                  <a:tcPr marT="91425" marB="91425" marR="91425" marL="91425"/>
                </a:tc>
                <a:tc>
                  <a:txBody>
                    <a:bodyPr/>
                    <a:lstStyle/>
                    <a:p>
                      <a:pPr indent="0" lvl="0" marL="0" rtl="0" algn="l">
                        <a:spcBef>
                          <a:spcPts val="0"/>
                        </a:spcBef>
                        <a:spcAft>
                          <a:spcPts val="0"/>
                        </a:spcAft>
                        <a:buNone/>
                      </a:pPr>
                      <a:r>
                        <a:rPr lang="ca"/>
                        <a:t>0.1633</a:t>
                      </a:r>
                      <a:endParaRPr/>
                    </a:p>
                  </a:txBody>
                  <a:tcPr marT="91425" marB="91425" marR="91425" marL="91425"/>
                </a:tc>
              </a:tr>
            </a:tbl>
          </a:graphicData>
        </a:graphic>
      </p:graphicFrame>
      <p:sp>
        <p:nvSpPr>
          <p:cNvPr id="440" name="Google Shape;440;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Training</a:t>
            </a:r>
            <a:endParaRPr/>
          </a:p>
        </p:txBody>
      </p:sp>
      <p:sp>
        <p:nvSpPr>
          <p:cNvPr id="446" name="Google Shape;446;p36"/>
          <p:cNvSpPr txBox="1"/>
          <p:nvPr>
            <p:ph idx="1" type="body"/>
          </p:nvPr>
        </p:nvSpPr>
        <p:spPr>
          <a:xfrm>
            <a:off x="93075" y="4020425"/>
            <a:ext cx="2894700" cy="6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sz="1000"/>
              <a:t>Evolution on training loss over 20 epochs with 10k pairs of </a:t>
            </a:r>
            <a:r>
              <a:rPr lang="ca" sz="1000"/>
              <a:t>sentences</a:t>
            </a:r>
            <a:endParaRPr sz="1000"/>
          </a:p>
          <a:p>
            <a:pPr indent="0" lvl="0" marL="0" rtl="0" algn="ctr">
              <a:spcBef>
                <a:spcPts val="1200"/>
              </a:spcBef>
              <a:spcAft>
                <a:spcPts val="1200"/>
              </a:spcAft>
              <a:buNone/>
            </a:pPr>
            <a:r>
              <a:rPr lang="ca" sz="1000"/>
              <a:t>	</a:t>
            </a:r>
            <a:endParaRPr sz="1000"/>
          </a:p>
        </p:txBody>
      </p:sp>
      <p:pic>
        <p:nvPicPr>
          <p:cNvPr id="447" name="Google Shape;447;p36"/>
          <p:cNvPicPr preferRelativeResize="0"/>
          <p:nvPr/>
        </p:nvPicPr>
        <p:blipFill>
          <a:blip r:embed="rId3">
            <a:alphaModFix/>
          </a:blip>
          <a:stretch>
            <a:fillRect/>
          </a:stretch>
        </p:blipFill>
        <p:spPr>
          <a:xfrm>
            <a:off x="3031575" y="1924904"/>
            <a:ext cx="3080849" cy="2095521"/>
          </a:xfrm>
          <a:prstGeom prst="rect">
            <a:avLst/>
          </a:prstGeom>
          <a:noFill/>
          <a:ln>
            <a:noFill/>
          </a:ln>
        </p:spPr>
      </p:pic>
      <p:sp>
        <p:nvSpPr>
          <p:cNvPr id="448" name="Google Shape;448;p36"/>
          <p:cNvSpPr txBox="1"/>
          <p:nvPr>
            <p:ph idx="1" type="body"/>
          </p:nvPr>
        </p:nvSpPr>
        <p:spPr>
          <a:xfrm>
            <a:off x="3124650" y="4020425"/>
            <a:ext cx="2894700" cy="6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sz="1000"/>
              <a:t>Evolution on training loss over 20 epochs with 55k pairs of sentences </a:t>
            </a:r>
            <a:endParaRPr sz="1000"/>
          </a:p>
          <a:p>
            <a:pPr indent="0" lvl="0" marL="0" rtl="0" algn="ctr">
              <a:spcBef>
                <a:spcPts val="1200"/>
              </a:spcBef>
              <a:spcAft>
                <a:spcPts val="0"/>
              </a:spcAft>
              <a:buNone/>
            </a:pPr>
            <a:r>
              <a:rPr lang="ca" sz="1000"/>
              <a:t>	</a:t>
            </a:r>
            <a:endParaRPr sz="1000"/>
          </a:p>
          <a:p>
            <a:pPr indent="0" lvl="0" marL="0" rtl="0" algn="l">
              <a:spcBef>
                <a:spcPts val="1200"/>
              </a:spcBef>
              <a:spcAft>
                <a:spcPts val="0"/>
              </a:spcAft>
              <a:buNone/>
            </a:pPr>
            <a:r>
              <a:t/>
            </a:r>
            <a:endParaRPr sz="1000"/>
          </a:p>
          <a:p>
            <a:pPr indent="0" lvl="0" marL="0" rtl="0" algn="ctr">
              <a:spcBef>
                <a:spcPts val="1200"/>
              </a:spcBef>
              <a:spcAft>
                <a:spcPts val="1200"/>
              </a:spcAft>
              <a:buNone/>
            </a:pPr>
            <a:r>
              <a:rPr lang="ca" sz="1000"/>
              <a:t>	</a:t>
            </a:r>
            <a:endParaRPr sz="1000"/>
          </a:p>
        </p:txBody>
      </p:sp>
      <p:sp>
        <p:nvSpPr>
          <p:cNvPr id="449" name="Google Shape;449;p36"/>
          <p:cNvSpPr txBox="1"/>
          <p:nvPr>
            <p:ph idx="1" type="body"/>
          </p:nvPr>
        </p:nvSpPr>
        <p:spPr>
          <a:xfrm>
            <a:off x="6105300" y="4020425"/>
            <a:ext cx="2894700" cy="6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sz="1000"/>
              <a:t>Evolution on training loss over 20 epochs with 60k pairs of sentences</a:t>
            </a:r>
            <a:endParaRPr sz="1000"/>
          </a:p>
          <a:p>
            <a:pPr indent="0" lvl="0" marL="0" rtl="0" algn="ctr">
              <a:spcBef>
                <a:spcPts val="1200"/>
              </a:spcBef>
              <a:spcAft>
                <a:spcPts val="0"/>
              </a:spcAft>
              <a:buNone/>
            </a:pPr>
            <a:r>
              <a:rPr lang="ca" sz="1000"/>
              <a:t>	</a:t>
            </a:r>
            <a:endParaRPr sz="1000"/>
          </a:p>
          <a:p>
            <a:pPr indent="0" lvl="0" marL="0" rtl="0" algn="ctr">
              <a:spcBef>
                <a:spcPts val="1200"/>
              </a:spcBef>
              <a:spcAft>
                <a:spcPts val="0"/>
              </a:spcAft>
              <a:buNone/>
            </a:pPr>
            <a:r>
              <a:t/>
            </a:r>
            <a:endParaRPr sz="1000"/>
          </a:p>
          <a:p>
            <a:pPr indent="0" lvl="0" marL="0" rtl="0" algn="ctr">
              <a:spcBef>
                <a:spcPts val="1200"/>
              </a:spcBef>
              <a:spcAft>
                <a:spcPts val="1200"/>
              </a:spcAft>
              <a:buNone/>
            </a:pPr>
            <a:r>
              <a:rPr lang="ca" sz="1000"/>
              <a:t>	</a:t>
            </a:r>
            <a:endParaRPr sz="1000"/>
          </a:p>
        </p:txBody>
      </p:sp>
      <p:pic>
        <p:nvPicPr>
          <p:cNvPr id="450" name="Google Shape;450;p36"/>
          <p:cNvPicPr preferRelativeResize="0"/>
          <p:nvPr/>
        </p:nvPicPr>
        <p:blipFill>
          <a:blip r:embed="rId4">
            <a:alphaModFix/>
          </a:blip>
          <a:stretch>
            <a:fillRect/>
          </a:stretch>
        </p:blipFill>
        <p:spPr>
          <a:xfrm>
            <a:off x="0" y="1958987"/>
            <a:ext cx="2980649" cy="2027361"/>
          </a:xfrm>
          <a:prstGeom prst="rect">
            <a:avLst/>
          </a:prstGeom>
          <a:noFill/>
          <a:ln>
            <a:noFill/>
          </a:ln>
        </p:spPr>
      </p:pic>
      <p:pic>
        <p:nvPicPr>
          <p:cNvPr id="451" name="Google Shape;451;p36"/>
          <p:cNvPicPr preferRelativeResize="0"/>
          <p:nvPr/>
        </p:nvPicPr>
        <p:blipFill>
          <a:blip r:embed="rId5">
            <a:alphaModFix/>
          </a:blip>
          <a:stretch>
            <a:fillRect/>
          </a:stretch>
        </p:blipFill>
        <p:spPr>
          <a:xfrm>
            <a:off x="6038325" y="1924922"/>
            <a:ext cx="3080849" cy="2095503"/>
          </a:xfrm>
          <a:prstGeom prst="rect">
            <a:avLst/>
          </a:prstGeom>
          <a:noFill/>
          <a:ln>
            <a:noFill/>
          </a:ln>
        </p:spPr>
      </p:pic>
      <p:sp>
        <p:nvSpPr>
          <p:cNvPr id="452" name="Google Shape;452;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sp>
        <p:nvSpPr>
          <p:cNvPr id="458" name="Google Shape;458;p37"/>
          <p:cNvSpPr txBox="1"/>
          <p:nvPr/>
        </p:nvSpPr>
        <p:spPr>
          <a:xfrm>
            <a:off x="1126000" y="1943625"/>
            <a:ext cx="3623700" cy="247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BLEU score</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1  to 4-gram precision</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0"/>
              </a:spcAft>
              <a:buNone/>
            </a:pPr>
            <a:r>
              <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0"/>
              </a:spcAft>
              <a:buNone/>
            </a:pPr>
            <a:r>
              <a:rPr lang="ca" sz="1300">
                <a:solidFill>
                  <a:schemeClr val="dk2"/>
                </a:solidFill>
                <a:latin typeface="Nunito"/>
                <a:ea typeface="Nunito"/>
                <a:cs typeface="Nunito"/>
                <a:sym typeface="Nunito"/>
              </a:rPr>
              <a:t>0 to 1</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0"/>
              </a:spcAft>
              <a:buNone/>
            </a:pPr>
            <a:r>
              <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missing words, sentence length</a:t>
            </a:r>
            <a:endParaRPr sz="1300">
              <a:solidFill>
                <a:schemeClr val="dk2"/>
              </a:solidFill>
              <a:latin typeface="Nunito"/>
              <a:ea typeface="Nunito"/>
              <a:cs typeface="Nunito"/>
              <a:sym typeface="Nunito"/>
            </a:endParaRPr>
          </a:p>
        </p:txBody>
      </p:sp>
      <p:sp>
        <p:nvSpPr>
          <p:cNvPr id="459" name="Google Shape;459;p37"/>
          <p:cNvSpPr txBox="1"/>
          <p:nvPr/>
        </p:nvSpPr>
        <p:spPr>
          <a:xfrm>
            <a:off x="4902100" y="1838475"/>
            <a:ext cx="3949800" cy="270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METEOR score</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unigram precision + recall + synonym matches + order</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lang="ca" sz="1300">
                <a:solidFill>
                  <a:schemeClr val="dk2"/>
                </a:solidFill>
                <a:latin typeface="Nunito"/>
                <a:ea typeface="Nunito"/>
                <a:cs typeface="Nunito"/>
                <a:sym typeface="Nunito"/>
              </a:rPr>
              <a:t>                                   0 to 1</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0"/>
              </a:spcAft>
              <a:buNone/>
            </a:pPr>
            <a:r>
              <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uses stemming, synonyms, word order, recall</a:t>
            </a:r>
            <a:endParaRPr sz="1300">
              <a:solidFill>
                <a:schemeClr val="dk2"/>
              </a:solidFill>
              <a:latin typeface="Nunito"/>
              <a:ea typeface="Nunito"/>
              <a:cs typeface="Nunito"/>
              <a:sym typeface="Nunito"/>
            </a:endParaRPr>
          </a:p>
        </p:txBody>
      </p:sp>
      <p:sp>
        <p:nvSpPr>
          <p:cNvPr id="460" name="Google Shape;460;p37"/>
          <p:cNvSpPr txBox="1"/>
          <p:nvPr/>
        </p:nvSpPr>
        <p:spPr>
          <a:xfrm>
            <a:off x="164625" y="1838475"/>
            <a:ext cx="1258200" cy="30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ca" sz="1300">
                <a:solidFill>
                  <a:schemeClr val="dk2"/>
                </a:solidFill>
                <a:latin typeface="Nunito"/>
                <a:ea typeface="Nunito"/>
                <a:cs typeface="Nunito"/>
                <a:sym typeface="Nunito"/>
              </a:rPr>
              <a:t>Name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ca" sz="1300">
                <a:solidFill>
                  <a:schemeClr val="dk2"/>
                </a:solidFill>
                <a:latin typeface="Nunito"/>
                <a:ea typeface="Nunito"/>
                <a:cs typeface="Nunito"/>
                <a:sym typeface="Nunito"/>
              </a:rPr>
              <a:t>What measures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ca" sz="1300">
                <a:solidFill>
                  <a:schemeClr val="dk2"/>
                </a:solidFill>
                <a:latin typeface="Nunito"/>
                <a:ea typeface="Nunito"/>
                <a:cs typeface="Nunito"/>
                <a:sym typeface="Nunito"/>
              </a:rPr>
              <a:t>Range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ca" sz="1300">
                <a:solidFill>
                  <a:schemeClr val="dk2"/>
                </a:solidFill>
                <a:latin typeface="Nunito"/>
                <a:ea typeface="Nunito"/>
                <a:cs typeface="Nunito"/>
                <a:sym typeface="Nunito"/>
              </a:rPr>
              <a:t>Sensitivity</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461" name="Google Shape;461;p37"/>
          <p:cNvSpPr txBox="1"/>
          <p:nvPr/>
        </p:nvSpPr>
        <p:spPr>
          <a:xfrm>
            <a:off x="2499400" y="1198975"/>
            <a:ext cx="38865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ca" sz="1800">
                <a:solidFill>
                  <a:schemeClr val="dk2"/>
                </a:solidFill>
                <a:latin typeface="Nunito"/>
                <a:ea typeface="Nunito"/>
                <a:cs typeface="Nunito"/>
                <a:sym typeface="Nunito"/>
              </a:rPr>
              <a:t>EVALUATION METRICS USED:</a:t>
            </a:r>
            <a:endParaRPr sz="1300">
              <a:solidFill>
                <a:schemeClr val="dk2"/>
              </a:solidFill>
              <a:latin typeface="Nunito"/>
              <a:ea typeface="Nunito"/>
              <a:cs typeface="Nunito"/>
              <a:sym typeface="Nunito"/>
            </a:endParaRPr>
          </a:p>
        </p:txBody>
      </p:sp>
      <p:sp>
        <p:nvSpPr>
          <p:cNvPr id="462" name="Google Shape;462;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pic>
        <p:nvPicPr>
          <p:cNvPr id="468" name="Google Shape;468;p38"/>
          <p:cNvPicPr preferRelativeResize="0"/>
          <p:nvPr/>
        </p:nvPicPr>
        <p:blipFill>
          <a:blip r:embed="rId3">
            <a:alphaModFix/>
          </a:blip>
          <a:stretch>
            <a:fillRect/>
          </a:stretch>
        </p:blipFill>
        <p:spPr>
          <a:xfrm>
            <a:off x="51613" y="3126575"/>
            <a:ext cx="2962275" cy="1085850"/>
          </a:xfrm>
          <a:prstGeom prst="rect">
            <a:avLst/>
          </a:prstGeom>
          <a:noFill/>
          <a:ln>
            <a:noFill/>
          </a:ln>
        </p:spPr>
      </p:pic>
      <p:sp>
        <p:nvSpPr>
          <p:cNvPr id="469" name="Google Shape;469;p38"/>
          <p:cNvSpPr txBox="1"/>
          <p:nvPr/>
        </p:nvSpPr>
        <p:spPr>
          <a:xfrm>
            <a:off x="3013888" y="1434625"/>
            <a:ext cx="2551800" cy="132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10k dataset Results</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BLEU: 0.0915</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METEOR: 0.3655</a:t>
            </a:r>
            <a:endParaRPr b="1" sz="2100">
              <a:solidFill>
                <a:schemeClr val="dk2"/>
              </a:solidFill>
              <a:latin typeface="Nunito"/>
              <a:ea typeface="Nunito"/>
              <a:cs typeface="Nunito"/>
              <a:sym typeface="Nunito"/>
            </a:endParaRPr>
          </a:p>
        </p:txBody>
      </p:sp>
      <p:pic>
        <p:nvPicPr>
          <p:cNvPr id="470" name="Google Shape;470;p38"/>
          <p:cNvPicPr preferRelativeResize="0"/>
          <p:nvPr/>
        </p:nvPicPr>
        <p:blipFill>
          <a:blip r:embed="rId4">
            <a:alphaModFix/>
          </a:blip>
          <a:stretch>
            <a:fillRect/>
          </a:stretch>
        </p:blipFill>
        <p:spPr>
          <a:xfrm>
            <a:off x="3138913" y="3112275"/>
            <a:ext cx="2733675" cy="1114425"/>
          </a:xfrm>
          <a:prstGeom prst="rect">
            <a:avLst/>
          </a:prstGeom>
          <a:noFill/>
          <a:ln>
            <a:noFill/>
          </a:ln>
        </p:spPr>
      </p:pic>
      <p:pic>
        <p:nvPicPr>
          <p:cNvPr id="471" name="Google Shape;471;p38"/>
          <p:cNvPicPr preferRelativeResize="0"/>
          <p:nvPr/>
        </p:nvPicPr>
        <p:blipFill>
          <a:blip r:embed="rId5">
            <a:alphaModFix/>
          </a:blip>
          <a:stretch>
            <a:fillRect/>
          </a:stretch>
        </p:blipFill>
        <p:spPr>
          <a:xfrm>
            <a:off x="5997625" y="3130688"/>
            <a:ext cx="3205206" cy="1077612"/>
          </a:xfrm>
          <a:prstGeom prst="rect">
            <a:avLst/>
          </a:prstGeom>
          <a:noFill/>
          <a:ln>
            <a:noFill/>
          </a:ln>
        </p:spPr>
      </p:pic>
      <p:sp>
        <p:nvSpPr>
          <p:cNvPr id="472" name="Google Shape;472;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pic>
        <p:nvPicPr>
          <p:cNvPr id="478" name="Google Shape;478;p39"/>
          <p:cNvPicPr preferRelativeResize="0"/>
          <p:nvPr/>
        </p:nvPicPr>
        <p:blipFill>
          <a:blip r:embed="rId3">
            <a:alphaModFix/>
          </a:blip>
          <a:stretch>
            <a:fillRect/>
          </a:stretch>
        </p:blipFill>
        <p:spPr>
          <a:xfrm>
            <a:off x="5146601" y="2864352"/>
            <a:ext cx="2897900" cy="910448"/>
          </a:xfrm>
          <a:prstGeom prst="rect">
            <a:avLst/>
          </a:prstGeom>
          <a:noFill/>
          <a:ln>
            <a:noFill/>
          </a:ln>
        </p:spPr>
      </p:pic>
      <p:sp>
        <p:nvSpPr>
          <p:cNvPr id="479" name="Google Shape;479;p39"/>
          <p:cNvSpPr txBox="1"/>
          <p:nvPr/>
        </p:nvSpPr>
        <p:spPr>
          <a:xfrm>
            <a:off x="3013888" y="1434625"/>
            <a:ext cx="2551800" cy="132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55</a:t>
            </a:r>
            <a:r>
              <a:rPr b="1" lang="ca" sz="1800">
                <a:solidFill>
                  <a:schemeClr val="dk2"/>
                </a:solidFill>
                <a:latin typeface="Nunito"/>
                <a:ea typeface="Nunito"/>
                <a:cs typeface="Nunito"/>
                <a:sym typeface="Nunito"/>
              </a:rPr>
              <a:t>k dataset Results</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BLEU score: 0.2002</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Average METEOR: 0.5056</a:t>
            </a:r>
            <a:endParaRPr sz="1300">
              <a:solidFill>
                <a:schemeClr val="dk2"/>
              </a:solidFill>
              <a:latin typeface="Nunito"/>
              <a:ea typeface="Nunito"/>
              <a:cs typeface="Nunito"/>
              <a:sym typeface="Nunito"/>
            </a:endParaRPr>
          </a:p>
        </p:txBody>
      </p:sp>
      <p:pic>
        <p:nvPicPr>
          <p:cNvPr id="480" name="Google Shape;480;p39"/>
          <p:cNvPicPr preferRelativeResize="0"/>
          <p:nvPr/>
        </p:nvPicPr>
        <p:blipFill rotWithShape="1">
          <a:blip r:embed="rId4">
            <a:alphaModFix/>
          </a:blip>
          <a:srcRect b="-6250" l="0" r="0" t="6250"/>
          <a:stretch/>
        </p:blipFill>
        <p:spPr>
          <a:xfrm>
            <a:off x="2491397" y="4077400"/>
            <a:ext cx="3765905" cy="910450"/>
          </a:xfrm>
          <a:prstGeom prst="rect">
            <a:avLst/>
          </a:prstGeom>
          <a:noFill/>
          <a:ln>
            <a:noFill/>
          </a:ln>
        </p:spPr>
      </p:pic>
      <p:pic>
        <p:nvPicPr>
          <p:cNvPr id="481" name="Google Shape;481;p39"/>
          <p:cNvPicPr preferRelativeResize="0"/>
          <p:nvPr/>
        </p:nvPicPr>
        <p:blipFill>
          <a:blip r:embed="rId5">
            <a:alphaModFix/>
          </a:blip>
          <a:stretch>
            <a:fillRect/>
          </a:stretch>
        </p:blipFill>
        <p:spPr>
          <a:xfrm>
            <a:off x="594550" y="2864350"/>
            <a:ext cx="3779226" cy="910450"/>
          </a:xfrm>
          <a:prstGeom prst="rect">
            <a:avLst/>
          </a:prstGeom>
          <a:noFill/>
          <a:ln>
            <a:noFill/>
          </a:ln>
        </p:spPr>
      </p:pic>
      <p:sp>
        <p:nvSpPr>
          <p:cNvPr id="482" name="Google Shape;482;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pic>
        <p:nvPicPr>
          <p:cNvPr id="488" name="Google Shape;488;p40"/>
          <p:cNvPicPr preferRelativeResize="0"/>
          <p:nvPr/>
        </p:nvPicPr>
        <p:blipFill>
          <a:blip r:embed="rId3">
            <a:alphaModFix/>
          </a:blip>
          <a:stretch>
            <a:fillRect/>
          </a:stretch>
        </p:blipFill>
        <p:spPr>
          <a:xfrm>
            <a:off x="1523384" y="4037777"/>
            <a:ext cx="6591339" cy="897375"/>
          </a:xfrm>
          <a:prstGeom prst="rect">
            <a:avLst/>
          </a:prstGeom>
          <a:noFill/>
          <a:ln>
            <a:noFill/>
          </a:ln>
        </p:spPr>
      </p:pic>
      <p:pic>
        <p:nvPicPr>
          <p:cNvPr id="489" name="Google Shape;489;p40"/>
          <p:cNvPicPr preferRelativeResize="0"/>
          <p:nvPr/>
        </p:nvPicPr>
        <p:blipFill rotWithShape="1">
          <a:blip r:embed="rId4">
            <a:alphaModFix/>
          </a:blip>
          <a:srcRect b="10152" l="0" r="0" t="0"/>
          <a:stretch/>
        </p:blipFill>
        <p:spPr>
          <a:xfrm>
            <a:off x="5193835" y="2920875"/>
            <a:ext cx="3865816" cy="897375"/>
          </a:xfrm>
          <a:prstGeom prst="rect">
            <a:avLst/>
          </a:prstGeom>
          <a:noFill/>
          <a:ln>
            <a:noFill/>
          </a:ln>
        </p:spPr>
      </p:pic>
      <p:sp>
        <p:nvSpPr>
          <p:cNvPr id="490" name="Google Shape;490;p40"/>
          <p:cNvSpPr txBox="1"/>
          <p:nvPr/>
        </p:nvSpPr>
        <p:spPr>
          <a:xfrm>
            <a:off x="3072000" y="1503800"/>
            <a:ext cx="3000000" cy="132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ca" sz="1800">
                <a:solidFill>
                  <a:schemeClr val="dk2"/>
                </a:solidFill>
                <a:latin typeface="Nunito"/>
                <a:ea typeface="Nunito"/>
                <a:cs typeface="Nunito"/>
                <a:sym typeface="Nunito"/>
              </a:rPr>
              <a:t>60</a:t>
            </a:r>
            <a:r>
              <a:rPr b="1" lang="ca" sz="1800">
                <a:solidFill>
                  <a:schemeClr val="dk2"/>
                </a:solidFill>
                <a:latin typeface="Nunito"/>
                <a:ea typeface="Nunito"/>
                <a:cs typeface="Nunito"/>
                <a:sym typeface="Nunito"/>
              </a:rPr>
              <a:t>k dataset Results</a:t>
            </a:r>
            <a:endParaRPr b="1" sz="1800">
              <a:solidFill>
                <a:schemeClr val="dk2"/>
              </a:solidFill>
              <a:latin typeface="Nunito"/>
              <a:ea typeface="Nunito"/>
              <a:cs typeface="Nunito"/>
              <a:sym typeface="Nunito"/>
            </a:endParaRPr>
          </a:p>
          <a:p>
            <a:pPr indent="0" lvl="0" marL="0" rtl="0" algn="ctr">
              <a:spcBef>
                <a:spcPts val="0"/>
              </a:spcBef>
              <a:spcAft>
                <a:spcPts val="0"/>
              </a:spcAft>
              <a:buNone/>
            </a:pPr>
            <a:r>
              <a:t/>
            </a:r>
            <a:endParaRPr b="1" sz="1800">
              <a:solidFill>
                <a:schemeClr val="dk2"/>
              </a:solidFill>
              <a:latin typeface="Nunito"/>
              <a:ea typeface="Nunito"/>
              <a:cs typeface="Nunito"/>
              <a:sym typeface="Nunito"/>
            </a:endParaRPr>
          </a:p>
          <a:p>
            <a:pPr indent="0" lvl="0" marL="0" rtl="0" algn="ctr">
              <a:lnSpc>
                <a:spcPct val="115000"/>
              </a:lnSpc>
              <a:spcBef>
                <a:spcPts val="0"/>
              </a:spcBef>
              <a:spcAft>
                <a:spcPts val="0"/>
              </a:spcAft>
              <a:buNone/>
            </a:pPr>
            <a:r>
              <a:rPr lang="ca" sz="1300">
                <a:solidFill>
                  <a:schemeClr val="dk2"/>
                </a:solidFill>
                <a:latin typeface="Nunito"/>
                <a:ea typeface="Nunito"/>
                <a:cs typeface="Nunito"/>
                <a:sym typeface="Nunito"/>
              </a:rPr>
              <a:t>BLEU score: 0.3698</a:t>
            </a:r>
            <a:endParaRPr sz="1300">
              <a:solidFill>
                <a:schemeClr val="dk2"/>
              </a:solidFill>
              <a:latin typeface="Nunito"/>
              <a:ea typeface="Nunito"/>
              <a:cs typeface="Nunito"/>
              <a:sym typeface="Nunito"/>
            </a:endParaRPr>
          </a:p>
          <a:p>
            <a:pPr indent="0" lvl="0" marL="0" rtl="0" algn="ctr">
              <a:lnSpc>
                <a:spcPct val="115000"/>
              </a:lnSpc>
              <a:spcBef>
                <a:spcPts val="1200"/>
              </a:spcBef>
              <a:spcAft>
                <a:spcPts val="1200"/>
              </a:spcAft>
              <a:buNone/>
            </a:pPr>
            <a:r>
              <a:rPr lang="ca" sz="1300">
                <a:solidFill>
                  <a:schemeClr val="dk2"/>
                </a:solidFill>
                <a:latin typeface="Nunito"/>
                <a:ea typeface="Nunito"/>
                <a:cs typeface="Nunito"/>
                <a:sym typeface="Nunito"/>
              </a:rPr>
              <a:t>Average METEOR: 0.6078</a:t>
            </a:r>
            <a:endParaRPr sz="1300">
              <a:solidFill>
                <a:schemeClr val="dk2"/>
              </a:solidFill>
              <a:latin typeface="Nunito"/>
              <a:ea typeface="Nunito"/>
              <a:cs typeface="Nunito"/>
              <a:sym typeface="Nunito"/>
            </a:endParaRPr>
          </a:p>
        </p:txBody>
      </p:sp>
      <p:pic>
        <p:nvPicPr>
          <p:cNvPr id="491" name="Google Shape;491;p40"/>
          <p:cNvPicPr preferRelativeResize="0"/>
          <p:nvPr/>
        </p:nvPicPr>
        <p:blipFill>
          <a:blip r:embed="rId5">
            <a:alphaModFix/>
          </a:blip>
          <a:stretch>
            <a:fillRect/>
          </a:stretch>
        </p:blipFill>
        <p:spPr>
          <a:xfrm>
            <a:off x="-2" y="2920873"/>
            <a:ext cx="5149801" cy="897375"/>
          </a:xfrm>
          <a:prstGeom prst="rect">
            <a:avLst/>
          </a:prstGeom>
          <a:noFill/>
          <a:ln>
            <a:noFill/>
          </a:ln>
        </p:spPr>
      </p:pic>
      <p:sp>
        <p:nvSpPr>
          <p:cNvPr id="492" name="Google Shape;492;p4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RNN + ATTENTION: Results</a:t>
            </a:r>
            <a:endParaRPr/>
          </a:p>
        </p:txBody>
      </p:sp>
      <p:sp>
        <p:nvSpPr>
          <p:cNvPr id="498" name="Google Shape;498;p41"/>
          <p:cNvSpPr txBox="1"/>
          <p:nvPr>
            <p:ph idx="1" type="body"/>
          </p:nvPr>
        </p:nvSpPr>
        <p:spPr>
          <a:xfrm>
            <a:off x="312600" y="1597875"/>
            <a:ext cx="7030500" cy="32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sz="1400"/>
              <a:t>Attention Matrix:</a:t>
            </a:r>
            <a:endParaRPr sz="1400"/>
          </a:p>
          <a:p>
            <a:pPr indent="-317500" lvl="0" marL="457200" rtl="0" algn="l">
              <a:lnSpc>
                <a:spcPct val="200000"/>
              </a:lnSpc>
              <a:spcBef>
                <a:spcPts val="1200"/>
              </a:spcBef>
              <a:spcAft>
                <a:spcPts val="0"/>
              </a:spcAft>
              <a:buSzPts val="1400"/>
              <a:buChar char="●"/>
            </a:pPr>
            <a:r>
              <a:rPr lang="ca" sz="1400"/>
              <a:t>Rows = </a:t>
            </a:r>
            <a:r>
              <a:rPr lang="ca" sz="1400"/>
              <a:t>target tokens (</a:t>
            </a:r>
            <a:r>
              <a:rPr lang="ca" sz="1400"/>
              <a:t>Spanish output tokens</a:t>
            </a:r>
            <a:r>
              <a:rPr lang="ca" sz="1400"/>
              <a:t>)</a:t>
            </a:r>
            <a:r>
              <a:rPr lang="ca" sz="1400"/>
              <a:t>.</a:t>
            </a:r>
            <a:endParaRPr sz="1400"/>
          </a:p>
          <a:p>
            <a:pPr indent="-317500" lvl="0" marL="457200" rtl="0" algn="l">
              <a:lnSpc>
                <a:spcPct val="200000"/>
              </a:lnSpc>
              <a:spcBef>
                <a:spcPts val="0"/>
              </a:spcBef>
              <a:spcAft>
                <a:spcPts val="0"/>
              </a:spcAft>
              <a:buSzPts val="1400"/>
              <a:buChar char="●"/>
            </a:pPr>
            <a:r>
              <a:rPr lang="ca" sz="1400"/>
              <a:t>Columns = source tokens (English input tokens).</a:t>
            </a:r>
            <a:endParaRPr sz="1400"/>
          </a:p>
          <a:p>
            <a:pPr indent="-317500" lvl="0" marL="457200" rtl="0" algn="l">
              <a:lnSpc>
                <a:spcPct val="115000"/>
              </a:lnSpc>
              <a:spcBef>
                <a:spcPts val="0"/>
              </a:spcBef>
              <a:spcAft>
                <a:spcPts val="0"/>
              </a:spcAft>
              <a:buSzPts val="1400"/>
              <a:buChar char="●"/>
            </a:pPr>
            <a:r>
              <a:rPr lang="ca" sz="1400"/>
              <a:t>Each cell = attention weight for that output word at </a:t>
            </a:r>
            <a:endParaRPr sz="1400"/>
          </a:p>
          <a:p>
            <a:pPr indent="0" lvl="0" marL="457200" rtl="0" algn="l">
              <a:lnSpc>
                <a:spcPct val="115000"/>
              </a:lnSpc>
              <a:spcBef>
                <a:spcPts val="1200"/>
              </a:spcBef>
              <a:spcAft>
                <a:spcPts val="0"/>
              </a:spcAft>
              <a:buNone/>
            </a:pPr>
            <a:r>
              <a:rPr lang="ca" sz="1400"/>
              <a:t>that input word.</a:t>
            </a:r>
            <a:endParaRPr sz="1400"/>
          </a:p>
          <a:p>
            <a:pPr indent="0" lvl="0" marL="457200" rtl="0" algn="l">
              <a:lnSpc>
                <a:spcPct val="115000"/>
              </a:lnSpc>
              <a:spcBef>
                <a:spcPts val="1200"/>
              </a:spcBef>
              <a:spcAft>
                <a:spcPts val="0"/>
              </a:spcAft>
              <a:buNone/>
            </a:pPr>
            <a:r>
              <a:t/>
            </a:r>
            <a:endParaRPr sz="1400"/>
          </a:p>
          <a:p>
            <a:pPr indent="0" lvl="0" marL="0" rtl="0" algn="l">
              <a:spcBef>
                <a:spcPts val="1200"/>
              </a:spcBef>
              <a:spcAft>
                <a:spcPts val="0"/>
              </a:spcAft>
              <a:buNone/>
            </a:pPr>
            <a:r>
              <a:rPr lang="ca" sz="1400"/>
              <a:t>Dark = low attention</a:t>
            </a:r>
            <a:endParaRPr sz="1400"/>
          </a:p>
          <a:p>
            <a:pPr indent="0" lvl="0" marL="0" rtl="0" algn="l">
              <a:spcBef>
                <a:spcPts val="1200"/>
              </a:spcBef>
              <a:spcAft>
                <a:spcPts val="1200"/>
              </a:spcAft>
              <a:buNone/>
            </a:pPr>
            <a:r>
              <a:rPr lang="ca" sz="1400"/>
              <a:t>Light = high attention.</a:t>
            </a:r>
            <a:endParaRPr sz="1400"/>
          </a:p>
        </p:txBody>
      </p:sp>
      <p:pic>
        <p:nvPicPr>
          <p:cNvPr id="499" name="Google Shape;499;p41"/>
          <p:cNvPicPr preferRelativeResize="0"/>
          <p:nvPr/>
        </p:nvPicPr>
        <p:blipFill rotWithShape="1">
          <a:blip r:embed="rId3">
            <a:alphaModFix/>
          </a:blip>
          <a:srcRect b="1799" l="2198" r="1785" t="7316"/>
          <a:stretch/>
        </p:blipFill>
        <p:spPr>
          <a:xfrm>
            <a:off x="4886025" y="1423050"/>
            <a:ext cx="3785000" cy="3208824"/>
          </a:xfrm>
          <a:prstGeom prst="rect">
            <a:avLst/>
          </a:prstGeom>
          <a:noFill/>
          <a:ln>
            <a:noFill/>
          </a:ln>
        </p:spPr>
      </p:pic>
      <p:sp>
        <p:nvSpPr>
          <p:cNvPr id="500" name="Google Shape;500;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Objective</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Our aim from the start was to create a translation model with our resources</a:t>
            </a:r>
            <a:endParaRPr/>
          </a:p>
        </p:txBody>
      </p:sp>
      <p:sp>
        <p:nvSpPr>
          <p:cNvPr id="292" name="Google Shape;292;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Further Investigation</a:t>
            </a:r>
            <a:endParaRPr/>
          </a:p>
        </p:txBody>
      </p:sp>
      <p:sp>
        <p:nvSpPr>
          <p:cNvPr id="506" name="Google Shape;506;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Try to make </a:t>
            </a:r>
            <a:r>
              <a:rPr lang="ca"/>
              <a:t>transformers</a:t>
            </a:r>
            <a:r>
              <a:rPr lang="ca"/>
              <a:t> work, maybe create a simpler model and train it from scratch</a:t>
            </a:r>
            <a:endParaRPr/>
          </a:p>
          <a:p>
            <a:pPr indent="0" lvl="0" marL="0" rtl="0" algn="l">
              <a:spcBef>
                <a:spcPts val="1200"/>
              </a:spcBef>
              <a:spcAft>
                <a:spcPts val="0"/>
              </a:spcAft>
              <a:buNone/>
            </a:pPr>
            <a:r>
              <a:rPr lang="ca"/>
              <a:t>Try to train the LSTM with an english to spanish dataset, either with small vocabulary or not</a:t>
            </a:r>
            <a:endParaRPr/>
          </a:p>
          <a:p>
            <a:pPr indent="0" lvl="0" marL="0" rtl="0" algn="l">
              <a:spcBef>
                <a:spcPts val="1200"/>
              </a:spcBef>
              <a:spcAft>
                <a:spcPts val="1200"/>
              </a:spcAft>
              <a:buNone/>
            </a:pPr>
            <a:r>
              <a:rPr lang="ca"/>
              <a:t>Add pre-loaded weights for the embedding</a:t>
            </a:r>
            <a:endParaRPr/>
          </a:p>
        </p:txBody>
      </p:sp>
      <p:sp>
        <p:nvSpPr>
          <p:cNvPr id="507" name="Google Shape;507;p4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3"/>
          <p:cNvSpPr txBox="1"/>
          <p:nvPr>
            <p:ph type="title"/>
          </p:nvPr>
        </p:nvSpPr>
        <p:spPr>
          <a:xfrm>
            <a:off x="824000" y="1613825"/>
            <a:ext cx="7375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Thanks for your ATTENTION</a:t>
            </a:r>
            <a:endParaRPr/>
          </a:p>
        </p:txBody>
      </p:sp>
      <p:sp>
        <p:nvSpPr>
          <p:cNvPr id="513" name="Google Shape;513;p4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Transformers</a:t>
            </a:r>
            <a:endParaRPr/>
          </a:p>
        </p:txBody>
      </p:sp>
      <p:sp>
        <p:nvSpPr>
          <p:cNvPr id="298" name="Google Shape;298;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750975"/>
            <a:ext cx="29499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a:t>
            </a:r>
            <a:endParaRPr/>
          </a:p>
        </p:txBody>
      </p:sp>
      <p:pic>
        <p:nvPicPr>
          <p:cNvPr id="304" name="Google Shape;304;p17"/>
          <p:cNvPicPr preferRelativeResize="0"/>
          <p:nvPr/>
        </p:nvPicPr>
        <p:blipFill rotWithShape="1">
          <a:blip r:embed="rId3">
            <a:alphaModFix/>
          </a:blip>
          <a:srcRect b="4434" l="0" r="0" t="0"/>
          <a:stretch/>
        </p:blipFill>
        <p:spPr>
          <a:xfrm>
            <a:off x="4830275" y="113938"/>
            <a:ext cx="4228350" cy="4915624"/>
          </a:xfrm>
          <a:prstGeom prst="rect">
            <a:avLst/>
          </a:prstGeom>
          <a:noFill/>
          <a:ln>
            <a:noFill/>
          </a:ln>
        </p:spPr>
      </p:pic>
      <p:pic>
        <p:nvPicPr>
          <p:cNvPr id="305" name="Google Shape;305;p17"/>
          <p:cNvPicPr preferRelativeResize="0"/>
          <p:nvPr/>
        </p:nvPicPr>
        <p:blipFill>
          <a:blip r:embed="rId4">
            <a:alphaModFix/>
          </a:blip>
          <a:stretch>
            <a:fillRect/>
          </a:stretch>
        </p:blipFill>
        <p:spPr>
          <a:xfrm>
            <a:off x="2761275" y="1537250"/>
            <a:ext cx="2047315" cy="2497725"/>
          </a:xfrm>
          <a:prstGeom prst="rect">
            <a:avLst/>
          </a:prstGeom>
          <a:noFill/>
          <a:ln>
            <a:noFill/>
          </a:ln>
        </p:spPr>
      </p:pic>
      <p:pic>
        <p:nvPicPr>
          <p:cNvPr id="306" name="Google Shape;306;p17"/>
          <p:cNvPicPr preferRelativeResize="0"/>
          <p:nvPr/>
        </p:nvPicPr>
        <p:blipFill>
          <a:blip r:embed="rId5">
            <a:alphaModFix/>
          </a:blip>
          <a:stretch>
            <a:fillRect/>
          </a:stretch>
        </p:blipFill>
        <p:spPr>
          <a:xfrm>
            <a:off x="448600" y="1561975"/>
            <a:ext cx="1726375" cy="2442875"/>
          </a:xfrm>
          <a:prstGeom prst="rect">
            <a:avLst/>
          </a:prstGeom>
          <a:noFill/>
          <a:ln>
            <a:noFill/>
          </a:ln>
        </p:spPr>
      </p:pic>
      <p:sp>
        <p:nvSpPr>
          <p:cNvPr id="307" name="Google Shape;30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Dataset</a:t>
            </a:r>
            <a:endParaRPr/>
          </a:p>
        </p:txBody>
      </p:sp>
      <p:sp>
        <p:nvSpPr>
          <p:cNvPr id="313" name="Google Shape;313;p18"/>
          <p:cNvSpPr txBox="1"/>
          <p:nvPr>
            <p:ph idx="1" type="body"/>
          </p:nvPr>
        </p:nvSpPr>
        <p:spPr>
          <a:xfrm>
            <a:off x="1303800" y="1802375"/>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sz="1500"/>
              <a:t>sentence-transformers/parallel-sentences-opensubtitles</a:t>
            </a:r>
            <a:endParaRPr sz="1500"/>
          </a:p>
          <a:p>
            <a:pPr indent="0" lvl="0" marL="0" rtl="0" algn="ctr">
              <a:spcBef>
                <a:spcPts val="1200"/>
              </a:spcBef>
              <a:spcAft>
                <a:spcPts val="0"/>
              </a:spcAft>
              <a:buNone/>
            </a:pPr>
            <a:r>
              <a:rPr lang="ca" sz="1500"/>
              <a:t>English-Spanish</a:t>
            </a:r>
            <a:r>
              <a:rPr lang="ca" sz="1500"/>
              <a:t> </a:t>
            </a:r>
            <a:endParaRPr sz="1500"/>
          </a:p>
          <a:p>
            <a:pPr indent="0" lvl="0" marL="0" rtl="0" algn="ctr">
              <a:spcBef>
                <a:spcPts val="1200"/>
              </a:spcBef>
              <a:spcAft>
                <a:spcPts val="0"/>
              </a:spcAft>
              <a:buNone/>
            </a:pPr>
            <a:r>
              <a:rPr lang="ca" sz="1500"/>
              <a:t>13M examples</a:t>
            </a:r>
            <a:endParaRPr sz="1500"/>
          </a:p>
          <a:p>
            <a:pPr indent="0" lvl="0" marL="0" rtl="0" algn="l">
              <a:spcBef>
                <a:spcPts val="1200"/>
              </a:spcBef>
              <a:spcAft>
                <a:spcPts val="1200"/>
              </a:spcAft>
              <a:buNone/>
            </a:pPr>
            <a:r>
              <a:t/>
            </a:r>
            <a:endParaRPr sz="1500"/>
          </a:p>
        </p:txBody>
      </p:sp>
      <p:pic>
        <p:nvPicPr>
          <p:cNvPr id="314" name="Google Shape;314;p18"/>
          <p:cNvPicPr preferRelativeResize="0"/>
          <p:nvPr/>
        </p:nvPicPr>
        <p:blipFill>
          <a:blip r:embed="rId3">
            <a:alphaModFix/>
          </a:blip>
          <a:stretch>
            <a:fillRect/>
          </a:stretch>
        </p:blipFill>
        <p:spPr>
          <a:xfrm>
            <a:off x="1634450" y="3226952"/>
            <a:ext cx="6701750" cy="1104725"/>
          </a:xfrm>
          <a:prstGeom prst="rect">
            <a:avLst/>
          </a:prstGeom>
          <a:noFill/>
          <a:ln>
            <a:noFill/>
          </a:ln>
        </p:spPr>
      </p:pic>
      <p:sp>
        <p:nvSpPr>
          <p:cNvPr id="315" name="Google Shape;31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Fine Tune</a:t>
            </a:r>
            <a:endParaRPr/>
          </a:p>
        </p:txBody>
      </p:sp>
      <p:sp>
        <p:nvSpPr>
          <p:cNvPr id="321" name="Google Shape;321;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t>T5 small model.</a:t>
            </a:r>
            <a:endParaRPr/>
          </a:p>
          <a:p>
            <a:pPr indent="0" lvl="0" marL="0" rtl="0" algn="ctr">
              <a:spcBef>
                <a:spcPts val="1200"/>
              </a:spcBef>
              <a:spcAft>
                <a:spcPts val="0"/>
              </a:spcAft>
              <a:buNone/>
            </a:pPr>
            <a:r>
              <a:rPr lang="ca"/>
              <a:t>Good for Translation, Summarization and Fill-in-the-blank</a:t>
            </a:r>
            <a:endParaRPr/>
          </a:p>
          <a:p>
            <a:pPr indent="0" lvl="0" marL="0" rtl="0" algn="ctr">
              <a:spcBef>
                <a:spcPts val="1200"/>
              </a:spcBef>
              <a:spcAft>
                <a:spcPts val="1200"/>
              </a:spcAft>
              <a:buNone/>
            </a:pPr>
            <a:r>
              <a:rPr lang="ca"/>
              <a:t>60 M parameters</a:t>
            </a:r>
            <a:endParaRPr/>
          </a:p>
        </p:txBody>
      </p:sp>
      <p:sp>
        <p:nvSpPr>
          <p:cNvPr id="322" name="Google Shape;322;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T5 model architecture</a:t>
            </a:r>
            <a:endParaRPr/>
          </a:p>
        </p:txBody>
      </p:sp>
      <p:sp>
        <p:nvSpPr>
          <p:cNvPr id="328" name="Google Shape;328;p20"/>
          <p:cNvSpPr txBox="1"/>
          <p:nvPr>
            <p:ph idx="1" type="body"/>
          </p:nvPr>
        </p:nvSpPr>
        <p:spPr>
          <a:xfrm>
            <a:off x="1303800" y="1540875"/>
            <a:ext cx="6791400" cy="2990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ca" sz="1500"/>
              <a:t>Embedding</a:t>
            </a:r>
            <a:endParaRPr sz="1500"/>
          </a:p>
          <a:p>
            <a:pPr indent="-323850" lvl="0" marL="457200" rtl="0" algn="l">
              <a:spcBef>
                <a:spcPts val="0"/>
              </a:spcBef>
              <a:spcAft>
                <a:spcPts val="0"/>
              </a:spcAft>
              <a:buSzPts val="1500"/>
              <a:buAutoNum type="arabicPeriod"/>
            </a:pPr>
            <a:r>
              <a:rPr lang="ca" sz="1500"/>
              <a:t>6 Encoder Stacks:</a:t>
            </a:r>
            <a:endParaRPr sz="1500"/>
          </a:p>
          <a:p>
            <a:pPr indent="-323850" lvl="1" marL="914400" rtl="0" algn="l">
              <a:spcBef>
                <a:spcPts val="0"/>
              </a:spcBef>
              <a:spcAft>
                <a:spcPts val="0"/>
              </a:spcAft>
              <a:buSzPts val="1500"/>
              <a:buAutoNum type="alphaLcPeriod"/>
            </a:pPr>
            <a:r>
              <a:rPr lang="ca" sz="1500"/>
              <a:t>Self-Attention (Query, Key, Value)</a:t>
            </a:r>
            <a:endParaRPr sz="1500"/>
          </a:p>
          <a:p>
            <a:pPr indent="-323850" lvl="1" marL="914400" rtl="0" algn="l">
              <a:spcBef>
                <a:spcPts val="0"/>
              </a:spcBef>
              <a:spcAft>
                <a:spcPts val="0"/>
              </a:spcAft>
              <a:buSzPts val="1500"/>
              <a:buAutoNum type="alphaLcPeriod"/>
            </a:pPr>
            <a:r>
              <a:rPr lang="ca" sz="1500"/>
              <a:t>Feed-Forward (DenseReluDense)</a:t>
            </a:r>
            <a:endParaRPr sz="1500"/>
          </a:p>
          <a:p>
            <a:pPr indent="-323850" lvl="0" marL="457200" rtl="0" algn="l">
              <a:spcBef>
                <a:spcPts val="0"/>
              </a:spcBef>
              <a:spcAft>
                <a:spcPts val="0"/>
              </a:spcAft>
              <a:buSzPts val="1500"/>
              <a:buAutoNum type="arabicPeriod"/>
            </a:pPr>
            <a:r>
              <a:rPr lang="ca" sz="1500"/>
              <a:t>6 Decoder Stacks:</a:t>
            </a:r>
            <a:endParaRPr sz="1500"/>
          </a:p>
          <a:p>
            <a:pPr indent="-323850" lvl="1" marL="914400" rtl="0" algn="l">
              <a:spcBef>
                <a:spcPts val="0"/>
              </a:spcBef>
              <a:spcAft>
                <a:spcPts val="0"/>
              </a:spcAft>
              <a:buSzPts val="1500"/>
              <a:buAutoNum type="alphaLcPeriod"/>
            </a:pPr>
            <a:r>
              <a:rPr lang="ca" sz="1500"/>
              <a:t>Masked Self-Attention</a:t>
            </a:r>
            <a:endParaRPr sz="1500"/>
          </a:p>
          <a:p>
            <a:pPr indent="-323850" lvl="1" marL="914400" rtl="0" algn="l">
              <a:spcBef>
                <a:spcPts val="0"/>
              </a:spcBef>
              <a:spcAft>
                <a:spcPts val="0"/>
              </a:spcAft>
              <a:buSzPts val="1500"/>
              <a:buAutoNum type="alphaLcPeriod"/>
            </a:pPr>
            <a:r>
              <a:rPr lang="ca" sz="1500"/>
              <a:t>Encoder-Decoder Attention</a:t>
            </a:r>
            <a:endParaRPr sz="1500"/>
          </a:p>
          <a:p>
            <a:pPr indent="-323850" lvl="1" marL="914400" rtl="0" algn="l">
              <a:spcBef>
                <a:spcPts val="0"/>
              </a:spcBef>
              <a:spcAft>
                <a:spcPts val="0"/>
              </a:spcAft>
              <a:buSzPts val="1500"/>
              <a:buAutoNum type="alphaLcPeriod"/>
            </a:pPr>
            <a:r>
              <a:rPr lang="ca" sz="1500"/>
              <a:t>Feed Forward</a:t>
            </a:r>
            <a:endParaRPr sz="1500"/>
          </a:p>
          <a:p>
            <a:pPr indent="-323850" lvl="0" marL="457200" rtl="0" algn="l">
              <a:spcBef>
                <a:spcPts val="0"/>
              </a:spcBef>
              <a:spcAft>
                <a:spcPts val="0"/>
              </a:spcAft>
              <a:buSzPts val="1500"/>
              <a:buAutoNum type="arabicPeriod"/>
            </a:pPr>
            <a:r>
              <a:rPr lang="ca" sz="1500"/>
              <a:t>Output Projection and Softmax</a:t>
            </a:r>
            <a:endParaRPr sz="1500"/>
          </a:p>
          <a:p>
            <a:pPr indent="0" lvl="0" marL="0" rtl="0" algn="l">
              <a:spcBef>
                <a:spcPts val="1200"/>
              </a:spcBef>
              <a:spcAft>
                <a:spcPts val="1200"/>
              </a:spcAft>
              <a:buNone/>
            </a:pPr>
            <a:r>
              <a:t/>
            </a:r>
            <a:endParaRPr/>
          </a:p>
        </p:txBody>
      </p:sp>
      <p:sp>
        <p:nvSpPr>
          <p:cNvPr id="329" name="Google Shape;329;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Transformers: Approaches</a:t>
            </a:r>
            <a:endParaRPr/>
          </a:p>
        </p:txBody>
      </p:sp>
      <p:sp>
        <p:nvSpPr>
          <p:cNvPr id="335" name="Google Shape;335;p21"/>
          <p:cNvSpPr txBox="1"/>
          <p:nvPr>
            <p:ph idx="1" type="body"/>
          </p:nvPr>
        </p:nvSpPr>
        <p:spPr>
          <a:xfrm>
            <a:off x="1303800" y="18376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ca"/>
              <a:t>Small dataset (5000 train) and 2 epoch: small BLEU (few time to train)</a:t>
            </a:r>
            <a:endParaRPr/>
          </a:p>
          <a:p>
            <a:pPr indent="-311150" lvl="0" marL="457200" rtl="0" algn="l">
              <a:spcBef>
                <a:spcPts val="0"/>
              </a:spcBef>
              <a:spcAft>
                <a:spcPts val="0"/>
              </a:spcAft>
              <a:buSzPts val="1300"/>
              <a:buAutoNum type="arabicPeriod"/>
            </a:pPr>
            <a:r>
              <a:rPr lang="ca"/>
              <a:t>Small dataset and 10 epoch: a bit better BLEU but still bad results (few time to train)</a:t>
            </a:r>
            <a:endParaRPr/>
          </a:p>
          <a:p>
            <a:pPr indent="-311150" lvl="0" marL="457200" rtl="0" algn="l">
              <a:spcBef>
                <a:spcPts val="0"/>
              </a:spcBef>
              <a:spcAft>
                <a:spcPts val="0"/>
              </a:spcAft>
              <a:buSzPts val="1300"/>
              <a:buAutoNum type="arabicPeriod"/>
            </a:pPr>
            <a:r>
              <a:rPr lang="ca"/>
              <a:t>Larger</a:t>
            </a:r>
            <a:r>
              <a:rPr lang="ca"/>
              <a:t> dataset (80000 train) 3 epoch: small BLEU (3 hours to train)</a:t>
            </a:r>
            <a:endParaRPr/>
          </a:p>
          <a:p>
            <a:pPr indent="-311150" lvl="0" marL="457200" rtl="0" algn="l">
              <a:spcBef>
                <a:spcPts val="0"/>
              </a:spcBef>
              <a:spcAft>
                <a:spcPts val="0"/>
              </a:spcAft>
              <a:buSzPts val="1300"/>
              <a:buAutoNum type="arabicPeriod"/>
            </a:pPr>
            <a:r>
              <a:rPr lang="ca"/>
              <a:t>Tried changing datasets, to see if it was corrupted, but results didn’t change</a:t>
            </a:r>
            <a:endParaRPr/>
          </a:p>
          <a:p>
            <a:pPr indent="-311150" lvl="0" marL="457200" rtl="0" algn="l">
              <a:spcBef>
                <a:spcPts val="0"/>
              </a:spcBef>
              <a:spcAft>
                <a:spcPts val="0"/>
              </a:spcAft>
              <a:buSzPts val="1300"/>
              <a:buAutoNum type="arabicPeriod"/>
            </a:pPr>
            <a:r>
              <a:rPr lang="ca"/>
              <a:t>Same dataset 5 epoch: small BLEU but now we saw that the model translated some words correctly (5 hours)</a:t>
            </a:r>
            <a:endParaRPr/>
          </a:p>
          <a:p>
            <a:pPr indent="-311150" lvl="0" marL="457200" rtl="0" algn="l">
              <a:spcBef>
                <a:spcPts val="0"/>
              </a:spcBef>
              <a:spcAft>
                <a:spcPts val="0"/>
              </a:spcAft>
              <a:buSzPts val="1300"/>
              <a:buAutoNum type="arabicPeriod"/>
            </a:pPr>
            <a:r>
              <a:rPr lang="ca"/>
              <a:t>Freezed the encoder, same dataset, 5 epoch: small BLEU but the model translated some phrases correctly, but </a:t>
            </a:r>
            <a:r>
              <a:rPr lang="ca"/>
              <a:t>struggled</a:t>
            </a:r>
            <a:r>
              <a:rPr lang="ca"/>
              <a:t> with long ones (2 hours)</a:t>
            </a:r>
            <a:endParaRPr/>
          </a:p>
          <a:p>
            <a:pPr indent="-311150" lvl="0" marL="457200" rtl="0" algn="l">
              <a:spcBef>
                <a:spcPts val="0"/>
              </a:spcBef>
              <a:spcAft>
                <a:spcPts val="0"/>
              </a:spcAft>
              <a:buSzPts val="1300"/>
              <a:buAutoNum type="arabicPeriod"/>
            </a:pPr>
            <a:r>
              <a:rPr lang="ca"/>
              <a:t>Freezed encoder, diminishing learning rate, 4 epoch (1M train): model progressing correctly but google colab didn’t allow us to train for that long</a:t>
            </a:r>
            <a:endParaRPr/>
          </a:p>
        </p:txBody>
      </p:sp>
      <p:sp>
        <p:nvSpPr>
          <p:cNvPr id="336" name="Google Shape;336;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