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72" r:id="rId2"/>
    <p:sldId id="270" r:id="rId3"/>
    <p:sldId id="271" r:id="rId4"/>
    <p:sldId id="266" r:id="rId5"/>
    <p:sldId id="257" r:id="rId6"/>
    <p:sldId id="258" r:id="rId7"/>
    <p:sldId id="259" r:id="rId8"/>
    <p:sldId id="261" r:id="rId9"/>
    <p:sldId id="262" r:id="rId10"/>
    <p:sldId id="265" r:id="rId11"/>
    <p:sldId id="264" r:id="rId12"/>
    <p:sldId id="268" r:id="rId13"/>
    <p:sldId id="263" r:id="rId14"/>
    <p:sldId id="267" r:id="rId15"/>
    <p:sldId id="269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6" autoAdjust="0"/>
    <p:restoredTop sz="79713" autoAdjust="0"/>
  </p:normalViewPr>
  <p:slideViewPr>
    <p:cSldViewPr snapToGrid="0">
      <p:cViewPr varScale="1">
        <p:scale>
          <a:sx n="74" d="100"/>
          <a:sy n="74" d="100"/>
        </p:scale>
        <p:origin x="124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C406F-62D5-4ABC-8658-BCBC15B4F480}" type="datetimeFigureOut">
              <a:rPr lang="ca-ES" smtClean="0"/>
              <a:t>23/09/2016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9786E-EC70-430F-A464-7227E45DAB1E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5815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Explicar</a:t>
            </a:r>
            <a:r>
              <a:rPr lang="es-ES" baseline="0" dirty="0" smtClean="0"/>
              <a:t> també MIST</a:t>
            </a:r>
            <a:endParaRPr lang="ca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9786E-EC70-430F-A464-7227E45DAB1E}" type="slidenum">
              <a:rPr lang="ca-ES" smtClean="0"/>
              <a:t>7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4564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458408" y="516685"/>
            <a:ext cx="8203153" cy="1470025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12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15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32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409" y="516687"/>
            <a:ext cx="8203153" cy="1470025"/>
          </a:xfrm>
        </p:spPr>
        <p:txBody>
          <a:bodyPr>
            <a:normAutofit/>
          </a:bodyPr>
          <a:lstStyle>
            <a:lvl1pPr algn="l">
              <a:defRPr sz="30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8408" y="1907341"/>
            <a:ext cx="7925349" cy="1752600"/>
          </a:xfrm>
        </p:spPr>
        <p:txBody>
          <a:bodyPr>
            <a:normAutofit/>
          </a:bodyPr>
          <a:lstStyle>
            <a:lvl1pPr marL="0" indent="0" algn="l">
              <a:buNone/>
              <a:defRPr sz="225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197616"/>
            <a:ext cx="773079" cy="365125"/>
          </a:xfrm>
        </p:spPr>
        <p:txBody>
          <a:bodyPr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5188B03-CAF3-425A-AEFB-DE8D5DC3C892}" type="datetimeFigureOut">
              <a:rPr lang="es-ES" smtClean="0"/>
              <a:t>23/09/2016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50847" y="6197616"/>
            <a:ext cx="28956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08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charset="2"/>
              <a:buChar char="§"/>
              <a:defRPr>
                <a:solidFill>
                  <a:schemeClr val="tx2"/>
                </a:solidFill>
              </a:defRPr>
            </a:lvl1pPr>
            <a:lvl2pPr marL="742950" indent="-285750">
              <a:buFont typeface="Wingdings" charset="2"/>
              <a:buChar char="§"/>
              <a:defRPr>
                <a:solidFill>
                  <a:srgbClr val="474947"/>
                </a:solidFill>
              </a:defRPr>
            </a:lvl2pPr>
            <a:lvl3pPr marL="11430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3pPr>
            <a:lvl4pPr marL="16002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4pPr>
            <a:lvl5pPr marL="2057400" indent="-228600">
              <a:buFont typeface="Wingdings" charset="2"/>
              <a:buChar char="§"/>
              <a:defRPr>
                <a:solidFill>
                  <a:srgbClr val="474947"/>
                </a:solidFill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9108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i="0" cap="all">
                <a:latin typeface="Arial"/>
                <a:cs typeface="Arial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89063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0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777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536576" y="1299672"/>
            <a:ext cx="8686800" cy="0"/>
          </a:xfrm>
          <a:prstGeom prst="line">
            <a:avLst/>
          </a:prstGeom>
          <a:ln w="1270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153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608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158081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071676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" y="6072791"/>
            <a:ext cx="9143995" cy="79513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329" y="6286903"/>
            <a:ext cx="3074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fld id="{A5188B03-CAF3-425A-AEFB-DE8D5DC3C892}" type="datetimeFigureOut">
              <a:rPr lang="es-ES" smtClean="0"/>
              <a:t>23/09/2016</a:t>
            </a:fld>
            <a:endParaRPr lang="es-ES"/>
          </a:p>
        </p:txBody>
      </p:sp>
      <p:sp>
        <p:nvSpPr>
          <p:cNvPr id="7" name="TextBox 6"/>
          <p:cNvSpPr txBox="1"/>
          <p:nvPr/>
        </p:nvSpPr>
        <p:spPr>
          <a:xfrm>
            <a:off x="1260044" y="12203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39540" y="5858358"/>
            <a:ext cx="9186878" cy="9996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2000" b="0" dirty="0" smtClean="0"/>
              <a:t>	#</a:t>
            </a:r>
            <a:r>
              <a:rPr lang="es-ES" sz="2000" b="0" dirty="0" smtClean="0">
                <a:solidFill>
                  <a:srgbClr val="5C8D3A"/>
                </a:solidFill>
              </a:rPr>
              <a:t>#</a:t>
            </a:r>
            <a:r>
              <a:rPr lang="es-ES" sz="2000" b="0" dirty="0" err="1" smtClean="0">
                <a:solidFill>
                  <a:srgbClr val="5C8D3A"/>
                </a:solidFill>
              </a:rPr>
              <a:t>SQLSatMadrid</a:t>
            </a:r>
            <a:endParaRPr lang="en-GB" sz="2000" b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192" y="5915351"/>
            <a:ext cx="1954840" cy="95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8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3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2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rigence.com/Documentation/Language/Index" TargetMode="External"/><Relationship Id="rId2" Type="http://schemas.openxmlformats.org/officeDocument/2006/relationships/hyperlink" Target="http://www.bidshelper.codeplex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qlblog.com/blogs/andy_leonard/" TargetMode="External"/><Relationship Id="rId4" Type="http://schemas.openxmlformats.org/officeDocument/2006/relationships/hyperlink" Target="http://www.cathrinewilhelmsen.net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jordiisidro/adeu-bi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Extracción automática de datos mediante BIML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s-E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Jordi Isidro Llobet</a:t>
            </a:r>
          </a:p>
          <a:p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s-ES" dirty="0" smtClean="0">
                <a:solidFill>
                  <a:schemeClr val="accent1">
                    <a:lumMod val="75000"/>
                  </a:schemeClr>
                </a:solidFill>
              </a:rPr>
              <a:t>ordi.isidro@birchmangroup.com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72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¿Qué datos puedo extraer en los metadatos?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881" y="1467827"/>
            <a:ext cx="7938598" cy="4353424"/>
          </a:xfrm>
        </p:spPr>
      </p:pic>
    </p:spTree>
    <p:extLst>
      <p:ext uri="{BB962C8B-B14F-4D97-AF65-F5344CB8AC3E}">
        <p14:creationId xmlns:p14="http://schemas.microsoft.com/office/powerpoint/2010/main" val="350247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Esquema ficheros BIML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199" y="1417638"/>
            <a:ext cx="7643611" cy="403423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Includes</a:t>
            </a:r>
            <a:r>
              <a:rPr lang="es-ES" dirty="0" smtClean="0"/>
              <a:t> CS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Project </a:t>
            </a:r>
            <a:r>
              <a:rPr lang="es-ES" dirty="0" err="1" smtClean="0"/>
              <a:t>name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Get</a:t>
            </a:r>
            <a:r>
              <a:rPr lang="es-ES" dirty="0" smtClean="0"/>
              <a:t> SA/DWH </a:t>
            </a:r>
            <a:r>
              <a:rPr lang="es-ES" dirty="0" err="1" smtClean="0"/>
              <a:t>connections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Generate </a:t>
            </a:r>
            <a:r>
              <a:rPr lang="es-ES" dirty="0" err="1" smtClean="0"/>
              <a:t>source</a:t>
            </a:r>
            <a:r>
              <a:rPr lang="es-ES" dirty="0" smtClean="0"/>
              <a:t> </a:t>
            </a:r>
            <a:r>
              <a:rPr lang="es-ES" dirty="0" err="1" smtClean="0"/>
              <a:t>connections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Generate </a:t>
            </a:r>
            <a:r>
              <a:rPr lang="es-ES" dirty="0" err="1" smtClean="0"/>
              <a:t>parameters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err="1" smtClean="0"/>
              <a:t>Main</a:t>
            </a:r>
            <a:r>
              <a:rPr lang="es-ES" dirty="0" smtClean="0"/>
              <a:t> </a:t>
            </a:r>
            <a:r>
              <a:rPr lang="es-ES" dirty="0" err="1" smtClean="0"/>
              <a:t>package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Generate </a:t>
            </a:r>
            <a:r>
              <a:rPr lang="es-ES" dirty="0" err="1" smtClean="0"/>
              <a:t>packages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ym typeface="Wingdings" panose="05000000000000000000" pitchFamily="2" charset="2"/>
              </a:rPr>
              <a:t>for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each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datasource</a:t>
            </a:r>
            <a:endParaRPr lang="es-ES" dirty="0" smtClean="0"/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Generate </a:t>
            </a:r>
            <a:r>
              <a:rPr lang="es-ES" dirty="0" err="1" smtClean="0"/>
              <a:t>subpackages</a:t>
            </a:r>
            <a:r>
              <a:rPr lang="es-ES" dirty="0" smtClean="0"/>
              <a:t> </a:t>
            </a:r>
            <a:r>
              <a:rPr lang="es-ES" dirty="0" smtClean="0">
                <a:sym typeface="Wingdings" panose="05000000000000000000" pitchFamily="2" charset="2"/>
              </a:rPr>
              <a:t> </a:t>
            </a:r>
            <a:r>
              <a:rPr lang="es-ES" dirty="0" err="1" smtClean="0">
                <a:sym typeface="Wingdings" panose="05000000000000000000" pitchFamily="2" charset="2"/>
              </a:rPr>
              <a:t>for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each</a:t>
            </a:r>
            <a:r>
              <a:rPr lang="es-ES" dirty="0" smtClean="0">
                <a:sym typeface="Wingdings" panose="05000000000000000000" pitchFamily="2" charset="2"/>
              </a:rPr>
              <a:t> </a:t>
            </a:r>
            <a:r>
              <a:rPr lang="es-ES" dirty="0" err="1" smtClean="0">
                <a:sym typeface="Wingdings" panose="05000000000000000000" pitchFamily="2" charset="2"/>
              </a:rPr>
              <a:t>table</a:t>
            </a:r>
            <a:r>
              <a:rPr lang="es-ES" dirty="0" smtClean="0">
                <a:sym typeface="Wingdings" panose="05000000000000000000" pitchFamily="2" charset="2"/>
              </a:rPr>
              <a:t>/</a:t>
            </a:r>
            <a:r>
              <a:rPr lang="es-ES" dirty="0" err="1" smtClean="0">
                <a:sym typeface="Wingdings" panose="05000000000000000000" pitchFamily="2" charset="2"/>
              </a:rPr>
              <a:t>sheet</a:t>
            </a:r>
            <a:r>
              <a:rPr lang="es-ES" dirty="0" smtClean="0">
                <a:sym typeface="Wingdings" panose="05000000000000000000" pitchFamily="2" charset="2"/>
              </a:rPr>
              <a:t>/…</a:t>
            </a:r>
            <a:endParaRPr lang="es-ES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64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Resultado final </a:t>
            </a:r>
            <a:r>
              <a:rPr lang="es-ES" dirty="0" err="1" smtClean="0"/>
              <a:t>dtsx</a:t>
            </a:r>
            <a:endParaRPr lang="ca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95463" y="1509936"/>
            <a:ext cx="3015118" cy="64633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Generate metadata </a:t>
            </a:r>
          </a:p>
          <a:p>
            <a:pPr algn="ctr"/>
            <a:r>
              <a:rPr lang="es-E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Create tables Drop tables</a:t>
            </a:r>
            <a:endParaRPr lang="ca-ES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631287" y="1635454"/>
            <a:ext cx="2526637" cy="36933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s-ES"/>
            </a:defPPr>
            <a:lvl1pPr algn="ctr">
              <a:defRPr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defRPr>
            </a:lvl1pPr>
          </a:lstStyle>
          <a:p>
            <a:r>
              <a:rPr lang="es-ES" dirty="0"/>
              <a:t>Load Data</a:t>
            </a:r>
            <a:endParaRPr lang="ca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52" y="2342326"/>
            <a:ext cx="2538604" cy="33561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789" y="2326410"/>
            <a:ext cx="3773509" cy="36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06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Demo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311" y="1556953"/>
            <a:ext cx="5035377" cy="4028302"/>
          </a:xfrm>
        </p:spPr>
      </p:pic>
    </p:spTree>
    <p:extLst>
      <p:ext uri="{BB962C8B-B14F-4D97-AF65-F5344CB8AC3E}">
        <p14:creationId xmlns:p14="http://schemas.microsoft.com/office/powerpoint/2010/main" val="342880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Links útiles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sz="2000" dirty="0">
                <a:hlinkClick r:id="rId2"/>
              </a:rPr>
              <a:t>https://varigence.com/</a:t>
            </a:r>
          </a:p>
          <a:p>
            <a:r>
              <a:rPr lang="ca-ES" sz="2000" dirty="0" smtClean="0">
                <a:hlinkClick r:id="rId2"/>
              </a:rPr>
              <a:t>http</a:t>
            </a:r>
            <a:r>
              <a:rPr lang="ca-ES" sz="2000" dirty="0">
                <a:hlinkClick r:id="rId2"/>
              </a:rPr>
              <a:t>://bimlscript.com</a:t>
            </a:r>
            <a:r>
              <a:rPr lang="ca-ES" sz="2000" dirty="0" smtClean="0">
                <a:hlinkClick r:id="rId2"/>
              </a:rPr>
              <a:t>/</a:t>
            </a:r>
          </a:p>
          <a:p>
            <a:r>
              <a:rPr lang="ca-ES" sz="2000" dirty="0">
                <a:hlinkClick r:id="rId2"/>
              </a:rPr>
              <a:t>http://bimlonline.com/</a:t>
            </a:r>
          </a:p>
          <a:p>
            <a:r>
              <a:rPr lang="ca-ES" sz="2000" dirty="0" smtClean="0">
                <a:hlinkClick r:id="rId2"/>
              </a:rPr>
              <a:t>http://www.bidshelper.codeplex.com</a:t>
            </a:r>
            <a:endParaRPr lang="ca-ES" sz="2000" dirty="0" smtClean="0"/>
          </a:p>
          <a:p>
            <a:r>
              <a:rPr lang="ca-ES" sz="2000" dirty="0">
                <a:hlinkClick r:id="rId3"/>
              </a:rPr>
              <a:t>https://</a:t>
            </a:r>
            <a:r>
              <a:rPr lang="ca-ES" sz="2000" dirty="0" smtClean="0">
                <a:hlinkClick r:id="rId3"/>
              </a:rPr>
              <a:t>www.varigence.com/Documentation/Language/Index</a:t>
            </a:r>
            <a:endParaRPr lang="ca-ES" sz="2000" dirty="0" smtClean="0"/>
          </a:p>
          <a:p>
            <a:r>
              <a:rPr lang="ca-ES" sz="2000" dirty="0">
                <a:hlinkClick r:id="rId4"/>
              </a:rPr>
              <a:t>http://www.cathrinewilhelmsen.net</a:t>
            </a:r>
            <a:r>
              <a:rPr lang="ca-ES" sz="2000" dirty="0" smtClean="0">
                <a:hlinkClick r:id="rId4"/>
              </a:rPr>
              <a:t>/</a:t>
            </a:r>
            <a:endParaRPr lang="ca-ES" sz="2000" dirty="0" smtClean="0"/>
          </a:p>
          <a:p>
            <a:r>
              <a:rPr lang="ca-ES" sz="2000" dirty="0">
                <a:hlinkClick r:id="rId5"/>
              </a:rPr>
              <a:t>http://sqlblog.com/blogs/andy_leonard</a:t>
            </a:r>
            <a:r>
              <a:rPr lang="ca-ES" sz="2000" dirty="0" smtClean="0">
                <a:hlinkClick r:id="rId5"/>
              </a:rPr>
              <a:t>/</a:t>
            </a:r>
            <a:endParaRPr lang="ca-ES" sz="2000" dirty="0" smtClean="0"/>
          </a:p>
          <a:p>
            <a:endParaRPr lang="ca-ES" dirty="0" smtClean="0"/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7992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sultat d'imat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535" y="1633954"/>
            <a:ext cx="3227735" cy="371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23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652243" cy="1143000"/>
          </a:xfrm>
        </p:spPr>
        <p:txBody>
          <a:bodyPr>
            <a:normAutofit/>
          </a:bodyPr>
          <a:lstStyle/>
          <a:p>
            <a:r>
              <a:rPr lang="pt-PT" dirty="0" smtClean="0"/>
              <a:t>BIG Thanks to SQLSatMadrid Sponsors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81" y="4517752"/>
            <a:ext cx="3191731" cy="11740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8" y="4761278"/>
            <a:ext cx="881828" cy="6870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" y="1481176"/>
            <a:ext cx="3730528" cy="20762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771" y="4526709"/>
            <a:ext cx="1178814" cy="11788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44" y="2128446"/>
            <a:ext cx="2283675" cy="649472"/>
          </a:xfrm>
          <a:prstGeom prst="rect">
            <a:avLst/>
          </a:prstGeom>
        </p:spPr>
      </p:pic>
      <p:pic>
        <p:nvPicPr>
          <p:cNvPr id="1032" name="Picture 8" descr="Resultado de imagen de plainconcepts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6" b="-1"/>
          <a:stretch/>
        </p:blipFill>
        <p:spPr bwMode="auto">
          <a:xfrm>
            <a:off x="6477368" y="1349334"/>
            <a:ext cx="2632075" cy="191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541" y="3425188"/>
            <a:ext cx="2492610" cy="928562"/>
          </a:xfrm>
          <a:prstGeom prst="rect">
            <a:avLst/>
          </a:prstGeom>
        </p:spPr>
      </p:pic>
      <p:pic>
        <p:nvPicPr>
          <p:cNvPr id="1034" name="Picture 10" descr="Resultado de imagen de tsd consulti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42" y="3419703"/>
            <a:ext cx="3126052" cy="1212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7/7b/PNG_Holding_Redgate_logo_colour_hor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981" y="5996558"/>
            <a:ext cx="1568038" cy="37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2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 smtClean="0"/>
              <a:t>4 Sponsor Sessions at </a:t>
            </a:r>
            <a:r>
              <a:rPr lang="pt-PT" b="1" u="sng" dirty="0" smtClean="0"/>
              <a:t>11:40</a:t>
            </a:r>
            <a:endParaRPr lang="en-US" b="1" u="sng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993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 smtClean="0"/>
              <a:t>Don’t </a:t>
            </a:r>
            <a:r>
              <a:rPr lang="pt-PT" dirty="0"/>
              <a:t>miss them, they might be getting distributing some </a:t>
            </a:r>
            <a:r>
              <a:rPr lang="pt-PT" b="1" u="sng" dirty="0"/>
              <a:t>awesome prizes</a:t>
            </a:r>
            <a:r>
              <a:rPr lang="pt-PT" dirty="0" smtClean="0"/>
              <a:t>!</a:t>
            </a:r>
            <a:endParaRPr lang="pt-PT" dirty="0"/>
          </a:p>
          <a:p>
            <a:pPr lvl="1"/>
            <a:r>
              <a:rPr lang="pt-PT" dirty="0" smtClean="0"/>
              <a:t>HPE</a:t>
            </a:r>
            <a:endParaRPr lang="en-US" dirty="0"/>
          </a:p>
          <a:p>
            <a:pPr lvl="1"/>
            <a:r>
              <a:rPr lang="en-US" dirty="0" smtClean="0"/>
              <a:t>SolidQ</a:t>
            </a:r>
          </a:p>
          <a:p>
            <a:pPr lvl="1"/>
            <a:r>
              <a:rPr lang="pt-PT" dirty="0" smtClean="0"/>
              <a:t>KABEL</a:t>
            </a:r>
          </a:p>
          <a:p>
            <a:pPr lvl="1"/>
            <a:r>
              <a:rPr lang="pt-PT" dirty="0" smtClean="0"/>
              <a:t>TSD Consulting</a:t>
            </a:r>
          </a:p>
          <a:p>
            <a:pPr marL="0" indent="0">
              <a:buNone/>
            </a:pPr>
            <a:r>
              <a:rPr lang="pt-PT" dirty="0"/>
              <a:t>Also </a:t>
            </a:r>
            <a:r>
              <a:rPr lang="pt-PT" b="1" u="sng" dirty="0" smtClean="0"/>
              <a:t>BIG Raffle </a:t>
            </a:r>
            <a:r>
              <a:rPr lang="pt-PT" b="1" u="sng" dirty="0"/>
              <a:t>prizes </a:t>
            </a:r>
            <a:r>
              <a:rPr lang="pt-PT" dirty="0"/>
              <a:t>at the end of the event provided </a:t>
            </a:r>
            <a:r>
              <a:rPr lang="pt-PT" dirty="0" smtClean="0"/>
              <a:t>by:</a:t>
            </a:r>
            <a:endParaRPr lang="pt-PT" dirty="0"/>
          </a:p>
          <a:p>
            <a:pPr marL="0" indent="0">
              <a:buNone/>
            </a:pPr>
            <a:r>
              <a:rPr lang="pt-PT" dirty="0" smtClean="0"/>
              <a:t>Plainconcepts, SolidQ, Kabel, TSD Consulting, </a:t>
            </a:r>
            <a:r>
              <a:rPr lang="pt-PT" dirty="0"/>
              <a:t>Pyramid </a:t>
            </a:r>
            <a:r>
              <a:rPr lang="pt-PT" dirty="0" smtClean="0"/>
              <a:t>Analytics &amp; sqlpass.es</a:t>
            </a:r>
          </a:p>
        </p:txBody>
      </p:sp>
    </p:spTree>
    <p:extLst>
      <p:ext uri="{BB962C8B-B14F-4D97-AF65-F5344CB8AC3E}">
        <p14:creationId xmlns:p14="http://schemas.microsoft.com/office/powerpoint/2010/main" val="83880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¿Quién soy?</a:t>
            </a:r>
            <a:endParaRPr lang="es-ES" dirty="0"/>
          </a:p>
        </p:txBody>
      </p:sp>
      <p:sp>
        <p:nvSpPr>
          <p:cNvPr id="10" name="Marcador de contenido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50" dirty="0" smtClean="0"/>
              <a:t>Arquitecto BI especializado en soluciones Microsoft</a:t>
            </a:r>
          </a:p>
          <a:p>
            <a:pPr marL="0" indent="0">
              <a:buNone/>
            </a:pPr>
            <a:r>
              <a:rPr lang="es-ES" sz="2250" dirty="0" smtClean="0"/>
              <a:t>	</a:t>
            </a:r>
          </a:p>
          <a:p>
            <a:pPr marL="0" indent="0">
              <a:buNone/>
            </a:pPr>
            <a:endParaRPr lang="es-ES" sz="2250" dirty="0" smtClean="0">
              <a:hlinkClick r:id="rId2"/>
            </a:endParaRPr>
          </a:p>
          <a:p>
            <a:pPr marL="0" indent="0">
              <a:buNone/>
            </a:pPr>
            <a:r>
              <a:rPr lang="es-ES" sz="2250" dirty="0" smtClean="0"/>
              <a:t>	</a:t>
            </a:r>
            <a:r>
              <a:rPr lang="es-ES" sz="2250" dirty="0" smtClean="0">
                <a:solidFill>
                  <a:schemeClr val="tx1"/>
                </a:solidFill>
              </a:rPr>
              <a:t>https</a:t>
            </a:r>
            <a:r>
              <a:rPr lang="es-ES" sz="2250" dirty="0">
                <a:solidFill>
                  <a:schemeClr val="tx1"/>
                </a:solidFill>
              </a:rPr>
              <a:t>://github.com/jordiisidro/adeu-biml</a:t>
            </a:r>
          </a:p>
          <a:p>
            <a:pPr marL="0" indent="0">
              <a:buNone/>
            </a:pPr>
            <a:r>
              <a:rPr lang="es-ES" sz="2250" dirty="0">
                <a:solidFill>
                  <a:schemeClr val="tx1"/>
                </a:solidFill>
              </a:rPr>
              <a:t>	</a:t>
            </a:r>
            <a:r>
              <a:rPr lang="es-ES" sz="2250" dirty="0" smtClean="0">
                <a:solidFill>
                  <a:schemeClr val="tx1"/>
                </a:solidFill>
              </a:rPr>
              <a:t>www.eljordifabi.tech</a:t>
            </a:r>
          </a:p>
          <a:p>
            <a:pPr marL="0" indent="0">
              <a:buNone/>
            </a:pPr>
            <a:r>
              <a:rPr lang="es-ES" sz="2250" dirty="0" smtClean="0">
                <a:solidFill>
                  <a:schemeClr val="tx1"/>
                </a:solidFill>
              </a:rPr>
              <a:t>	@</a:t>
            </a:r>
            <a:r>
              <a:rPr lang="es-ES" sz="2250" dirty="0" err="1" smtClean="0">
                <a:solidFill>
                  <a:schemeClr val="tx1"/>
                </a:solidFill>
              </a:rPr>
              <a:t>jordiisidro</a:t>
            </a:r>
            <a:endParaRPr lang="es-ES" sz="225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ES" sz="2250" dirty="0" smtClean="0">
                <a:solidFill>
                  <a:schemeClr val="tx1"/>
                </a:solidFill>
              </a:rPr>
              <a:t>	jordi.isidro@gmail.com</a:t>
            </a:r>
          </a:p>
          <a:p>
            <a:pPr marL="0" indent="0">
              <a:buNone/>
            </a:pPr>
            <a:r>
              <a:rPr lang="es-ES" sz="2250" dirty="0" smtClean="0">
                <a:solidFill>
                  <a:schemeClr val="tx1"/>
                </a:solidFill>
              </a:rPr>
              <a:t>	jordi.isidro@birchmangroup.com</a:t>
            </a:r>
          </a:p>
          <a:p>
            <a:endParaRPr lang="es-ES" dirty="0" smtClean="0"/>
          </a:p>
          <a:p>
            <a:endParaRPr lang="es-ES" dirty="0"/>
          </a:p>
        </p:txBody>
      </p:sp>
      <p:pic>
        <p:nvPicPr>
          <p:cNvPr id="11" name="Picture 2" descr="Resultat d'imatges de github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40" y="2835805"/>
            <a:ext cx="405685" cy="40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Resultat d'imatg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0" y="3756595"/>
            <a:ext cx="370277" cy="3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Blogger Logo DescriptionBlogger.sv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52" y="3337082"/>
            <a:ext cx="399467" cy="39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Resultat d'imatg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7" y="4034983"/>
            <a:ext cx="565777" cy="56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Resultat d'imatge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97" y="4445712"/>
            <a:ext cx="565777" cy="56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49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redondeado 2"/>
          <p:cNvSpPr/>
          <p:nvPr/>
        </p:nvSpPr>
        <p:spPr>
          <a:xfrm>
            <a:off x="139117" y="1351006"/>
            <a:ext cx="4103370" cy="456862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77" y="914400"/>
            <a:ext cx="8631607" cy="5005227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Esquema de un </a:t>
            </a:r>
            <a:r>
              <a:rPr lang="es-ES" dirty="0" err="1" smtClean="0"/>
              <a:t>DataWareHouse</a:t>
            </a:r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865" y="1655305"/>
            <a:ext cx="1371600" cy="102108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320" y="1655305"/>
            <a:ext cx="1371600" cy="10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hay dentro de un </a:t>
            </a:r>
            <a:r>
              <a:rPr lang="es-ES" dirty="0" err="1" smtClean="0"/>
              <a:t>dtsx</a:t>
            </a:r>
            <a:r>
              <a:rPr lang="es-ES" dirty="0" smtClean="0"/>
              <a:t>?</a:t>
            </a:r>
            <a:endParaRPr lang="es-ES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89" y="2103065"/>
            <a:ext cx="8557511" cy="3877797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562746" y="1400783"/>
            <a:ext cx="84247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Un </a:t>
            </a:r>
            <a:r>
              <a:rPr lang="es-ES" sz="2000" dirty="0" err="1"/>
              <a:t>dtsx</a:t>
            </a:r>
            <a:r>
              <a:rPr lang="es-ES" sz="2000" dirty="0"/>
              <a:t> es un fichero con estructura XML (cada vez menos) </a:t>
            </a:r>
            <a:r>
              <a:rPr lang="es-ES" sz="2000" dirty="0" smtClean="0"/>
              <a:t>compleja.</a:t>
            </a:r>
            <a:endParaRPr lang="es-ES" sz="2000" dirty="0"/>
          </a:p>
          <a:p>
            <a:r>
              <a:rPr lang="es-ES" sz="2000" dirty="0"/>
              <a:t>Podíamos programarlo a mano, sin UI.</a:t>
            </a:r>
            <a:endParaRPr lang="ca-ES" sz="2000" dirty="0"/>
          </a:p>
        </p:txBody>
      </p:sp>
    </p:spTree>
    <p:extLst>
      <p:ext uri="{BB962C8B-B14F-4D97-AF65-F5344CB8AC3E}">
        <p14:creationId xmlns:p14="http://schemas.microsoft.com/office/powerpoint/2010/main" val="419307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Biml</a:t>
            </a:r>
            <a:r>
              <a:rPr lang="es-ES" dirty="0" smtClean="0"/>
              <a:t>, nuestro amigo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4010"/>
          </a:xfrm>
        </p:spPr>
        <p:txBody>
          <a:bodyPr>
            <a:noAutofit/>
          </a:bodyPr>
          <a:lstStyle/>
          <a:p>
            <a:r>
              <a:rPr lang="es-ES" sz="2400" dirty="0" smtClean="0"/>
              <a:t>Qué es </a:t>
            </a:r>
            <a:r>
              <a:rPr lang="es-ES" sz="2400" dirty="0"/>
              <a:t>BIML? (</a:t>
            </a:r>
            <a:r>
              <a:rPr lang="es-ES" sz="2400" dirty="0" err="1"/>
              <a:t>Bussiness</a:t>
            </a:r>
            <a:r>
              <a:rPr lang="es-ES" sz="2400" dirty="0"/>
              <a:t> </a:t>
            </a:r>
            <a:r>
              <a:rPr lang="es-ES" sz="2400" dirty="0" err="1"/>
              <a:t>Intelligence</a:t>
            </a:r>
            <a:r>
              <a:rPr lang="es-ES" sz="2400" dirty="0"/>
              <a:t> </a:t>
            </a:r>
            <a:r>
              <a:rPr lang="es-ES" sz="2400" dirty="0" err="1"/>
              <a:t>Markup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)</a:t>
            </a:r>
          </a:p>
          <a:p>
            <a:r>
              <a:rPr lang="es-ES" sz="2400" dirty="0" smtClean="0"/>
              <a:t>Lenguaje de programación creado por </a:t>
            </a:r>
            <a:r>
              <a:rPr lang="es-ES" sz="2400" dirty="0" err="1" smtClean="0"/>
              <a:t>Varigence</a:t>
            </a:r>
            <a:r>
              <a:rPr lang="es-ES" sz="2400" dirty="0" smtClean="0"/>
              <a:t> que permite especificar los distintos componentes de un DTSX en XML + C# o VB</a:t>
            </a:r>
          </a:p>
          <a:p>
            <a:r>
              <a:rPr lang="es-ES" sz="2400" dirty="0" smtClean="0"/>
              <a:t>Hay un </a:t>
            </a:r>
            <a:r>
              <a:rPr lang="es-ES" sz="2400" dirty="0" err="1" smtClean="0"/>
              <a:t>complilador</a:t>
            </a:r>
            <a:r>
              <a:rPr lang="es-ES" sz="2400" dirty="0" smtClean="0"/>
              <a:t> gratuito integrado en SSDT dentro de BIDS </a:t>
            </a:r>
            <a:r>
              <a:rPr lang="es-ES" sz="2400" dirty="0" err="1" smtClean="0"/>
              <a:t>Helper</a:t>
            </a:r>
            <a:endParaRPr lang="es-ES" sz="2400" dirty="0"/>
          </a:p>
        </p:txBody>
      </p:sp>
      <p:pic>
        <p:nvPicPr>
          <p:cNvPr id="4" name="Picture 2" descr="Varig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82" y="4537395"/>
            <a:ext cx="3177538" cy="10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dataprix.com/files/uploads/103image/BIDS_Helper_Logo.png.pagespeed.ce.3y1hrSiEHJ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980" y="4185635"/>
            <a:ext cx="3467081" cy="173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20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¿Qué necesito para automatizar la extracción de datos?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1909298"/>
            <a:ext cx="5660265" cy="866307"/>
          </a:xfrm>
        </p:spPr>
        <p:txBody>
          <a:bodyPr>
            <a:normAutofit/>
          </a:bodyPr>
          <a:lstStyle/>
          <a:p>
            <a:r>
              <a:rPr lang="es-ES" sz="2400" dirty="0" smtClean="0"/>
              <a:t>Generar </a:t>
            </a:r>
            <a:r>
              <a:rPr lang="es-ES" sz="2400" dirty="0" err="1" smtClean="0"/>
              <a:t>dtsx</a:t>
            </a:r>
            <a:r>
              <a:rPr lang="es-ES" sz="2400" dirty="0" smtClean="0"/>
              <a:t> para extraer metadatos</a:t>
            </a:r>
          </a:p>
          <a:p>
            <a:endParaRPr lang="es-ES" dirty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2050" name="Picture 2" descr="Resultat d'imat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7465" y="1499592"/>
            <a:ext cx="2349957" cy="140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61" y="2830232"/>
            <a:ext cx="1714500" cy="12877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61" y="4322160"/>
            <a:ext cx="1541763" cy="1541763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457200" y="3319272"/>
            <a:ext cx="8599073" cy="69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7175" indent="-257175" algn="l" defTabSz="342900" rtl="0" eaLnBrk="1" latinLnBrk="0" hangingPunct="1">
              <a:spcBef>
                <a:spcPct val="20000"/>
              </a:spcBef>
              <a:buFont typeface="Wingdings" charset="2"/>
              <a:buChar char="§"/>
              <a:defRPr sz="22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Font typeface="Wingdings" charset="2"/>
              <a:buChar char="§"/>
              <a:defRPr sz="195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 typeface="Wingdings" charset="2"/>
              <a:buChar char="§"/>
              <a:defRPr sz="165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Wingdings" charset="2"/>
              <a:buChar char="§"/>
              <a:defRPr sz="150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Font typeface="Wingdings" charset="2"/>
              <a:buChar char="§"/>
              <a:defRPr sz="1350" kern="1200">
                <a:solidFill>
                  <a:srgbClr val="474947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 smtClean="0"/>
              <a:t>Generar </a:t>
            </a:r>
            <a:r>
              <a:rPr lang="es-ES" dirty="0" err="1" smtClean="0"/>
              <a:t>dtsx</a:t>
            </a:r>
            <a:r>
              <a:rPr lang="es-ES" dirty="0" smtClean="0"/>
              <a:t> para crear o borrar tablas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457200" y="4666001"/>
            <a:ext cx="4900701" cy="854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  <a:lvl1pPr marL="257175" indent="-257175" defTabSz="342900">
              <a:spcBef>
                <a:spcPct val="20000"/>
              </a:spcBef>
              <a:buFont typeface="Wingdings" charset="2"/>
              <a:buChar char="§"/>
              <a:defRPr sz="2250">
                <a:solidFill>
                  <a:schemeClr val="tx2"/>
                </a:solidFill>
              </a:defRPr>
            </a:lvl1pPr>
            <a:lvl2pPr marL="557213" indent="-214313" defTabSz="342900">
              <a:spcBef>
                <a:spcPct val="20000"/>
              </a:spcBef>
              <a:buFont typeface="Wingdings" charset="2"/>
              <a:buChar char="§"/>
              <a:defRPr sz="1950">
                <a:solidFill>
                  <a:srgbClr val="474947"/>
                </a:solidFill>
              </a:defRPr>
            </a:lvl2pPr>
            <a:lvl3pPr marL="857250" indent="-171450" defTabSz="342900">
              <a:spcBef>
                <a:spcPct val="20000"/>
              </a:spcBef>
              <a:buFont typeface="Wingdings" charset="2"/>
              <a:buChar char="§"/>
              <a:defRPr sz="1650">
                <a:solidFill>
                  <a:srgbClr val="474947"/>
                </a:solidFill>
              </a:defRPr>
            </a:lvl3pPr>
            <a:lvl4pPr marL="1200150" indent="-171450" defTabSz="342900">
              <a:spcBef>
                <a:spcPct val="20000"/>
              </a:spcBef>
              <a:buFont typeface="Wingdings" charset="2"/>
              <a:buChar char="§"/>
              <a:defRPr sz="1500">
                <a:solidFill>
                  <a:srgbClr val="474947"/>
                </a:solidFill>
              </a:defRPr>
            </a:lvl4pPr>
            <a:lvl5pPr marL="1543050" indent="-171450" defTabSz="342900">
              <a:spcBef>
                <a:spcPct val="20000"/>
              </a:spcBef>
              <a:buFont typeface="Wingdings" charset="2"/>
              <a:buChar char="§"/>
              <a:defRPr sz="1350">
                <a:solidFill>
                  <a:srgbClr val="474947"/>
                </a:solidFill>
              </a:defRPr>
            </a:lvl5pPr>
            <a:lvl6pPr marL="1885950" indent="-171450" defTabSz="342900">
              <a:spcBef>
                <a:spcPct val="20000"/>
              </a:spcBef>
              <a:buFont typeface="Arial"/>
              <a:buChar char="•"/>
              <a:defRPr sz="1500"/>
            </a:lvl6pPr>
            <a:lvl7pPr marL="2228850" indent="-171450" defTabSz="342900">
              <a:spcBef>
                <a:spcPct val="20000"/>
              </a:spcBef>
              <a:buFont typeface="Arial"/>
              <a:buChar char="•"/>
              <a:defRPr sz="1500"/>
            </a:lvl7pPr>
            <a:lvl8pPr marL="2571750" indent="-171450" defTabSz="342900">
              <a:spcBef>
                <a:spcPct val="20000"/>
              </a:spcBef>
              <a:buFont typeface="Arial"/>
              <a:buChar char="•"/>
              <a:defRPr sz="1500"/>
            </a:lvl8pPr>
            <a:lvl9pPr marL="2914650" indent="-171450" defTabSz="342900">
              <a:spcBef>
                <a:spcPct val="20000"/>
              </a:spcBef>
              <a:buFont typeface="Arial"/>
              <a:buChar char="•"/>
              <a:defRPr sz="1500"/>
            </a:lvl9pPr>
          </a:lstStyle>
          <a:p>
            <a:r>
              <a:rPr lang="es-ES" dirty="0"/>
              <a:t>Generar </a:t>
            </a:r>
            <a:r>
              <a:rPr lang="es-ES" dirty="0" err="1"/>
              <a:t>dtsx</a:t>
            </a:r>
            <a:r>
              <a:rPr lang="es-ES" dirty="0"/>
              <a:t> para cargar los datos</a:t>
            </a:r>
          </a:p>
          <a:p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8479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Esquema metadatos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1970715"/>
            <a:ext cx="8848725" cy="3657600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1970472"/>
            <a:ext cx="7191375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5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QLSaturday Madrid Template 2016">
  <a:themeElements>
    <a:clrScheme name="Custom 1">
      <a:dk1>
        <a:sysClr val="windowText" lastClr="000000"/>
      </a:dk1>
      <a:lt1>
        <a:sysClr val="window" lastClr="FFFFFF"/>
      </a:lt1>
      <a:dk2>
        <a:srgbClr val="474947"/>
      </a:dk2>
      <a:lt2>
        <a:srgbClr val="EEECE1"/>
      </a:lt2>
      <a:accent1>
        <a:srgbClr val="163764"/>
      </a:accent1>
      <a:accent2>
        <a:srgbClr val="75982F"/>
      </a:accent2>
      <a:accent3>
        <a:srgbClr val="16223C"/>
      </a:accent3>
      <a:accent4>
        <a:srgbClr val="B18126"/>
      </a:accent4>
      <a:accent5>
        <a:srgbClr val="00517C"/>
      </a:accent5>
      <a:accent6>
        <a:srgbClr val="F79646"/>
      </a:accent6>
      <a:hlink>
        <a:srgbClr val="75982F"/>
      </a:hlink>
      <a:folHlink>
        <a:srgbClr val="75982F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SQLSaturday Powerpoint - New</Template>
  <TotalTime>418</TotalTime>
  <Words>269</Words>
  <Application>Microsoft Office PowerPoint</Application>
  <PresentationFormat>Presentación en pantalla (4:3)</PresentationFormat>
  <Paragraphs>64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SQLSaturday Madrid Template 2016</vt:lpstr>
      <vt:lpstr>Extracción automática de datos mediante BIML</vt:lpstr>
      <vt:lpstr>BIG Thanks to SQLSatMadrid Sponsors</vt:lpstr>
      <vt:lpstr>4 Sponsor Sessions at 11:40</vt:lpstr>
      <vt:lpstr>¿Quién soy?</vt:lpstr>
      <vt:lpstr>Esquema de un DataWareHouse</vt:lpstr>
      <vt:lpstr>¿Qué hay dentro de un dtsx?</vt:lpstr>
      <vt:lpstr>Biml, nuestro amigo</vt:lpstr>
      <vt:lpstr>¿Qué necesito para automatizar la extracción de datos?</vt:lpstr>
      <vt:lpstr>Esquema metadatos</vt:lpstr>
      <vt:lpstr>¿Qué datos puedo extraer en los metadatos?</vt:lpstr>
      <vt:lpstr>Esquema ficheros BIML</vt:lpstr>
      <vt:lpstr>Resultado final dtsx</vt:lpstr>
      <vt:lpstr>Demo</vt:lpstr>
      <vt:lpstr>Links útiles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Extracción automática de datos mediante BIML</dc:title>
  <dc:creator>USUARIO</dc:creator>
  <cp:lastModifiedBy>Jordi Isidro Llobet</cp:lastModifiedBy>
  <cp:revision>41</cp:revision>
  <dcterms:created xsi:type="dcterms:W3CDTF">2016-09-01T20:41:19Z</dcterms:created>
  <dcterms:modified xsi:type="dcterms:W3CDTF">2016-09-23T12:42:29Z</dcterms:modified>
</cp:coreProperties>
</file>