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DF2A-BCF7-E46B-4E70-828775145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08F2DB-1BAF-0DD5-99BD-A97DDF4E4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164F7-E0BE-EC5F-E001-68D6DB459564}"/>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874ECC4E-5281-22E4-42FE-7350D9792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97396-815B-447E-921D-00CD3B64799F}"/>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843385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ACB3-E801-04FB-DABD-7185E4FC2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8BF752-8012-862D-88B5-697F40F00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0A0C4-0F70-B7B5-D5B5-50F9F79C5EF0}"/>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70CC53DF-1DEA-612C-A07C-1C3A3733D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B4AE3-D288-40A8-06E8-D344269F3554}"/>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115117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EC65C-41C9-2484-832F-5DFEE5C417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931BF9-1EFD-854A-5704-F939B8110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D3889-9F7C-D09D-33D7-7C12C8065C85}"/>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07836A4A-B213-DF60-CAB6-E5F6857DF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80DF8-DAB2-5B00-ADA6-B55A3E68F995}"/>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244683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08C6C-E31D-4CC1-DCFF-C2B95404C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E2C18-4E56-4AD4-15C0-646F4938D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076FE8-DF48-3794-CEC7-093FA1419808}"/>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20313D3D-1DA8-2659-4CB6-333731470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ECDDA-CFE1-7ECD-617B-85935CA19116}"/>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423433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7FB9-F28B-B1B8-C233-A096B8BE4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CF44FD-2CDC-6288-9657-67194E996E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BFD4F8-B8EC-FBB9-01D9-FB1495118F25}"/>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4DBED727-9EF3-14CE-C88C-68E396B63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65233-4AB2-40D8-4028-28D70ABAADC4}"/>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65899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CF2D-26FA-05D7-C4AF-F407AFA0D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1364D-D0EC-6897-A592-62753423B9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80DC06-9506-FCC8-BC31-5903E2022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3E308-F358-C01B-BBDA-F945C6C43324}"/>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6" name="Footer Placeholder 5">
            <a:extLst>
              <a:ext uri="{FF2B5EF4-FFF2-40B4-BE49-F238E27FC236}">
                <a16:creationId xmlns:a16="http://schemas.microsoft.com/office/drawing/2014/main" id="{ACC135CE-3487-92EA-7C4C-D211C1045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2C5A24-8135-F527-7F84-5983A464DA45}"/>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132036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E034-3C61-2604-5808-BB13334EE3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FCDE51-44BC-00E7-0D97-C8DD9E003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5E0CE5-39C0-D762-1C88-8DF51DD9C9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9CDDF6-EEEB-1EC0-ACB2-B175A103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CDE9AE-D900-CA62-8548-26C26865A5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01958-604C-EA29-3BE9-74D94D84D03C}"/>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8" name="Footer Placeholder 7">
            <a:extLst>
              <a:ext uri="{FF2B5EF4-FFF2-40B4-BE49-F238E27FC236}">
                <a16:creationId xmlns:a16="http://schemas.microsoft.com/office/drawing/2014/main" id="{122A1AD1-EDA8-59F6-A080-8920536ABD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27DF80-0CFE-E08C-7B12-8A78BBBFE0C7}"/>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163353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7BED-BF4A-8FDF-7023-4EBBA72ED3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65C3B-2D44-C4F9-5EEA-7CBA7D353448}"/>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4" name="Footer Placeholder 3">
            <a:extLst>
              <a:ext uri="{FF2B5EF4-FFF2-40B4-BE49-F238E27FC236}">
                <a16:creationId xmlns:a16="http://schemas.microsoft.com/office/drawing/2014/main" id="{0FDE1557-45B9-EF3F-0C58-1ECE226419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AD1636-4D49-975C-2263-24D443EFFE87}"/>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1580044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A99DE6-C764-C6F6-64C9-1F59CDA50ABD}"/>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3" name="Footer Placeholder 2">
            <a:extLst>
              <a:ext uri="{FF2B5EF4-FFF2-40B4-BE49-F238E27FC236}">
                <a16:creationId xmlns:a16="http://schemas.microsoft.com/office/drawing/2014/main" id="{1609A8B4-CB99-4EF1-3C12-CB380491AE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9F739-9C21-3D20-3467-E2306762F810}"/>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210600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C342-074A-DEA4-314F-06204AEBF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B68E5F-90A1-97E4-1834-1FC36433D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21DD6C-88FA-5779-A528-4A3FD4D1B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BCC2C-3749-A056-B7E0-F4F9E585A447}"/>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6" name="Footer Placeholder 5">
            <a:extLst>
              <a:ext uri="{FF2B5EF4-FFF2-40B4-BE49-F238E27FC236}">
                <a16:creationId xmlns:a16="http://schemas.microsoft.com/office/drawing/2014/main" id="{3691BF48-39DF-49D6-CF97-0BD3D65B6C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E7D09-9F4E-5C2F-A716-41F0777E3D1B}"/>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49638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2AE1A-9092-4484-45AD-CB6156A00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33AF2-5778-3768-4DC1-8DC611715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12CB97-1054-92CE-E1BD-537669767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9BC39-0A2C-E032-D4E6-0C9B64BDDBD9}"/>
              </a:ext>
            </a:extLst>
          </p:cNvPr>
          <p:cNvSpPr>
            <a:spLocks noGrp="1"/>
          </p:cNvSpPr>
          <p:nvPr>
            <p:ph type="dt" sz="half" idx="10"/>
          </p:nvPr>
        </p:nvSpPr>
        <p:spPr/>
        <p:txBody>
          <a:bodyPr/>
          <a:lstStyle/>
          <a:p>
            <a:fld id="{C2B397D3-4882-4A67-BB98-657E56995A0F}" type="datetimeFigureOut">
              <a:rPr lang="en-US" smtClean="0"/>
              <a:t>6/24/2025</a:t>
            </a:fld>
            <a:endParaRPr lang="en-US"/>
          </a:p>
        </p:txBody>
      </p:sp>
      <p:sp>
        <p:nvSpPr>
          <p:cNvPr id="6" name="Footer Placeholder 5">
            <a:extLst>
              <a:ext uri="{FF2B5EF4-FFF2-40B4-BE49-F238E27FC236}">
                <a16:creationId xmlns:a16="http://schemas.microsoft.com/office/drawing/2014/main" id="{0E6A11C3-7E72-4F14-0CB4-C28CB10C23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81A4D-0F21-ED83-6911-D3AB718BECC9}"/>
              </a:ext>
            </a:extLst>
          </p:cNvPr>
          <p:cNvSpPr>
            <a:spLocks noGrp="1"/>
          </p:cNvSpPr>
          <p:nvPr>
            <p:ph type="sldNum" sz="quarter" idx="12"/>
          </p:nvPr>
        </p:nvSpPr>
        <p:spPr/>
        <p:txBody>
          <a:bodyPr/>
          <a:lstStyle/>
          <a:p>
            <a:fld id="{2C596B6A-ACE8-4BA1-A3B9-1CDF2D8060B9}" type="slidenum">
              <a:rPr lang="en-US" smtClean="0"/>
              <a:t>‹#›</a:t>
            </a:fld>
            <a:endParaRPr lang="en-US"/>
          </a:p>
        </p:txBody>
      </p:sp>
    </p:spTree>
    <p:extLst>
      <p:ext uri="{BB962C8B-B14F-4D97-AF65-F5344CB8AC3E}">
        <p14:creationId xmlns:p14="http://schemas.microsoft.com/office/powerpoint/2010/main" val="138853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A2DE7-CF57-16B8-EE89-DDDFB728C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59B63B-465D-B2B2-082F-CE5C98A5D8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27D67-9DA5-160E-1C5E-712711C44A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B397D3-4882-4A67-BB98-657E56995A0F}" type="datetimeFigureOut">
              <a:rPr lang="en-US" smtClean="0"/>
              <a:t>6/24/2025</a:t>
            </a:fld>
            <a:endParaRPr lang="en-US"/>
          </a:p>
        </p:txBody>
      </p:sp>
      <p:sp>
        <p:nvSpPr>
          <p:cNvPr id="5" name="Footer Placeholder 4">
            <a:extLst>
              <a:ext uri="{FF2B5EF4-FFF2-40B4-BE49-F238E27FC236}">
                <a16:creationId xmlns:a16="http://schemas.microsoft.com/office/drawing/2014/main" id="{7AA5BB2E-C50F-2F3C-9E3D-4D0D94BCA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471992-4489-F5B9-AB33-6F29CDBC1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596B6A-ACE8-4BA1-A3B9-1CDF2D8060B9}" type="slidenum">
              <a:rPr lang="en-US" smtClean="0"/>
              <a:t>‹#›</a:t>
            </a:fld>
            <a:endParaRPr lang="en-US"/>
          </a:p>
        </p:txBody>
      </p:sp>
    </p:spTree>
    <p:extLst>
      <p:ext uri="{BB962C8B-B14F-4D97-AF65-F5344CB8AC3E}">
        <p14:creationId xmlns:p14="http://schemas.microsoft.com/office/powerpoint/2010/main" val="1463662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A85F-6B77-D0AA-8C71-C29674B698B8}"/>
              </a:ext>
            </a:extLst>
          </p:cNvPr>
          <p:cNvSpPr>
            <a:spLocks noGrp="1"/>
          </p:cNvSpPr>
          <p:nvPr>
            <p:ph type="ctrTitle"/>
          </p:nvPr>
        </p:nvSpPr>
        <p:spPr/>
        <p:txBody>
          <a:bodyPr/>
          <a:lstStyle/>
          <a:p>
            <a:r>
              <a:rPr lang="en-US" dirty="0"/>
              <a:t>Agile vs. Waterfall</a:t>
            </a:r>
            <a:br>
              <a:rPr lang="en-US" dirty="0"/>
            </a:br>
            <a:endParaRPr lang="en-US" dirty="0"/>
          </a:p>
        </p:txBody>
      </p:sp>
      <p:sp>
        <p:nvSpPr>
          <p:cNvPr id="3" name="Subtitle 2">
            <a:extLst>
              <a:ext uri="{FF2B5EF4-FFF2-40B4-BE49-F238E27FC236}">
                <a16:creationId xmlns:a16="http://schemas.microsoft.com/office/drawing/2014/main" id="{AB0F4990-FAA2-369C-BDE5-F43D6CBA8D42}"/>
              </a:ext>
            </a:extLst>
          </p:cNvPr>
          <p:cNvSpPr>
            <a:spLocks noGrp="1"/>
          </p:cNvSpPr>
          <p:nvPr>
            <p:ph type="subTitle" idx="1"/>
          </p:nvPr>
        </p:nvSpPr>
        <p:spPr/>
        <p:txBody>
          <a:bodyPr/>
          <a:lstStyle/>
          <a:p>
            <a:r>
              <a:rPr lang="en-US" dirty="0"/>
              <a:t>By: Jordan Krueger</a:t>
            </a:r>
          </a:p>
          <a:p>
            <a:r>
              <a:rPr lang="en-US" dirty="0"/>
              <a:t>CS 250 Software Development Lifecycle</a:t>
            </a:r>
          </a:p>
        </p:txBody>
      </p:sp>
    </p:spTree>
    <p:extLst>
      <p:ext uri="{BB962C8B-B14F-4D97-AF65-F5344CB8AC3E}">
        <p14:creationId xmlns:p14="http://schemas.microsoft.com/office/powerpoint/2010/main" val="109838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99" name="Oval 198">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B5ED5-B81A-19E2-488F-6231A1117A1F}"/>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Explaining Agile Roles</a:t>
            </a:r>
            <a:br>
              <a:rPr lang="en-US" sz="5400" kern="1200" dirty="0">
                <a:solidFill>
                  <a:schemeClr val="bg1"/>
                </a:solidFill>
                <a:latin typeface="+mj-lt"/>
                <a:ea typeface="+mj-ea"/>
                <a:cs typeface="+mj-cs"/>
              </a:rPr>
            </a:br>
            <a:endParaRPr lang="en-US" sz="54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1DC8DF7D-E7CD-E979-E3DE-6BFE14589329}"/>
              </a:ext>
            </a:extLst>
          </p:cNvPr>
          <p:cNvSpPr>
            <a:spLocks noGrp="1"/>
          </p:cNvSpPr>
          <p:nvPr>
            <p:ph idx="1"/>
          </p:nvPr>
        </p:nvSpPr>
        <p:spPr>
          <a:xfrm>
            <a:off x="3524789" y="3345417"/>
            <a:ext cx="5028661" cy="2645808"/>
          </a:xfrm>
        </p:spPr>
        <p:txBody>
          <a:bodyPr vert="horz" lIns="91440" tIns="45720" rIns="91440" bIns="45720" rtlCol="0">
            <a:normAutofit fontScale="92500" lnSpcReduction="10000"/>
          </a:bodyPr>
          <a:lstStyle/>
          <a:p>
            <a:pPr algn="ctr"/>
            <a:r>
              <a:rPr lang="en-US" sz="1200" kern="1200" dirty="0">
                <a:solidFill>
                  <a:schemeClr val="bg1"/>
                </a:solidFill>
                <a:latin typeface="+mn-lt"/>
                <a:ea typeface="+mn-ea"/>
                <a:cs typeface="+mn-cs"/>
              </a:rPr>
              <a:t>Product Owner – </a:t>
            </a:r>
            <a:r>
              <a:rPr lang="en-US" sz="1200" dirty="0">
                <a:solidFill>
                  <a:schemeClr val="bg1"/>
                </a:solidFill>
              </a:rPr>
              <a:t>A product owner is usually in charge of a to-do list (backlogging). They take what the client wants and helps set priorities for what should be handled first, second, etc. within the team.</a:t>
            </a:r>
          </a:p>
          <a:p>
            <a:pPr algn="ctr"/>
            <a:r>
              <a:rPr lang="en-US" sz="1200" dirty="0">
                <a:solidFill>
                  <a:schemeClr val="bg1"/>
                </a:solidFill>
              </a:rPr>
              <a:t>Scrum Master – The Scrum Master is basically the coach of the team. They organize daily standup meetings, makes sure that everyone has a chance to share what they are working on, and help solve problems if someone becomes stuck. The main goal is to make sure no one is left behind or confused.</a:t>
            </a:r>
          </a:p>
          <a:p>
            <a:pPr algn="ctr"/>
            <a:r>
              <a:rPr lang="en-US" sz="1200" dirty="0">
                <a:solidFill>
                  <a:schemeClr val="bg1"/>
                </a:solidFill>
              </a:rPr>
              <a:t>Developer – The developer writes the code for the team. They figure out how to make the app look good and makes sure it works. They also help explain what is going on with the code for the team.</a:t>
            </a:r>
          </a:p>
          <a:p>
            <a:pPr algn="ctr"/>
            <a:r>
              <a:rPr lang="en-US" sz="1200" dirty="0">
                <a:solidFill>
                  <a:schemeClr val="bg1"/>
                </a:solidFill>
              </a:rPr>
              <a:t>Tester – The tester is responsible for making sure the product produced by the developer is working the way it is supposed to. If something is broken or doesn’t follow the user story, the tester would find the bug and let the team know so it can get fixed. </a:t>
            </a:r>
          </a:p>
          <a:p>
            <a:pPr marL="0" indent="0" algn="ctr">
              <a:buNone/>
            </a:pPr>
            <a:endParaRPr lang="en-US" sz="1200" dirty="0">
              <a:solidFill>
                <a:schemeClr val="bg1"/>
              </a:solidFill>
            </a:endParaRPr>
          </a:p>
          <a:p>
            <a:pPr marL="0" indent="0" algn="ctr">
              <a:buNone/>
            </a:pPr>
            <a:endParaRPr lang="en-US" sz="1200" dirty="0">
              <a:solidFill>
                <a:schemeClr val="bg1"/>
              </a:solidFill>
            </a:endParaRPr>
          </a:p>
          <a:p>
            <a:pPr marL="0" indent="0" algn="ctr">
              <a:buNone/>
            </a:pPr>
            <a:endParaRPr lang="en-US" sz="2000" kern="1200" dirty="0">
              <a:solidFill>
                <a:schemeClr val="bg1"/>
              </a:solidFill>
              <a:latin typeface="+mn-lt"/>
              <a:ea typeface="+mn-ea"/>
              <a:cs typeface="+mn-cs"/>
            </a:endParaRPr>
          </a:p>
        </p:txBody>
      </p:sp>
      <p:sp>
        <p:nvSpPr>
          <p:cNvPr id="200"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1"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2"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2334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CC5EAC3-6303-59AC-8F51-FE79E188B5B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The Agile Process</a:t>
            </a:r>
          </a:p>
        </p:txBody>
      </p:sp>
      <p:sp>
        <p:nvSpPr>
          <p:cNvPr id="3" name="Content Placeholder 2">
            <a:extLst>
              <a:ext uri="{FF2B5EF4-FFF2-40B4-BE49-F238E27FC236}">
                <a16:creationId xmlns:a16="http://schemas.microsoft.com/office/drawing/2014/main" id="{CEC69EA1-891E-751F-AFD1-5777A435CE8D}"/>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Work tends to happen in short sprints. Each sprint is usually picked from the backlog. </a:t>
            </a:r>
          </a:p>
          <a:p>
            <a:r>
              <a:rPr lang="en-US" sz="1800" dirty="0">
                <a:solidFill>
                  <a:schemeClr val="tx2"/>
                </a:solidFill>
              </a:rPr>
              <a:t>Small pieces are usually finished and then showed off. This will lead to feedback before moving on to the next step. </a:t>
            </a:r>
          </a:p>
          <a:p>
            <a:r>
              <a:rPr lang="en-US" sz="1800" dirty="0">
                <a:solidFill>
                  <a:schemeClr val="tx2"/>
                </a:solidFill>
              </a:rPr>
              <a:t>Meetings like standups, reviews, and retrospectives help talk about what is working, what is not and what needs to be fixed. </a:t>
            </a:r>
          </a:p>
          <a:p>
            <a:r>
              <a:rPr lang="en-US" sz="1800" dirty="0">
                <a:solidFill>
                  <a:schemeClr val="tx2"/>
                </a:solidFill>
              </a:rPr>
              <a:t>Being able to adapt like when the SNHU Travel team wanted a wellness focus. </a:t>
            </a:r>
          </a:p>
        </p:txBody>
      </p:sp>
    </p:spTree>
    <p:extLst>
      <p:ext uri="{BB962C8B-B14F-4D97-AF65-F5344CB8AC3E}">
        <p14:creationId xmlns:p14="http://schemas.microsoft.com/office/powerpoint/2010/main" val="61014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scade of waterfalls">
            <a:extLst>
              <a:ext uri="{FF2B5EF4-FFF2-40B4-BE49-F238E27FC236}">
                <a16:creationId xmlns:a16="http://schemas.microsoft.com/office/drawing/2014/main" id="{7F4DE1E3-DF47-6ADC-17CB-F64AD7852331}"/>
              </a:ext>
            </a:extLst>
          </p:cNvPr>
          <p:cNvPicPr>
            <a:picLocks noChangeAspect="1"/>
          </p:cNvPicPr>
          <p:nvPr/>
        </p:nvPicPr>
        <p:blipFill>
          <a:blip r:embed="rId2"/>
          <a:srcRect t="9091" r="23298"/>
          <a:stretch>
            <a:fillRect/>
          </a:stretch>
        </p:blipFill>
        <p:spPr>
          <a:xfrm>
            <a:off x="3523488" y="-18278"/>
            <a:ext cx="8668512"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BB9AF9-B86D-7564-7803-B6604F9A277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Describing  The Waterfall Model</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EC62BA8-C39C-C9D0-E548-9F1A4FD41E31}"/>
              </a:ext>
            </a:extLst>
          </p:cNvPr>
          <p:cNvSpPr txBox="1"/>
          <p:nvPr/>
        </p:nvSpPr>
        <p:spPr>
          <a:xfrm>
            <a:off x="4791075" y="771988"/>
            <a:ext cx="5924550" cy="3970318"/>
          </a:xfrm>
          <a:prstGeom prst="rect">
            <a:avLst/>
          </a:prstGeom>
          <a:noFill/>
        </p:spPr>
        <p:txBody>
          <a:bodyPr wrap="square" rtlCol="0">
            <a:spAutoFit/>
          </a:bodyPr>
          <a:lstStyle/>
          <a:p>
            <a:r>
              <a:rPr lang="en-US" dirty="0"/>
              <a:t>If we had used the Waterfall Model instead of Agile for the SNHU project, the process itself would have been more rigid and a lot less flexible. The Waterfall method would have us planning everything from the very beginning. This would mean all requirements, features, and designs would need to be figured out before we write any lines of code. During the project, the client decided that they wanted to approach the app in a different way; wellness and detox trips. If we had used the Waterfall Method this change would be devastating for us, as we would have to go all the back to the beginning and re-plan everything, essentially delaying the project. The waterfall method is essentially like putting everything on black when red could potentially be the option at hand due to outlying factors.</a:t>
            </a:r>
          </a:p>
        </p:txBody>
      </p:sp>
    </p:spTree>
    <p:extLst>
      <p:ext uri="{BB962C8B-B14F-4D97-AF65-F5344CB8AC3E}">
        <p14:creationId xmlns:p14="http://schemas.microsoft.com/office/powerpoint/2010/main" val="220284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89016-BF0B-5FDA-B6F4-AA1F279CD001}"/>
              </a:ext>
            </a:extLst>
          </p:cNvPr>
          <p:cNvSpPr>
            <a:spLocks noGrp="1"/>
          </p:cNvSpPr>
          <p:nvPr>
            <p:ph type="title"/>
          </p:nvPr>
        </p:nvSpPr>
        <p:spPr>
          <a:xfrm>
            <a:off x="686834" y="1153572"/>
            <a:ext cx="3200400" cy="4461163"/>
          </a:xfrm>
        </p:spPr>
        <p:txBody>
          <a:bodyPr>
            <a:normAutofit/>
          </a:bodyPr>
          <a:lstStyle/>
          <a:p>
            <a:r>
              <a:rPr lang="en-US">
                <a:solidFill>
                  <a:srgbClr val="FFFFFF"/>
                </a:solidFill>
              </a:rPr>
              <a:t>Waterfall or Agile Approach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C8E517-DF50-97F3-77A9-91E21F31512F}"/>
              </a:ext>
            </a:extLst>
          </p:cNvPr>
          <p:cNvSpPr>
            <a:spLocks noGrp="1"/>
          </p:cNvSpPr>
          <p:nvPr>
            <p:ph idx="1"/>
          </p:nvPr>
        </p:nvSpPr>
        <p:spPr>
          <a:xfrm>
            <a:off x="4447308" y="591344"/>
            <a:ext cx="6906491" cy="5585619"/>
          </a:xfrm>
        </p:spPr>
        <p:txBody>
          <a:bodyPr anchor="ctr">
            <a:normAutofit/>
          </a:bodyPr>
          <a:lstStyle/>
          <a:p>
            <a:pPr marL="0" indent="0">
              <a:buNone/>
            </a:pPr>
            <a:r>
              <a:rPr lang="en-US" sz="1600" dirty="0"/>
              <a:t>From what I have learned in CS 250 and from working on the SNHU Travel Project, the Waterfall method and Agile method are very situational. A big factor we have talked about with the Waterfall Method is that if there is change, things can get hairy. Essentially the Waterfall Method is all in or nothing, and if the client changes their mind like they did during the project, then you’ve lost all hope. You will have to start all over while the Agile Method will have you skipping and frolicking because you can just update your plan, add new features, and change directions on the go, all without having to start over.</a:t>
            </a:r>
          </a:p>
          <a:p>
            <a:pPr marL="0" indent="0">
              <a:buNone/>
            </a:pPr>
            <a:r>
              <a:rPr lang="en-US" sz="1600" dirty="0"/>
              <a:t> One of the biggest things I’d have to say as well is feedback. The thing with Agile is, you get the feedback as you are working throughout the project. With the Waterfall Method you are left in the dark until the end. Instead of catching those pesky bugs as you are working like agile, you would be seeing nothing but bugs once the project is complete like the Waterfall method. It would make things difficult to fix because no one knows what was going on and that feedback or communication is crucial.</a:t>
            </a:r>
          </a:p>
          <a:p>
            <a:pPr marL="0" indent="0">
              <a:buNone/>
            </a:pPr>
            <a:r>
              <a:rPr lang="en-US" sz="1600" dirty="0"/>
              <a:t> Agile is super team oriented, you have someone their breathing down your neck but in a helpful way as to not make things difficult but to be a team. Whether is checking each others work or giving feedback. The Waterfall method is good in terms of everything being given upfront and the project getting done step by </a:t>
            </a:r>
            <a:r>
              <a:rPr lang="en-US" sz="1600" dirty="0" err="1"/>
              <a:t>step,but</a:t>
            </a:r>
            <a:r>
              <a:rPr lang="en-US" sz="1600" dirty="0"/>
              <a:t> ultimately falls when changed or the client keeps coming with new ideas.</a:t>
            </a:r>
          </a:p>
        </p:txBody>
      </p:sp>
    </p:spTree>
    <p:extLst>
      <p:ext uri="{BB962C8B-B14F-4D97-AF65-F5344CB8AC3E}">
        <p14:creationId xmlns:p14="http://schemas.microsoft.com/office/powerpoint/2010/main" val="113530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DC93-C0E6-6C81-8EA4-5643DE5DC2A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A9B4BB7-43E1-5D70-A622-D5D428AF5607}"/>
              </a:ext>
            </a:extLst>
          </p:cNvPr>
          <p:cNvSpPr>
            <a:spLocks noGrp="1"/>
          </p:cNvSpPr>
          <p:nvPr>
            <p:ph idx="1"/>
          </p:nvPr>
        </p:nvSpPr>
        <p:spPr/>
        <p:txBody>
          <a:bodyPr>
            <a:normAutofit lnSpcReduction="10000"/>
          </a:bodyPr>
          <a:lstStyle/>
          <a:p>
            <a:r>
              <a:rPr lang="en-US" sz="2100" i="1" dirty="0"/>
              <a:t>Agile Methodology Flexibility as One of The Key Project Management Trends in 2022 | PPM Express</a:t>
            </a:r>
            <a:r>
              <a:rPr lang="en-US" sz="2100" dirty="0"/>
              <a:t>. (2022). </a:t>
            </a:r>
            <a:r>
              <a:rPr lang="en-US" sz="2100" dirty="0" err="1"/>
              <a:t>Ppm.express</a:t>
            </a:r>
            <a:r>
              <a:rPr lang="en-US" sz="2100" dirty="0"/>
              <a:t>. https://www.ppm.express/blog/methodology-flexibility-as-one-of-the-key-project-management-trends-in-2022</a:t>
            </a:r>
          </a:p>
          <a:p>
            <a:pPr marL="0" indent="0">
              <a:buNone/>
            </a:pPr>
            <a:endParaRPr lang="en-US" sz="2100" dirty="0"/>
          </a:p>
          <a:p>
            <a:r>
              <a:rPr lang="en-US" sz="2100" dirty="0"/>
              <a:t>Blake, S. (2021). </a:t>
            </a:r>
            <a:r>
              <a:rPr lang="en-US" sz="2100" i="1" dirty="0"/>
              <a:t>Agile vs. Waterfall: The Pros and Cons of Each Methodology | Easy Agile</a:t>
            </a:r>
            <a:r>
              <a:rPr lang="en-US" sz="2100" dirty="0"/>
              <a:t>. Easyagile.com. https://www.easyagile.com/blog/agile-vs-waterfall</a:t>
            </a:r>
          </a:p>
          <a:p>
            <a:pPr marL="0" indent="0">
              <a:buNone/>
            </a:pPr>
            <a:r>
              <a:rPr lang="en-US" sz="2100" dirty="0"/>
              <a:t>‌</a:t>
            </a:r>
          </a:p>
          <a:p>
            <a:r>
              <a:rPr lang="en-US" sz="2100" dirty="0"/>
              <a:t>Drumond, C. (2019). </a:t>
            </a:r>
            <a:r>
              <a:rPr lang="en-US" sz="2100" i="1" dirty="0"/>
              <a:t>Get started with agile project management | Atlassian</a:t>
            </a:r>
            <a:r>
              <a:rPr lang="en-US" sz="2100" dirty="0"/>
              <a:t>. Atlassian. https://www.atlassian.com/agile/project-management</a:t>
            </a:r>
          </a:p>
          <a:p>
            <a:pPr marL="0" indent="0">
              <a:buNone/>
            </a:pPr>
            <a:r>
              <a:rPr lang="en-US" sz="2100" dirty="0"/>
              <a:t>‌</a:t>
            </a:r>
          </a:p>
          <a:p>
            <a:r>
              <a:rPr lang="en-US" sz="2100" dirty="0"/>
              <a:t>Adobe Communications Team. (2022, March 18). </a:t>
            </a:r>
            <a:r>
              <a:rPr lang="en-US" sz="2100" i="1" dirty="0"/>
              <a:t>Waterfall Methodology: Project Management | Adobe Workfront</a:t>
            </a:r>
            <a:r>
              <a:rPr lang="en-US" sz="2100" dirty="0"/>
              <a:t>. Adobe.com. https://business.adobe.com/blog/basics/waterfall</a:t>
            </a:r>
          </a:p>
          <a:p>
            <a:endParaRPr lang="en-US" dirty="0"/>
          </a:p>
        </p:txBody>
      </p:sp>
    </p:spTree>
    <p:extLst>
      <p:ext uri="{BB962C8B-B14F-4D97-AF65-F5344CB8AC3E}">
        <p14:creationId xmlns:p14="http://schemas.microsoft.com/office/powerpoint/2010/main" val="3272809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895</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Agile vs. Waterfall </vt:lpstr>
      <vt:lpstr>Explaining Agile Roles </vt:lpstr>
      <vt:lpstr>The Agile Process</vt:lpstr>
      <vt:lpstr>Describing  The Waterfall Model</vt:lpstr>
      <vt:lpstr>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krueger, jordan</dc:creator>
  <cp:lastModifiedBy>krueger, jordan</cp:lastModifiedBy>
  <cp:revision>1</cp:revision>
  <dcterms:created xsi:type="dcterms:W3CDTF">2025-06-24T23:58:49Z</dcterms:created>
  <dcterms:modified xsi:type="dcterms:W3CDTF">2025-06-25T04:24:49Z</dcterms:modified>
</cp:coreProperties>
</file>