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72" r:id="rId2"/>
    <p:sldId id="291" r:id="rId3"/>
    <p:sldId id="279" r:id="rId4"/>
    <p:sldId id="303" r:id="rId5"/>
    <p:sldId id="292" r:id="rId6"/>
    <p:sldId id="294" r:id="rId7"/>
    <p:sldId id="302" r:id="rId8"/>
    <p:sldId id="293" r:id="rId9"/>
    <p:sldId id="280" r:id="rId10"/>
    <p:sldId id="300" r:id="rId11"/>
  </p:sldIdLst>
  <p:sldSz cx="9144000" cy="6858000" type="screen4x3"/>
  <p:notesSz cx="6858000" cy="9144000"/>
  <p:embeddedFontLst>
    <p:embeddedFont>
      <p:font typeface="Bebas Neue" panose="020B0606020202050201" pitchFamily="34" charset="77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ira Sans" panose="020B0603050000020004" pitchFamily="34" charset="0"/>
      <p:regular r:id="rId18"/>
      <p:bold r:id="rId19"/>
      <p:italic r:id="rId20"/>
      <p:boldItalic r:id="rId21"/>
    </p:embeddedFont>
    <p:embeddedFont>
      <p:font typeface="Montserrat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08" d="100"/>
          <a:sy n="108" d="100"/>
        </p:scale>
        <p:origin x="1760" y="200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-49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db31afbe1_1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bdb31afbe1_1_14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bdb31afbe1_1_14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7a10cc8a2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97a10cc8a2_8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4" name="Google Shape;274;g97a10cc8a2_8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844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7a10cc8a2_5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97a10cc8a2_5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97a10cc8a2_5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37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7a10cc8a2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97a10cc8a2_8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 err="1"/>
              <a:t>ç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4" name="Google Shape;274;g97a10cc8a2_8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7a10cc8a2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97a10cc8a2_8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dirty="0"/>
              <a:t>13 De febrero: asesinato de Orlando Abreu. 15 de enero video sobre Silvano arrojado de un puente en Colombia. La conversación general sobre migración presentó 2 picos importantes durante el período. El 21 de febrero con un aumento de 776% en la cantidad de mensajes en comparación al </a:t>
            </a:r>
            <a:r>
              <a:rPr lang="es-ES" dirty="0" err="1"/>
              <a:t>promediod</a:t>
            </a:r>
            <a:r>
              <a:rPr lang="es-ES" dirty="0"/>
              <a:t> el periodo. Ese día había marchas </a:t>
            </a:r>
            <a:r>
              <a:rPr lang="es-ES" dirty="0" err="1"/>
              <a:t>antivenezolanos</a:t>
            </a:r>
            <a:r>
              <a:rPr lang="es-ES" dirty="0"/>
              <a:t> en el </a:t>
            </a:r>
            <a:r>
              <a:rPr lang="es-ES" dirty="0" err="1"/>
              <a:t>perú</a:t>
            </a:r>
            <a:r>
              <a:rPr lang="es-ES" dirty="0"/>
              <a:t> ;y le dispararon a un </a:t>
            </a:r>
            <a:r>
              <a:rPr lang="es-ES" dirty="0" err="1"/>
              <a:t>rappi</a:t>
            </a:r>
            <a:r>
              <a:rPr lang="es-ES" dirty="0"/>
              <a:t> venezolano en Miraflores y captura de cara cortada (supuesto asesino de Orlando </a:t>
            </a:r>
            <a:r>
              <a:rPr lang="es-ES" dirty="0" err="1"/>
              <a:t>abreu</a:t>
            </a:r>
            <a:r>
              <a:rPr lang="es-ES" dirty="0"/>
              <a:t>)</a:t>
            </a:r>
            <a:br>
              <a:rPr lang="es-ES" dirty="0"/>
            </a:br>
            <a:br>
              <a:rPr lang="es-ES" dirty="0"/>
            </a:br>
            <a:r>
              <a:rPr lang="es-ES" dirty="0"/>
              <a:t>11 de marzo enfrentamiento con </a:t>
            </a:r>
            <a:r>
              <a:rPr lang="es-ES" dirty="0" err="1"/>
              <a:t>salaverry</a:t>
            </a:r>
            <a:r>
              <a:rPr lang="es-ES" dirty="0"/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4" name="Google Shape;274;g97a10cc8a2_8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9412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7a10cc8a2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97a10cc8a2_8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4" name="Google Shape;274;g97a10cc8a2_8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77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7a10cc8a2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97a10cc8a2_8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4" name="Google Shape;274;g97a10cc8a2_8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1896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7a10cc8a2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97a10cc8a2_8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4" name="Google Shape;274;g97a10cc8a2_8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00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7a10cc8a2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97a10cc8a2_8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4" name="Google Shape;274;g97a10cc8a2_8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7931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db31af67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bdb31af671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gbdb31af671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 2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182825" rIns="182825" bIns="1828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182825" rIns="182825" bIns="1828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95814" y="6262398"/>
            <a:ext cx="3255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182825" rIns="182825" bIns="1828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r="34649" b="64875"/>
          <a:stretch/>
        </p:blipFill>
        <p:spPr>
          <a:xfrm>
            <a:off x="0" y="15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 rotWithShape="1">
          <a:blip r:embed="rId4">
            <a:alphaModFix/>
          </a:blip>
          <a:srcRect l="51343" r="15023"/>
          <a:stretch/>
        </p:blipFill>
        <p:spPr>
          <a:xfrm>
            <a:off x="5015398" y="1324010"/>
            <a:ext cx="3048065" cy="4261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9244" y="1804495"/>
            <a:ext cx="3949014" cy="3743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/>
          <p:nvPr/>
        </p:nvSpPr>
        <p:spPr>
          <a:xfrm>
            <a:off x="1489250" y="600811"/>
            <a:ext cx="6351900" cy="307800"/>
          </a:xfrm>
          <a:prstGeom prst="rect">
            <a:avLst/>
          </a:prstGeom>
          <a:solidFill>
            <a:srgbClr val="E6BA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1131950" y="166250"/>
            <a:ext cx="70665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800" b="1" i="0" u="none" strike="noStrike" cap="none" dirty="0">
                <a:solidFill>
                  <a:srgbClr val="595959"/>
                </a:solidFill>
                <a:latin typeface="Bebas Neue"/>
                <a:ea typeface="Bebas Neue"/>
                <a:cs typeface="Bebas Neue"/>
                <a:sym typeface="Bebas Neue"/>
              </a:rPr>
              <a:t>ANEXOS</a:t>
            </a:r>
            <a:endParaRPr sz="4800" i="0" u="none" strike="noStrike" cap="none" dirty="0">
              <a:solidFill>
                <a:srgbClr val="595959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1691353" y="1387307"/>
            <a:ext cx="6025800" cy="137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2400" dirty="0">
                <a:latin typeface="Montserrat"/>
                <a:ea typeface="Montserrat"/>
                <a:cs typeface="Montserrat"/>
                <a:sym typeface="Montserrat"/>
              </a:rPr>
              <a:t>Diccionario de captura por temática (información sobre cómo se hizo la captura).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ES" sz="2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ES" sz="2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2400" dirty="0">
                <a:latin typeface="Montserrat"/>
                <a:ea typeface="Montserrat"/>
                <a:cs typeface="Montserrat"/>
                <a:sym typeface="Montserrat"/>
              </a:rPr>
              <a:t>Resultado de la captura (características de las 100 palabras más usadas).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ES" sz="2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2400" dirty="0">
                <a:latin typeface="Montserrat"/>
                <a:ea typeface="Montserrat"/>
                <a:cs typeface="Montserrat"/>
                <a:sym typeface="Montserrat"/>
              </a:rPr>
              <a:t>Lista de medios de comunicación incluidos en el análisis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0366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E6BA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921002" y="3923607"/>
            <a:ext cx="73020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2100" b="1" dirty="0">
                <a:solidFill>
                  <a:srgbClr val="E6BA01"/>
                </a:solidFill>
                <a:latin typeface="Bebas Neue"/>
                <a:ea typeface="Bebas Neue"/>
                <a:cs typeface="Bebas Neue"/>
                <a:sym typeface="Bebas Neue"/>
              </a:rPr>
              <a:t>Perú</a:t>
            </a:r>
            <a:endParaRPr sz="12100" b="1" i="0" u="none" strike="noStrike" cap="none" dirty="0">
              <a:solidFill>
                <a:srgbClr val="E6BA0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-632550" y="3437325"/>
            <a:ext cx="10409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800" i="0" u="none" strike="noStrike" cap="none" dirty="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71129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/>
          <p:nvPr/>
        </p:nvSpPr>
        <p:spPr>
          <a:xfrm>
            <a:off x="1489250" y="600811"/>
            <a:ext cx="6351900" cy="307800"/>
          </a:xfrm>
          <a:prstGeom prst="rect">
            <a:avLst/>
          </a:prstGeom>
          <a:solidFill>
            <a:srgbClr val="E6BA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1191098" y="228591"/>
            <a:ext cx="70665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800" b="1" dirty="0">
                <a:solidFill>
                  <a:srgbClr val="595959"/>
                </a:solidFill>
                <a:latin typeface="Bebas Neue"/>
                <a:ea typeface="Bebas Neue"/>
                <a:cs typeface="Bebas Neue"/>
                <a:sym typeface="Bebas Neue"/>
              </a:rPr>
              <a:t>Tendencia xenofobia y seguridad</a:t>
            </a:r>
            <a:endParaRPr sz="4800" i="0" u="none" strike="noStrike" cap="none" dirty="0">
              <a:solidFill>
                <a:srgbClr val="595959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1691353" y="1387307"/>
            <a:ext cx="60258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DDBBB9C1-42C5-F448-BD8E-C7E72B88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4992"/>
            <a:ext cx="9144000" cy="2468016"/>
          </a:xfrm>
          <a:prstGeom prst="rect">
            <a:avLst/>
          </a:prstGeom>
        </p:spPr>
      </p:pic>
      <p:sp>
        <p:nvSpPr>
          <p:cNvPr id="9" name="Google Shape;278;p35">
            <a:extLst>
              <a:ext uri="{FF2B5EF4-FFF2-40B4-BE49-F238E27FC236}">
                <a16:creationId xmlns:a16="http://schemas.microsoft.com/office/drawing/2014/main" id="{52F1815C-5A78-4149-AD44-8646D55C773F}"/>
              </a:ext>
            </a:extLst>
          </p:cNvPr>
          <p:cNvSpPr txBox="1"/>
          <p:nvPr/>
        </p:nvSpPr>
        <p:spPr>
          <a:xfrm>
            <a:off x="2578478" y="6084043"/>
            <a:ext cx="4577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Brandwatch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Research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-CO" sz="1100" dirty="0" err="1">
                <a:latin typeface="Montserrat"/>
                <a:ea typeface="Montserrat"/>
                <a:cs typeface="Montserrat"/>
                <a:sym typeface="Montserrat"/>
              </a:rPr>
              <a:t>january</a:t>
            </a:r>
            <a:r>
              <a:rPr lang="es-CO" sz="1100" dirty="0"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s-CO" sz="1100" dirty="0" err="1">
                <a:latin typeface="Montserrat"/>
                <a:ea typeface="Montserrat"/>
                <a:cs typeface="Montserrat"/>
                <a:sym typeface="Montserrat"/>
              </a:rPr>
              <a:t>march</a:t>
            </a:r>
            <a:r>
              <a:rPr lang="es-CO" sz="11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2021)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Own</a:t>
            </a:r>
            <a:r>
              <a:rPr lang="es-CO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elaboration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/>
          <p:nvPr/>
        </p:nvSpPr>
        <p:spPr>
          <a:xfrm>
            <a:off x="1489250" y="600811"/>
            <a:ext cx="6351900" cy="307800"/>
          </a:xfrm>
          <a:prstGeom prst="rect">
            <a:avLst/>
          </a:prstGeom>
          <a:solidFill>
            <a:srgbClr val="E6BA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1191098" y="228591"/>
            <a:ext cx="70665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800" b="1" dirty="0">
                <a:solidFill>
                  <a:srgbClr val="595959"/>
                </a:solidFill>
                <a:latin typeface="Bebas Neue"/>
                <a:ea typeface="Bebas Neue"/>
                <a:cs typeface="Bebas Neue"/>
                <a:sym typeface="Bebas Neue"/>
              </a:rPr>
              <a:t>Conversación de migración</a:t>
            </a:r>
            <a:endParaRPr sz="4800" i="0" u="none" strike="noStrike" cap="none" dirty="0">
              <a:solidFill>
                <a:srgbClr val="595959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1691353" y="1387307"/>
            <a:ext cx="60258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278;p35">
            <a:extLst>
              <a:ext uri="{FF2B5EF4-FFF2-40B4-BE49-F238E27FC236}">
                <a16:creationId xmlns:a16="http://schemas.microsoft.com/office/drawing/2014/main" id="{52F1815C-5A78-4149-AD44-8646D55C773F}"/>
              </a:ext>
            </a:extLst>
          </p:cNvPr>
          <p:cNvSpPr txBox="1"/>
          <p:nvPr/>
        </p:nvSpPr>
        <p:spPr>
          <a:xfrm>
            <a:off x="2578478" y="6084043"/>
            <a:ext cx="4577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Brandwatch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Research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-CO" sz="1100" dirty="0" err="1">
                <a:latin typeface="Montserrat"/>
                <a:ea typeface="Montserrat"/>
                <a:cs typeface="Montserrat"/>
                <a:sym typeface="Montserrat"/>
              </a:rPr>
              <a:t>january</a:t>
            </a:r>
            <a:r>
              <a:rPr lang="es-CO" sz="1100" dirty="0"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s-CO" sz="1100" dirty="0" err="1">
                <a:latin typeface="Montserrat"/>
                <a:ea typeface="Montserrat"/>
                <a:cs typeface="Montserrat"/>
                <a:sym typeface="Montserrat"/>
              </a:rPr>
              <a:t>march</a:t>
            </a:r>
            <a:r>
              <a:rPr lang="es-CO" sz="11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2021)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Own</a:t>
            </a:r>
            <a:r>
              <a:rPr lang="es-CO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elaboration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199FE610-6AAC-E44B-A804-5EB16051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2915"/>
            <a:ext cx="9144000" cy="329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9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/>
          <p:nvPr/>
        </p:nvSpPr>
        <p:spPr>
          <a:xfrm>
            <a:off x="1489250" y="600811"/>
            <a:ext cx="6351900" cy="307800"/>
          </a:xfrm>
          <a:prstGeom prst="rect">
            <a:avLst/>
          </a:prstGeom>
          <a:solidFill>
            <a:srgbClr val="E6BA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1191098" y="228591"/>
            <a:ext cx="70665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800" b="1" dirty="0">
                <a:solidFill>
                  <a:srgbClr val="595959"/>
                </a:solidFill>
                <a:latin typeface="Bebas Neue"/>
                <a:ea typeface="Bebas Neue"/>
                <a:cs typeface="Bebas Neue"/>
                <a:sym typeface="Bebas Neue"/>
              </a:rPr>
              <a:t>Tendencia xenofobia e integración</a:t>
            </a:r>
            <a:endParaRPr sz="4800" i="0" u="none" strike="noStrike" cap="none" dirty="0">
              <a:solidFill>
                <a:srgbClr val="595959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1691353" y="1387307"/>
            <a:ext cx="60258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BB021AA-1730-8948-84E9-E56FA2D0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4992"/>
            <a:ext cx="9144000" cy="2468016"/>
          </a:xfrm>
          <a:prstGeom prst="rect">
            <a:avLst/>
          </a:prstGeom>
        </p:spPr>
      </p:pic>
      <p:sp>
        <p:nvSpPr>
          <p:cNvPr id="9" name="Google Shape;278;p35">
            <a:extLst>
              <a:ext uri="{FF2B5EF4-FFF2-40B4-BE49-F238E27FC236}">
                <a16:creationId xmlns:a16="http://schemas.microsoft.com/office/drawing/2014/main" id="{A9C0CF85-A66E-CE45-888B-EE19E25651F4}"/>
              </a:ext>
            </a:extLst>
          </p:cNvPr>
          <p:cNvSpPr txBox="1"/>
          <p:nvPr/>
        </p:nvSpPr>
        <p:spPr>
          <a:xfrm>
            <a:off x="2578478" y="6084043"/>
            <a:ext cx="4577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Brandwatch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Research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-CO" sz="1100" dirty="0" err="1">
                <a:latin typeface="Montserrat"/>
                <a:ea typeface="Montserrat"/>
                <a:cs typeface="Montserrat"/>
                <a:sym typeface="Montserrat"/>
              </a:rPr>
              <a:t>january</a:t>
            </a:r>
            <a:r>
              <a:rPr lang="es-CO" sz="1100" dirty="0"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s-CO" sz="1100" dirty="0" err="1">
                <a:latin typeface="Montserrat"/>
                <a:ea typeface="Montserrat"/>
                <a:cs typeface="Montserrat"/>
                <a:sym typeface="Montserrat"/>
              </a:rPr>
              <a:t>march</a:t>
            </a:r>
            <a:r>
              <a:rPr lang="es-CO" sz="11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2021)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Own</a:t>
            </a:r>
            <a:r>
              <a:rPr lang="es-CO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elaboration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093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/>
          <p:nvPr/>
        </p:nvSpPr>
        <p:spPr>
          <a:xfrm>
            <a:off x="1489250" y="600811"/>
            <a:ext cx="6351900" cy="307800"/>
          </a:xfrm>
          <a:prstGeom prst="rect">
            <a:avLst/>
          </a:prstGeom>
          <a:solidFill>
            <a:srgbClr val="E6BA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1191098" y="228591"/>
            <a:ext cx="70665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800" b="1" dirty="0">
                <a:solidFill>
                  <a:srgbClr val="595959"/>
                </a:solidFill>
                <a:latin typeface="Bebas Neue"/>
                <a:ea typeface="Bebas Neue"/>
                <a:cs typeface="Bebas Neue"/>
                <a:sym typeface="Bebas Neue"/>
              </a:rPr>
              <a:t>Mensajes más </a:t>
            </a:r>
            <a:r>
              <a:rPr lang="es-ES" sz="4800" b="1" dirty="0" err="1">
                <a:solidFill>
                  <a:srgbClr val="595959"/>
                </a:solidFill>
                <a:latin typeface="Bebas Neue"/>
                <a:ea typeface="Bebas Neue"/>
                <a:cs typeface="Bebas Neue"/>
                <a:sym typeface="Bebas Neue"/>
              </a:rPr>
              <a:t>rt</a:t>
            </a:r>
            <a:r>
              <a:rPr lang="es-ES" sz="4800" b="1" dirty="0">
                <a:solidFill>
                  <a:srgbClr val="595959"/>
                </a:solidFill>
                <a:latin typeface="Bebas Neue"/>
                <a:ea typeface="Bebas Neue"/>
                <a:cs typeface="Bebas Neue"/>
                <a:sym typeface="Bebas Neue"/>
              </a:rPr>
              <a:t> 21 de febrero </a:t>
            </a:r>
            <a:endParaRPr sz="4800" i="0" u="none" strike="noStrike" cap="none" dirty="0">
              <a:solidFill>
                <a:srgbClr val="595959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1691353" y="1387307"/>
            <a:ext cx="60258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0AC267-B4CA-8748-9F08-88A6657F4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3701645"/>
            <a:ext cx="7429500" cy="812800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47C43AC2-6DBC-CC4C-BD54-59538D30F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50" y="4455372"/>
            <a:ext cx="6540500" cy="1092200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4BCB9739-4CB1-F34A-A28F-C0FF886B5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460352"/>
            <a:ext cx="7086600" cy="1016000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05EBF2AC-587B-7E4B-A65B-04EC8FFA5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00" y="2522489"/>
            <a:ext cx="7302500" cy="1168400"/>
          </a:xfrm>
          <a:prstGeom prst="rect">
            <a:avLst/>
          </a:prstGeom>
        </p:spPr>
      </p:pic>
      <p:sp>
        <p:nvSpPr>
          <p:cNvPr id="10" name="Google Shape;278;p35">
            <a:extLst>
              <a:ext uri="{FF2B5EF4-FFF2-40B4-BE49-F238E27FC236}">
                <a16:creationId xmlns:a16="http://schemas.microsoft.com/office/drawing/2014/main" id="{CC6E7290-42DB-3047-AC22-55D7F7E4946D}"/>
              </a:ext>
            </a:extLst>
          </p:cNvPr>
          <p:cNvSpPr txBox="1"/>
          <p:nvPr/>
        </p:nvSpPr>
        <p:spPr>
          <a:xfrm>
            <a:off x="2578478" y="6084043"/>
            <a:ext cx="4577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Brandwatch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Research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-CO" sz="1100" dirty="0" err="1">
                <a:latin typeface="Montserrat"/>
                <a:ea typeface="Montserrat"/>
                <a:cs typeface="Montserrat"/>
                <a:sym typeface="Montserrat"/>
              </a:rPr>
              <a:t>january</a:t>
            </a:r>
            <a:r>
              <a:rPr lang="es-CO" sz="1100" dirty="0"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s-CO" sz="1100" dirty="0" err="1">
                <a:latin typeface="Montserrat"/>
                <a:ea typeface="Montserrat"/>
                <a:cs typeface="Montserrat"/>
                <a:sym typeface="Montserrat"/>
              </a:rPr>
              <a:t>march</a:t>
            </a:r>
            <a:r>
              <a:rPr lang="es-CO" sz="11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2021)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Own</a:t>
            </a:r>
            <a:r>
              <a:rPr lang="es-CO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elaboration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14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/>
          <p:nvPr/>
        </p:nvSpPr>
        <p:spPr>
          <a:xfrm>
            <a:off x="1489250" y="600811"/>
            <a:ext cx="6351900" cy="307800"/>
          </a:xfrm>
          <a:prstGeom prst="rect">
            <a:avLst/>
          </a:prstGeom>
          <a:solidFill>
            <a:srgbClr val="E6BA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1191098" y="228591"/>
            <a:ext cx="70665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800" b="1" dirty="0">
                <a:solidFill>
                  <a:srgbClr val="595959"/>
                </a:solidFill>
                <a:latin typeface="Bebas Neue"/>
                <a:ea typeface="Bebas Neue"/>
                <a:cs typeface="Bebas Neue"/>
                <a:sym typeface="Bebas Neue"/>
              </a:rPr>
              <a:t>Tendencia educación, salud y trabajo</a:t>
            </a:r>
            <a:endParaRPr sz="4800" i="0" u="none" strike="noStrike" cap="none" dirty="0">
              <a:solidFill>
                <a:srgbClr val="595959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1691353" y="1387307"/>
            <a:ext cx="60258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278;p35">
            <a:extLst>
              <a:ext uri="{FF2B5EF4-FFF2-40B4-BE49-F238E27FC236}">
                <a16:creationId xmlns:a16="http://schemas.microsoft.com/office/drawing/2014/main" id="{A9C0CF85-A66E-CE45-888B-EE19E25651F4}"/>
              </a:ext>
            </a:extLst>
          </p:cNvPr>
          <p:cNvSpPr txBox="1"/>
          <p:nvPr/>
        </p:nvSpPr>
        <p:spPr>
          <a:xfrm>
            <a:off x="2578478" y="6084043"/>
            <a:ext cx="4577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Brandwatch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Research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-CO" sz="1100" dirty="0" err="1">
                <a:latin typeface="Montserrat"/>
                <a:ea typeface="Montserrat"/>
                <a:cs typeface="Montserrat"/>
                <a:sym typeface="Montserrat"/>
              </a:rPr>
              <a:t>january</a:t>
            </a:r>
            <a:r>
              <a:rPr lang="es-CO" sz="1100" dirty="0"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s-CO" sz="1100" dirty="0" err="1">
                <a:latin typeface="Montserrat"/>
                <a:ea typeface="Montserrat"/>
                <a:cs typeface="Montserrat"/>
                <a:sym typeface="Montserrat"/>
              </a:rPr>
              <a:t>march</a:t>
            </a:r>
            <a:r>
              <a:rPr lang="es-CO" sz="11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2021)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Own</a:t>
            </a:r>
            <a:r>
              <a:rPr lang="es-CO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elaboration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868E99AD-31F8-7C49-AA78-2DBBD1E46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4992"/>
            <a:ext cx="9144000" cy="24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6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/>
          <p:nvPr/>
        </p:nvSpPr>
        <p:spPr>
          <a:xfrm>
            <a:off x="1489250" y="600811"/>
            <a:ext cx="6351900" cy="307800"/>
          </a:xfrm>
          <a:prstGeom prst="rect">
            <a:avLst/>
          </a:prstGeom>
          <a:solidFill>
            <a:srgbClr val="E6BA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1191098" y="228591"/>
            <a:ext cx="70665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800" b="1" dirty="0">
                <a:solidFill>
                  <a:srgbClr val="595959"/>
                </a:solidFill>
                <a:latin typeface="Bebas Neue"/>
                <a:ea typeface="Bebas Neue"/>
                <a:cs typeface="Bebas Neue"/>
                <a:sym typeface="Bebas Neue"/>
              </a:rPr>
              <a:t>Concentración en lima</a:t>
            </a:r>
            <a:endParaRPr sz="4800" i="0" u="none" strike="noStrike" cap="none" dirty="0">
              <a:solidFill>
                <a:srgbClr val="595959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1691353" y="1387307"/>
            <a:ext cx="60258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Imagen 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0B808918-1474-8845-8FE3-58A71A6AA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6517"/>
            <a:ext cx="9144000" cy="5044966"/>
          </a:xfrm>
          <a:prstGeom prst="rect">
            <a:avLst/>
          </a:prstGeom>
        </p:spPr>
      </p:pic>
      <p:sp>
        <p:nvSpPr>
          <p:cNvPr id="10" name="Google Shape;278;p35">
            <a:extLst>
              <a:ext uri="{FF2B5EF4-FFF2-40B4-BE49-F238E27FC236}">
                <a16:creationId xmlns:a16="http://schemas.microsoft.com/office/drawing/2014/main" id="{1191AB46-4AA1-1C4E-8C95-AC5E1BED7BFF}"/>
              </a:ext>
            </a:extLst>
          </p:cNvPr>
          <p:cNvSpPr txBox="1"/>
          <p:nvPr/>
        </p:nvSpPr>
        <p:spPr>
          <a:xfrm>
            <a:off x="2578478" y="6084043"/>
            <a:ext cx="4577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Brandwatch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Consumer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Research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s-CO" sz="1100" dirty="0" err="1">
                <a:latin typeface="Montserrat"/>
                <a:ea typeface="Montserrat"/>
                <a:cs typeface="Montserrat"/>
                <a:sym typeface="Montserrat"/>
              </a:rPr>
              <a:t>january</a:t>
            </a:r>
            <a:r>
              <a:rPr lang="es-CO" sz="1100" dirty="0"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s-CO" sz="1100" dirty="0" err="1">
                <a:latin typeface="Montserrat"/>
                <a:ea typeface="Montserrat"/>
                <a:cs typeface="Montserrat"/>
                <a:sym typeface="Montserrat"/>
              </a:rPr>
              <a:t>march</a:t>
            </a:r>
            <a:r>
              <a:rPr lang="es-CO" sz="11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-CO" sz="11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2021)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Own</a:t>
            </a:r>
            <a:r>
              <a:rPr lang="es-CO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CO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elaboration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00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/>
          <p:nvPr/>
        </p:nvSpPr>
        <p:spPr>
          <a:xfrm>
            <a:off x="1535275" y="432061"/>
            <a:ext cx="6351900" cy="307800"/>
          </a:xfrm>
          <a:prstGeom prst="rect">
            <a:avLst/>
          </a:prstGeom>
          <a:solidFill>
            <a:srgbClr val="E6BA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1315148" y="17666"/>
            <a:ext cx="70665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800" b="1" dirty="0">
                <a:solidFill>
                  <a:srgbClr val="595959"/>
                </a:solidFill>
                <a:latin typeface="Bebas Neue"/>
                <a:ea typeface="Bebas Neue"/>
                <a:cs typeface="Bebas Neue"/>
                <a:sym typeface="Bebas Neue"/>
              </a:rPr>
              <a:t>Medios de comunicación</a:t>
            </a:r>
            <a:endParaRPr sz="4800" i="0" u="none" strike="noStrike" cap="none" dirty="0">
              <a:solidFill>
                <a:srgbClr val="595959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>
                <a:solidFill>
                  <a:srgbClr val="595959"/>
                </a:solidFill>
                <a:latin typeface="Fira Sans"/>
                <a:ea typeface="Fira Sans"/>
                <a:cs typeface="Fira Sans"/>
                <a:sym typeface="Fira Sans"/>
              </a:rPr>
              <a:t>          </a:t>
            </a:r>
            <a:endParaRPr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2578478" y="6084043"/>
            <a:ext cx="4577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Brandwatch Consumer Research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Own elaboration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5040750" y="5291050"/>
            <a:ext cx="3703800" cy="30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83F2C9BB-3017-3E42-938C-6FC366C8C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25" y="1983460"/>
            <a:ext cx="9144000" cy="24481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251</Words>
  <Application>Microsoft Macintosh PowerPoint</Application>
  <PresentationFormat>Presentación en pantalla (4:3)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Montserrat</vt:lpstr>
      <vt:lpstr>Calibri</vt:lpstr>
      <vt:lpstr>Arial</vt:lpstr>
      <vt:lpstr>Bebas Neue</vt:lpstr>
      <vt:lpstr>Fira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Julio Cesar Daly Rivero</cp:lastModifiedBy>
  <cp:revision>29</cp:revision>
  <dcterms:modified xsi:type="dcterms:W3CDTF">2021-04-29T19:57:26Z</dcterms:modified>
</cp:coreProperties>
</file>