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p:spTree>
      <p:nvGrpSpPr>
        <p:cNvPr id="1" name=""/>
        <p:cNvGrpSpPr/>
        <p:nvPr/>
      </p:nvGrpSpPr>
      <p:grpSpPr>
        <a:xfrm>
          <a:off x="0" y="0"/>
          <a:ext cx="9144000" cy="5143500"/>
          <a:chOff x="0" y="0"/>
          <a:chExt cx="9144000" cy="5143500"/>
        </a:xfrm>
      </p:grpSpPr>
      <p:pic>
        <p:nvPicPr>
          <p:cNvPr id="2" name="Google Shape;7;p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1">
    <p:spTree>
      <p:nvGrpSpPr>
        <p:cNvPr id="1" name=""/>
        <p:cNvGrpSpPr/>
        <p:nvPr/>
      </p:nvGrpSpPr>
      <p:grpSpPr>
        <a:xfrm>
          <a:off x="0" y="0"/>
          <a:ext cx="9144000" cy="5143500"/>
          <a:chOff x="0" y="0"/>
          <a:chExt cx="9144000" cy="5143500"/>
        </a:xfrm>
      </p:grpSpPr>
      <p:pic>
        <p:nvPicPr>
          <p:cNvPr id="2" name="Google Shape;9;p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1_1">
    <p:spTree>
      <p:nvGrpSpPr>
        <p:cNvPr id="1" name=""/>
        <p:cNvGrpSpPr/>
        <p:nvPr/>
      </p:nvGrpSpPr>
      <p:grpSpPr>
        <a:xfrm>
          <a:off x="0" y="0"/>
          <a:ext cx="9144000" cy="5143500"/>
          <a:chOff x="0" y="0"/>
          <a:chExt cx="9144000" cy="5143500"/>
        </a:xfrm>
      </p:grpSpPr>
      <p:pic>
        <p:nvPicPr>
          <p:cNvPr id="2" name="Google Shape;11;p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1_1_1">
    <p:spTree>
      <p:nvGrpSpPr>
        <p:cNvPr id="1" name=""/>
        <p:cNvGrpSpPr/>
        <p:nvPr/>
      </p:nvGrpSpPr>
      <p:grpSpPr>
        <a:xfrm>
          <a:off x="0" y="0"/>
          <a:ext cx="9144000" cy="5143500"/>
          <a:chOff x="0" y="0"/>
          <a:chExt cx="9144000" cy="5143500"/>
        </a:xfrm>
      </p:grpSpPr>
      <p:pic>
        <p:nvPicPr>
          <p:cNvPr id="2" name="Google Shape;13;p5"/>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1_1_1_1">
    <p:spTree>
      <p:nvGrpSpPr>
        <p:cNvPr id="1" name=""/>
        <p:cNvGrpSpPr/>
        <p:nvPr/>
      </p:nvGrpSpPr>
      <p:grpSpPr>
        <a:xfrm>
          <a:off x="0" y="0"/>
          <a:ext cx="9144000" cy="5143500"/>
          <a:chOff x="0" y="0"/>
          <a:chExt cx="9144000" cy="5143500"/>
        </a:xfrm>
      </p:grpSpPr>
      <p:pic>
        <p:nvPicPr>
          <p:cNvPr id="2" name="Google Shape;15;p6"/>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1_1_1_1_1">
    <p:spTree>
      <p:nvGrpSpPr>
        <p:cNvPr id="1" name=""/>
        <p:cNvGrpSpPr/>
        <p:nvPr/>
      </p:nvGrpSpPr>
      <p:grpSpPr>
        <a:xfrm>
          <a:off x="0" y="0"/>
          <a:ext cx="9144000" cy="5143500"/>
          <a:chOff x="0" y="0"/>
          <a:chExt cx="9144000" cy="5143500"/>
        </a:xfrm>
      </p:grpSpPr>
      <p:pic>
        <p:nvPicPr>
          <p:cNvPr id="2" name="Google Shape;17;p7"/>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1_1_1_1_1_1">
    <p:spTree>
      <p:nvGrpSpPr>
        <p:cNvPr id="1" name=""/>
        <p:cNvGrpSpPr/>
        <p:nvPr/>
      </p:nvGrpSpPr>
      <p:grpSpPr>
        <a:xfrm>
          <a:off x="0" y="0"/>
          <a:ext cx="9144000" cy="5143500"/>
          <a:chOff x="0" y="0"/>
          <a:chExt cx="9144000" cy="5143500"/>
        </a:xfrm>
      </p:grpSpPr>
      <p:pic>
        <p:nvPicPr>
          <p:cNvPr id="2" name="Google Shape;19;p8"/>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1_1_1_1_1_1_1">
    <p:spTree>
      <p:nvGrpSpPr>
        <p:cNvPr id="1" name=""/>
        <p:cNvGrpSpPr/>
        <p:nvPr/>
      </p:nvGrpSpPr>
      <p:grpSpPr>
        <a:xfrm>
          <a:off x="0" y="0"/>
          <a:ext cx="9144000" cy="5143500"/>
          <a:chOff x="0" y="0"/>
          <a:chExt cx="9144000" cy="5143500"/>
        </a:xfrm>
      </p:grpSpPr>
      <p:pic>
        <p:nvPicPr>
          <p:cNvPr id="2" name="Google Shape;21;p9"/>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418089477" r:id="rId1"/>
    <p:sldLayoutId id="2418089478" r:id="rId2"/>
    <p:sldLayoutId id="2418089479" r:id="rId3"/>
    <p:sldLayoutId id="2418089480" r:id="rId4"/>
    <p:sldLayoutId id="2418089481" r:id="rId5"/>
    <p:sldLayoutId id="2418089482" r:id="rId6"/>
    <p:sldLayoutId id="2418089483" r:id="rId7"/>
    <p:sldLayoutId id="2418089484" r:id="rId8"/>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2857500"/>
          <a:chOff x="914400" y="1543050"/>
          <a:chExt cx="8229600" cy="2857500"/>
        </a:xfrm>
      </p:grpSpPr>
      <p:sp>
        <p:nvSpPr>
          <p:cNvPr id="2" name="TextBox 1"/>
          <p:cNvSpPr txBox="1"/>
          <p:nvPr/>
        </p:nvSpPr>
        <p:spPr>
          <a:xfrm>
            <a:off x="1828800" y="1543050"/>
            <a:ext cx="5486400" cy="11430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121212">
                    <a:alpha val="100000"/>
                  </a:srgbClr>
                </a:solidFill>
                <a:latin typeface="Times New Roman"/>
              </a:rPr>
              <a:t>The Medical Devices Supply Chain</a:t>
            </a:r>
          </a:p>
        </p:txBody>
      </p:sp>
      <p:sp>
        <p:nvSpPr>
          <p:cNvPr id="3" name="TextBox 2"/>
          <p:cNvSpPr txBox="1"/>
          <p:nvPr/>
        </p:nvSpPr>
        <p:spPr>
          <a:xfrm>
            <a:off x="914400" y="2862064"/>
            <a:ext cx="7315200" cy="2857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424242">
                    <a:alpha val="100000"/>
                  </a:srgbClr>
                </a:solidFill>
                <a:latin typeface="Times New Roman"/>
              </a:rPr>
              <a:t>An Overview of MTC's Operations</a:t>
            </a:r>
          </a:p>
        </p:txBody>
      </p:sp>
      <p:sp>
        <p:nvSpPr>
          <p:cNvPr id="4" name="TextBox 3">
            <a:extLst>
              <a:ext uri="{FF2B5EF4-FFF2-40B4-BE49-F238E27FC236}">
                <a16:creationId xmlns:a16="http://schemas.microsoft.com/office/drawing/2014/main" id="{FA6CEBB2-7E97-0DE5-AC34-059D66961128}"/>
              </a:ext>
            </a:extLst>
          </p:cNvPr>
          <p:cNvSpPr txBox="1"/>
          <p:nvPr/>
        </p:nvSpPr>
        <p:spPr>
          <a:xfrm>
            <a:off x="3182652" y="3795886"/>
            <a:ext cx="2778696" cy="40011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424242">
                    <a:alpha val="100000"/>
                  </a:srgbClr>
                </a:solidFill>
                <a:latin typeface="Times New Roman"/>
              </a:rPr>
              <a:t>Jordi 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10334625"/>
          <a:chOff x="914400" y="1028700"/>
          <a:chExt cx="8229600" cy="103346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Strategies for Improvement</a:t>
            </a:r>
          </a:p>
        </p:txBody>
      </p:sp>
      <p:sp>
        <p:nvSpPr>
          <p:cNvPr id="3" name="TextBox 2"/>
          <p:cNvSpPr txBox="1"/>
          <p:nvPr/>
        </p:nvSpPr>
        <p:spPr>
          <a:xfrm>
            <a:off x="914400" y="1635646"/>
            <a:ext cx="7315200" cy="3046988"/>
          </a:xfrm>
          <a:prstGeom prst="rect">
            <a:avLst/>
          </a:prstGeom>
          <a:noFill/>
        </p:spPr>
        <p:txBody>
          <a:bodyPr vert="horz" lIns="91440" tIns="45720" rIns="91440" bIns="45720" rtlCol="0" anchorCtr="0">
            <a:spAutoFit/>
          </a:bodyPr>
          <a:lstStyle/>
          <a:p>
            <a:pPr marL="171450" marR="0" lvl="0" indent="-171450" algn="l" rtl="0" fontAlgn="base">
              <a:lnSpc>
                <a:spcPct val="100000"/>
              </a:lnSpc>
              <a:spcBef>
                <a:spcPts val="0"/>
              </a:spcBef>
              <a:spcAft>
                <a:spcPts val="0"/>
              </a:spcAft>
              <a:buFont typeface="Arial" panose="020B0604020202020204" pitchFamily="34" charset="0"/>
              <a:buChar char="•"/>
            </a:pPr>
            <a:r>
              <a:rPr lang="en-US" sz="1200" u="none" strike="noStrike" cap="none" spc="0" dirty="0">
                <a:solidFill>
                  <a:srgbClr val="424242">
                    <a:alpha val="100000"/>
                  </a:srgbClr>
                </a:solidFill>
                <a:latin typeface="Times New Roman"/>
              </a:rPr>
              <a:t>Adopting a vendor-managed inventory (VMI) approach can further enhance supply chain efficiency, where suppliers monitor stock levels and replenish products automatically, thus reducing the burden on hospitals to manage inventory.
Incorporating predictive maintenance practices can lead to fewer disruptions by ensuring that medical devices are always in optimal working condition, which is crucial for uninterrupted surgical operations.
Utilizing cloud-based platforms for real-time tracking and sharing of information among all supply chain participants can enhance transparency and collaboration, enabling faster responses to changes in demand or supply disruptions.
Evaluating and optimizing transportation routes can significantly reduce transit times and costs, ensuring that medical supplies reach their destinations promptly and supporting timely surgical procedures.
Implementing rigorous performance metrics and continuous improvement processes can help identify inefficiencies within the supply chain swiftly, allowing for timely adjustments and fostering a culture of accountability.
Engaging in regular feedback loops with healthcare providers can yield valuable insights into product usage and preferences, allowing MTC to better align inventory and innovations with the actual needs of surgeons and hospitals.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12353925"/>
          <a:chOff x="914400" y="1028700"/>
          <a:chExt cx="8229600" cy="12353925"/>
        </a:xfrm>
      </p:grpSpPr>
      <p:sp>
        <p:nvSpPr>
          <p:cNvPr id="2" name="TextBox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424242">
                    <a:alpha val="100000"/>
                  </a:srgbClr>
                </a:solidFill>
                <a:latin typeface="Times New Roman"/>
              </a:rPr>
              <a:t>Conclusion</a:t>
            </a:r>
          </a:p>
        </p:txBody>
      </p:sp>
      <p:sp>
        <p:nvSpPr>
          <p:cNvPr id="3" name="TextBox 2"/>
          <p:cNvSpPr txBox="1"/>
          <p:nvPr/>
        </p:nvSpPr>
        <p:spPr>
          <a:xfrm>
            <a:off x="914400" y="1800225"/>
            <a:ext cx="7315200" cy="2677656"/>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1400" b="1" u="none" strike="noStrike" cap="none" spc="0" dirty="0">
                <a:solidFill>
                  <a:srgbClr val="424242">
                    <a:alpha val="100000"/>
                  </a:srgbClr>
                </a:solidFill>
                <a:latin typeface="Times New Roman"/>
              </a:rPr>
              <a:t>In summary, the complex nature of the medical devices supply chain necessitates a comprehensive approach to overcoming operational challenges. This requires not only addressing inefficiencies in inventory management and adapting to financial pressures such as the Medical Device Excise Tax, but also embracing technology and innovative practices. The integration of advanced data analytics can enhance demand forecasting and inventory control, while strategic partnerships—such as those with GPOs and 3PLs—can optimize logistics and reduce costs. Ultimately, by fostering collaboration among all stakeholders—including manufacturers, distributors, and healthcare providers—MTC can improve service delivery and ensure that critical medical devices are available when and where they are needed.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038350"/>
          <a:chOff x="914400" y="1028700"/>
          <a:chExt cx="8229600" cy="2038350"/>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References</a:t>
            </a:r>
          </a:p>
        </p:txBody>
      </p:sp>
      <p:sp>
        <p:nvSpPr>
          <p:cNvPr id="3" name="TextBox 2"/>
          <p:cNvSpPr txBox="1"/>
          <p:nvPr/>
        </p:nvSpPr>
        <p:spPr>
          <a:xfrm>
            <a:off x="914400" y="1543050"/>
            <a:ext cx="7315200" cy="495300"/>
          </a:xfrm>
          <a:prstGeom prst="rect">
            <a:avLst/>
          </a:prstGeom>
          <a:noFill/>
        </p:spPr>
        <p:txBody>
          <a:bodyPr vert="horz" lIns="91440" tIns="45720" rIns="91440" bIns="45720" rtlCol="0" anchorCtr="0">
            <a:spAutoFit/>
          </a:bodyPr>
          <a:lstStyle/>
          <a:p>
            <a:pPr marL="0" marR="0" lvl="0" indent="0" algn="l" rtl="0" fontAlgn="base">
              <a:lnSpc>
                <a:spcPct val="120000"/>
              </a:lnSpc>
              <a:spcBef>
                <a:spcPts val="0"/>
              </a:spcBef>
              <a:spcAft>
                <a:spcPts val="0"/>
              </a:spcAft>
              <a:buClr>
                <a:srgbClr val="424242">
                  <a:alpha val="100000"/>
                </a:srgbClr>
              </a:buClr>
              <a:buFont typeface="Calibri"/>
              <a:buChar char="-"/>
            </a:pPr>
            <a:r>
              <a:rPr lang="en-US" sz="1400" b="1" u="none" strike="noStrike" cap="none" spc="0">
                <a:solidFill>
                  <a:srgbClr val="424242">
                    <a:alpha val="100000"/>
                  </a:srgbClr>
                </a:solidFill>
                <a:latin typeface="Times New Roman"/>
              </a:rPr>
              <a:t> Leuschner, R., Larson, E., &amp; Dobrzykowski, D. (2014). The Medical Devices Supply Chain at MTC.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828800" y="1923678"/>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dirty="0">
                <a:solidFill>
                  <a:srgbClr val="424242">
                    <a:alpha val="100000"/>
                  </a:srgbClr>
                </a:solidFill>
                <a:latin typeface="Times New Roma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14277975"/>
          <a:chOff x="914400" y="1028700"/>
          <a:chExt cx="8229600" cy="14277975"/>
        </a:xfrm>
      </p:grpSpPr>
      <p:sp>
        <p:nvSpPr>
          <p:cNvPr id="2" name="TextBox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424242">
                    <a:alpha val="100000"/>
                  </a:srgbClr>
                </a:solidFill>
                <a:latin typeface="Times New Roman"/>
              </a:rPr>
              <a:t>Introduction</a:t>
            </a:r>
          </a:p>
        </p:txBody>
      </p:sp>
      <p:sp>
        <p:nvSpPr>
          <p:cNvPr id="3" name="TextBox 2"/>
          <p:cNvSpPr txBox="1"/>
          <p:nvPr/>
        </p:nvSpPr>
        <p:spPr>
          <a:xfrm>
            <a:off x="914400" y="1800225"/>
            <a:ext cx="7315200" cy="2308324"/>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1200" b="1" u="none" strike="noStrike" cap="none" spc="0" dirty="0">
                <a:solidFill>
                  <a:srgbClr val="424242">
                    <a:alpha val="100000"/>
                  </a:srgbClr>
                </a:solidFill>
                <a:latin typeface="Times New Roman"/>
              </a:rPr>
              <a:t>The Medical Devices Corporation (MTC) operates within a complex supply chain involving manufacturers, distributors, and hospitals. This multi-tiered system is essential for ensuring that medical devices reach healthcare providers efficiently and cost-effectively. MTC collaborates with manufacturers to produce a variety of medical products, while distributors are responsible for logistics, managing inventory, and navigating the regulations associated with the delivery of these devices to hospitals. The challenges facing MTC include not only cost management related to the new Medical Device Excise Tax, which imposes a 2.3% tax on revenues from the sale of medical devices, but also the inefficiencies in inventory management, which can lead to both surplus and shortages of critical medical supplies. These challenges are further compounded by the pressures of maintaining compliance with health regulations and the need for agile responses to changing market demands.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95750"/>
          <a:chOff x="914400" y="1028700"/>
          <a:chExt cx="8229600" cy="4095750"/>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Table of contents</a:t>
            </a:r>
          </a:p>
        </p:txBody>
      </p:sp>
      <p:sp>
        <p:nvSpPr>
          <p:cNvPr id="3" name="TextBox 2"/>
          <p:cNvSpPr txBox="1"/>
          <p:nvPr/>
        </p:nvSpPr>
        <p:spPr>
          <a:xfrm>
            <a:off x="914400" y="1543050"/>
            <a:ext cx="7315200" cy="2552700"/>
          </a:xfrm>
          <a:prstGeom prst="rect">
            <a:avLst/>
          </a:prstGeom>
          <a:noFill/>
        </p:spPr>
        <p:txBody>
          <a:bodyPr vert="horz" lIns="91440" tIns="45720" rIns="91440" bIns="45720" rtlCol="0" anchorCtr="0">
            <a:spAutoFit/>
          </a:bodyPr>
          <a:lstStyle/>
          <a:p>
            <a:pPr marL="0" marR="0" lvl="0" indent="0" algn="l" rtl="0" fontAlgn="base">
              <a:lnSpc>
                <a:spcPct val="120000"/>
              </a:lnSpc>
              <a:spcBef>
                <a:spcPts val="0"/>
              </a:spcBef>
              <a:spcAft>
                <a:spcPts val="0"/>
              </a:spcAft>
              <a:buClr>
                <a:srgbClr val="424242">
                  <a:alpha val="100000"/>
                </a:srgbClr>
              </a:buClr>
              <a:buFont typeface="Calibri"/>
              <a:buChar char="-"/>
            </a:pPr>
            <a:r>
              <a:rPr lang="en-US" sz="2000" b="1" u="none" strike="noStrike" cap="none" spc="0">
                <a:solidFill>
                  <a:srgbClr val="424242">
                    <a:alpha val="100000"/>
                  </a:srgbClr>
                </a:solidFill>
                <a:latin typeface="Times New Roman"/>
              </a:rPr>
              <a:t> Overview of the Medical Devices Supply Chain</a:t>
            </a:r>
          </a:p>
          <a:p>
            <a:pPr marL="0" marR="0" lvl="0" indent="0" algn="l" rtl="0" fontAlgn="base">
              <a:lnSpc>
                <a:spcPct val="120000"/>
              </a:lnSpc>
              <a:spcBef>
                <a:spcPts val="0"/>
              </a:spcBef>
              <a:spcAft>
                <a:spcPts val="0"/>
              </a:spcAft>
              <a:buClr>
                <a:srgbClr val="424242">
                  <a:alpha val="100000"/>
                </a:srgbClr>
              </a:buClr>
              <a:buFont typeface="Calibri"/>
              <a:buChar char="-"/>
            </a:pPr>
            <a:r>
              <a:rPr lang="en-US" sz="2000" b="1" u="none" strike="noStrike" cap="none" spc="0">
                <a:solidFill>
                  <a:srgbClr val="424242">
                    <a:alpha val="100000"/>
                  </a:srgbClr>
                </a:solidFill>
                <a:latin typeface="Times New Roman"/>
              </a:rPr>
              <a:t> Inventory Management Challenges</a:t>
            </a:r>
          </a:p>
          <a:p>
            <a:pPr marL="0" marR="0" lvl="0" indent="0" algn="l" rtl="0" fontAlgn="base">
              <a:lnSpc>
                <a:spcPct val="120000"/>
              </a:lnSpc>
              <a:spcBef>
                <a:spcPts val="0"/>
              </a:spcBef>
              <a:spcAft>
                <a:spcPts val="0"/>
              </a:spcAft>
              <a:buClr>
                <a:srgbClr val="424242">
                  <a:alpha val="100000"/>
                </a:srgbClr>
              </a:buClr>
              <a:buFont typeface="Calibri"/>
              <a:buChar char="-"/>
            </a:pPr>
            <a:r>
              <a:rPr lang="en-US" sz="2000" b="1" u="none" strike="noStrike" cap="none" spc="0">
                <a:solidFill>
                  <a:srgbClr val="424242">
                    <a:alpha val="100000"/>
                  </a:srgbClr>
                </a:solidFill>
                <a:latin typeface="Times New Roman"/>
              </a:rPr>
              <a:t> Sterilization and Distribution Processes</a:t>
            </a:r>
          </a:p>
          <a:p>
            <a:pPr marL="0" marR="0" lvl="0" indent="0" algn="l" rtl="0" fontAlgn="base">
              <a:lnSpc>
                <a:spcPct val="120000"/>
              </a:lnSpc>
              <a:spcBef>
                <a:spcPts val="0"/>
              </a:spcBef>
              <a:spcAft>
                <a:spcPts val="0"/>
              </a:spcAft>
              <a:buClr>
                <a:srgbClr val="424242">
                  <a:alpha val="100000"/>
                </a:srgbClr>
              </a:buClr>
              <a:buFont typeface="Calibri"/>
              <a:buChar char="-"/>
            </a:pPr>
            <a:r>
              <a:rPr lang="en-US" sz="2000" b="1" u="none" strike="noStrike" cap="none" spc="0">
                <a:solidFill>
                  <a:srgbClr val="424242">
                    <a:alpha val="100000"/>
                  </a:srgbClr>
                </a:solidFill>
                <a:latin typeface="Times New Roman"/>
              </a:rPr>
              <a:t> Impact of the Medical Device Tax</a:t>
            </a:r>
          </a:p>
          <a:p>
            <a:pPr marL="0" marR="0" lvl="0" indent="0" algn="l" rtl="0" fontAlgn="base">
              <a:lnSpc>
                <a:spcPct val="120000"/>
              </a:lnSpc>
              <a:spcBef>
                <a:spcPts val="0"/>
              </a:spcBef>
              <a:spcAft>
                <a:spcPts val="0"/>
              </a:spcAft>
              <a:buClr>
                <a:srgbClr val="424242">
                  <a:alpha val="100000"/>
                </a:srgbClr>
              </a:buClr>
              <a:buFont typeface="Calibri"/>
              <a:buChar char="-"/>
            </a:pPr>
            <a:r>
              <a:rPr lang="en-US" sz="2000" b="1" u="none" strike="noStrike" cap="none" spc="0">
                <a:solidFill>
                  <a:srgbClr val="424242">
                    <a:alpha val="100000"/>
                  </a:srgbClr>
                </a:solidFill>
                <a:latin typeface="Times New Roman"/>
              </a:rPr>
              <a:t> Role of Distributors and GPOs</a:t>
            </a:r>
          </a:p>
          <a:p>
            <a:pPr marL="0" marR="0" lvl="0" indent="0" algn="l" rtl="0" fontAlgn="base">
              <a:lnSpc>
                <a:spcPct val="120000"/>
              </a:lnSpc>
              <a:spcBef>
                <a:spcPts val="0"/>
              </a:spcBef>
              <a:spcAft>
                <a:spcPts val="0"/>
              </a:spcAft>
              <a:buClr>
                <a:srgbClr val="424242">
                  <a:alpha val="100000"/>
                </a:srgbClr>
              </a:buClr>
              <a:buFont typeface="Calibri"/>
              <a:buChar char="-"/>
            </a:pPr>
            <a:r>
              <a:rPr lang="en-US" sz="2000" b="1" u="none" strike="noStrike" cap="none" spc="0">
                <a:solidFill>
                  <a:srgbClr val="424242">
                    <a:alpha val="100000"/>
                  </a:srgbClr>
                </a:solidFill>
                <a:latin typeface="Times New Roman"/>
              </a:rPr>
              <a:t> Sales Representatives and Their Influence</a:t>
            </a:r>
          </a:p>
          <a:p>
            <a:pPr marL="0" marR="0" lvl="0" indent="0" algn="l" rtl="0" fontAlgn="base">
              <a:lnSpc>
                <a:spcPct val="120000"/>
              </a:lnSpc>
              <a:spcBef>
                <a:spcPts val="0"/>
              </a:spcBef>
              <a:spcAft>
                <a:spcPts val="0"/>
              </a:spcAft>
              <a:buClr>
                <a:srgbClr val="424242">
                  <a:alpha val="100000"/>
                </a:srgbClr>
              </a:buClr>
              <a:buFont typeface="Calibri"/>
              <a:buChar char="-"/>
            </a:pPr>
            <a:r>
              <a:rPr lang="en-US" sz="2000" b="1" u="none" strike="noStrike" cap="none" spc="0">
                <a:solidFill>
                  <a:srgbClr val="424242">
                    <a:alpha val="100000"/>
                  </a:srgbClr>
                </a:solidFill>
                <a:latin typeface="Times New Roman"/>
              </a:rPr>
              <a:t> Strategies for Improvement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10029825"/>
          <a:chOff x="914400" y="1028700"/>
          <a:chExt cx="8229600" cy="10029825"/>
        </a:xfrm>
      </p:grpSpPr>
      <p:sp>
        <p:nvSpPr>
          <p:cNvPr id="2" name="TextBox 1"/>
          <p:cNvSpPr txBox="1"/>
          <p:nvPr/>
        </p:nvSpPr>
        <p:spPr>
          <a:xfrm>
            <a:off x="914400" y="1028700"/>
            <a:ext cx="7315200" cy="80010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Overview of the Medical Devices Supply Chain</a:t>
            </a:r>
          </a:p>
        </p:txBody>
      </p:sp>
      <p:sp>
        <p:nvSpPr>
          <p:cNvPr id="3" name="TextBox 2"/>
          <p:cNvSpPr txBox="1"/>
          <p:nvPr/>
        </p:nvSpPr>
        <p:spPr>
          <a:xfrm>
            <a:off x="914400" y="1800225"/>
            <a:ext cx="7315200" cy="249299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1200" u="none" strike="noStrike" cap="none" spc="0" dirty="0">
                <a:solidFill>
                  <a:srgbClr val="424242">
                    <a:alpha val="100000"/>
                  </a:srgbClr>
                </a:solidFill>
                <a:latin typeface="Times New Roman"/>
              </a:rPr>
              <a:t>Manufacturers produce a wide range of medical devices, from surgical instruments to diagnostic equipment, and must adhere to stringent quality control standards to ensure patient safety.
Medical Surgical Distributors play a critical role in the supply chain by not only distributing products but also providing logistical support, managing warehouse operations, and ensuring timely delivery to hospitals.
Third Party Logistics (3PL) Firms are increasingly involved in the supply chain by offering specialized solutions such as inventory management, transportation, and warehousing, which can help reduce costs and increase efficiency.
The flow of products from manufacturers to hospital operating rooms is often complicated by regulatory requirements, requiring thorough documentation and compliance checks that can slow down the process.
Inventory management is a major challenge due to the unpredictable nature of surgical demands, which can change based on patient needs, leading to either excess stock or shortages of vital devices.
Communication among stakeholders—including manufacturers, distributors, and hospitals—is essential to enhance coordination and minimize delays in the supply chain, yet can often be hampered by information silos.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Inventory Management Challenges</a:t>
            </a:r>
          </a:p>
        </p:txBody>
      </p:sp>
      <p:sp>
        <p:nvSpPr>
          <p:cNvPr id="3" name="TextBox 2"/>
          <p:cNvSpPr txBox="1"/>
          <p:nvPr/>
        </p:nvSpPr>
        <p:spPr>
          <a:xfrm>
            <a:off x="914400" y="1800225"/>
            <a:ext cx="7315200" cy="1524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Often entails maintaining a 6-month supply.
Difficulty in predicting items needed for surgeries causing potential over- or under-stocking.
Sales representatives play a crucial role in guiding surgeons on product usage.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80010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Sterilization and Distribution Processes</a:t>
            </a:r>
          </a:p>
        </p:txBody>
      </p:sp>
      <p:sp>
        <p:nvSpPr>
          <p:cNvPr id="3" name="TextBox 2"/>
          <p:cNvSpPr txBox="1"/>
          <p:nvPr/>
        </p:nvSpPr>
        <p:spPr>
          <a:xfrm>
            <a:off x="914400" y="1800225"/>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Surgical kits are sterilized off-site, adding time and additional handling steps.
Average transit time to sterilization: 48 hours; sterilization duration: 24 hours.
Options for routing products include using medical surgical distributors or a 3PL.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Impact of the Medical Device Tax</a:t>
            </a:r>
          </a:p>
        </p:txBody>
      </p:sp>
      <p:sp>
        <p:nvSpPr>
          <p:cNvPr id="3" name="TextBox 2"/>
          <p:cNvSpPr txBox="1"/>
          <p:nvPr/>
        </p:nvSpPr>
        <p:spPr>
          <a:xfrm>
            <a:off x="914400" y="1800225"/>
            <a:ext cx="7315200" cy="12192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2.3% excise tax on revenues introduced by ACA.
Predicted to reduce profit margins significantly.
Challenges in maintaining profitability among manufacturers and the potential for job losses.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Role of Distributors and GPOs</a:t>
            </a:r>
          </a:p>
        </p:txBody>
      </p:sp>
      <p:sp>
        <p:nvSpPr>
          <p:cNvPr id="3" name="TextBox 2"/>
          <p:cNvSpPr txBox="1"/>
          <p:nvPr/>
        </p:nvSpPr>
        <p:spPr>
          <a:xfrm>
            <a:off x="914400" y="1800225"/>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Distributors provide logistics and inventory management.
Group Purchasing Organizations (GPOs) enhance hospitals' purchasing power.
Trend towards larger transaction sizes and long-term contracts is noted.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10639425"/>
          <a:chOff x="914400" y="1028700"/>
          <a:chExt cx="8229600" cy="10639425"/>
        </a:xfrm>
      </p:grpSpPr>
      <p:sp>
        <p:nvSpPr>
          <p:cNvPr id="2" name="TextBox 1"/>
          <p:cNvSpPr txBox="1"/>
          <p:nvPr/>
        </p:nvSpPr>
        <p:spPr>
          <a:xfrm>
            <a:off x="914400" y="1028700"/>
            <a:ext cx="7315200" cy="80010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Sales Representatives and Their Influence</a:t>
            </a:r>
          </a:p>
        </p:txBody>
      </p:sp>
      <p:sp>
        <p:nvSpPr>
          <p:cNvPr id="3" name="TextBox 2"/>
          <p:cNvSpPr txBox="1"/>
          <p:nvPr/>
        </p:nvSpPr>
        <p:spPr>
          <a:xfrm>
            <a:off x="914400" y="1800225"/>
            <a:ext cx="7315200" cy="2677656"/>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1200" u="none" strike="noStrike" cap="none" spc="0" dirty="0">
                <a:solidFill>
                  <a:srgbClr val="424242">
                    <a:alpha val="100000"/>
                  </a:srgbClr>
                </a:solidFill>
                <a:latin typeface="Times New Roman"/>
              </a:rPr>
              <a:t>Sales representatives serve as critical liaisons between manufacturers and healthcare providers, often providing surgeons with valuable insights into the latest products and technologies, which can influence their preferences and choices.
Their ability to demonstrate products directly in a clinical setting can greatly enhance a surgeon's understanding and comfort level with new devices, ultimately leading to faster adoption of innovative solutions.
Sales representatives often gather and relay feedback from surgeons regarding product performance, which can inform manufacturers about necessary improvements and help refine future product offerings.
The complexity of surgical cases often requires immediate access to specific products, making the responsive nature of sales representatives invaluable in ensuring that surgeons have what they need at the right time.
Relationships that sales representatives build with surgeons are crucial; they often depend on trust and reliability, leading to long-term partnerships that can significantly impact purchasing decisions and brand loyalty.
While their commissions incentivize sales representatives to promote certain products, this compensation model can also lead to ethical considerations and potential conflicts of interest that need to be managed to maintain integrity in the healthcare setting.</a:t>
            </a:r>
          </a:p>
        </p:txBody>
      </p:sp>
    </p:spTree>
  </p:cSld>
  <p:clrMapOvr>
    <a:masterClrMapping/>
  </p:clrMapOvr>
</p:sld>
</file>

<file path=ppt/theme/theme1.xml><?xml version="1.0" encoding="utf-8"?>
<a:theme xmlns:a="http://schemas.openxmlformats.org/drawingml/2006/main" name="Theme56">
  <a:themeElements>
    <a:clrScheme name="Theme56">
      <a:dk1>
        <a:sysClr val="windowText" lastClr="000000"/>
      </a:dk1>
      <a:lt1>
        <a:sysClr val="window" lastClr="FFFFFF"/>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Theme56">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5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1132</Words>
  <Application>Microsoft Office PowerPoint</Application>
  <PresentationFormat>On-screen Show (16:9)</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Theme56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Notario Fernández, Jordi</cp:lastModifiedBy>
  <cp:revision>1</cp:revision>
  <dcterms:created xsi:type="dcterms:W3CDTF">2024-10-16T10:06:44Z</dcterms:created>
  <dcterms:modified xsi:type="dcterms:W3CDTF">2024-10-16T10:08:38Z</dcterms:modified>
  <cp:category/>
  <cp:contentStatus/>
</cp:coreProperties>
</file>