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6"/>
  </p:notesMasterIdLst>
  <p:sldIdLst>
    <p:sldId id="256" r:id="rId2"/>
    <p:sldId id="270" r:id="rId3"/>
    <p:sldId id="280" r:id="rId4"/>
    <p:sldId id="261" r:id="rId5"/>
    <p:sldId id="272" r:id="rId6"/>
    <p:sldId id="271" r:id="rId7"/>
    <p:sldId id="273" r:id="rId8"/>
    <p:sldId id="274" r:id="rId9"/>
    <p:sldId id="276" r:id="rId10"/>
    <p:sldId id="278" r:id="rId11"/>
    <p:sldId id="275" r:id="rId12"/>
    <p:sldId id="277" r:id="rId13"/>
    <p:sldId id="279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87184" autoAdjust="0"/>
  </p:normalViewPr>
  <p:slideViewPr>
    <p:cSldViewPr snapToGrid="0" snapToObjects="1">
      <p:cViewPr varScale="1">
        <p:scale>
          <a:sx n="116" d="100"/>
          <a:sy n="116" d="100"/>
        </p:scale>
        <p:origin x="102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0471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045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879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199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468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49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74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63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66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1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83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68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">
    <p:bg>
      <p:bgPr>
        <a:solidFill>
          <a:srgbClr val="00007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299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1210674" y="316499"/>
            <a:ext cx="1436999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 rtl="0">
              <a:spcBef>
                <a:spcPts val="0"/>
              </a:spcBef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20299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210251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210251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49" y="303450"/>
            <a:ext cx="380271" cy="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- 1 column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900"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- 2 columna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72475" y="1357100"/>
            <a:ext cx="4008300" cy="30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877425" y="1357100"/>
            <a:ext cx="4008300" cy="30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30100" cy="7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900"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raportada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78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803" y="0"/>
            <a:ext cx="1715100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225972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226250" y="282975"/>
            <a:ext cx="1234200" cy="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225972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468327" y="3937683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UOC.universitat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@UOCuniversidad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468327" y="4515026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UOCuniversitat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3998750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09" y="4289063"/>
            <a:ext cx="208518" cy="17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365" y="4559751"/>
            <a:ext cx="191346" cy="1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0302" y="233214"/>
            <a:ext cx="5973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7">
            <a:alphaModFix/>
          </a:blip>
          <a:srcRect r="-11731" b="-11731"/>
          <a:stretch/>
        </p:blipFill>
        <p:spPr>
          <a:xfrm>
            <a:off x="867600" y="287650"/>
            <a:ext cx="9864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69050" y="65417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69050" y="23962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288950" y="6541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8288950" y="23905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8950" y="287650"/>
            <a:ext cx="301625" cy="64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hyperlink" Target="https://www.kaggle.com/datasets/jayrav13/unemployment-by-county-us" TargetMode="External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rditormo/visualitzacioPA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datasets/yasserh/breast-cancer-datase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895600" cy="253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ca" dirty="0"/>
              <a:t>PAC 2: </a:t>
            </a:r>
            <a:r>
              <a:rPr lang="es-ES" dirty="0" err="1"/>
              <a:t>Estudi</a:t>
            </a:r>
            <a:r>
              <a:rPr lang="es-ES" dirty="0"/>
              <a:t> de </a:t>
            </a:r>
            <a:r>
              <a:rPr lang="es-ES" dirty="0" err="1"/>
              <a:t>tècniques</a:t>
            </a:r>
            <a:r>
              <a:rPr lang="es-ES" dirty="0"/>
              <a:t> de </a:t>
            </a:r>
            <a:r>
              <a:rPr lang="es-ES" dirty="0" err="1"/>
              <a:t>visualització</a:t>
            </a:r>
            <a:r>
              <a:rPr lang="es-ES" dirty="0"/>
              <a:t> de dades</a:t>
            </a:r>
            <a:endParaRPr lang="ca" dirty="0"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-ES" dirty="0"/>
              <a:t>Jordi Tormo Ratera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-ES" dirty="0"/>
              <a:t>Abril 2023</a:t>
            </a: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220299" y="3574325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210251" y="357432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1">
            <a:extLst>
              <a:ext uri="{FF2B5EF4-FFF2-40B4-BE49-F238E27FC236}">
                <a16:creationId xmlns:a16="http://schemas.microsoft.com/office/drawing/2014/main" id="{61D8FD5A-780F-6ECD-5302-171733C10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6983700" cy="4701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highlight>
                  <a:srgbClr val="FFFFFF"/>
                </a:highlight>
              </a:rPr>
              <a:t>Gantt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650F8-AD6E-2375-2EB3-FCB7D460E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4" y="1118181"/>
            <a:ext cx="8099863" cy="30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5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72475" y="655301"/>
            <a:ext cx="7470600" cy="514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s-ES" i="1" dirty="0" err="1"/>
              <a:t>Horizon</a:t>
            </a:r>
            <a:r>
              <a:rPr lang="es-ES" i="1" dirty="0"/>
              <a:t> </a:t>
            </a:r>
            <a:r>
              <a:rPr lang="es-ES" i="1" dirty="0" err="1"/>
              <a:t>graph</a:t>
            </a:r>
            <a:endParaRPr lang="ca" i="1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72474" y="1495424"/>
            <a:ext cx="5192691" cy="33326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dirty="0"/>
              <a:t>S'utilitzen freqüentment en dades de sèries temporals per representar un valor en moviment.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ca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ca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dirty="0"/>
              <a:t>Es retallen les dades en diferents bandes a l'eix y i assigna un color diferent a cada banda, donant un color més intens als valors més allunyats de 0. Els valors positius i negatius reben diferents colors,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ca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ca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D071A-CB21-7ED0-3A68-BD52C1CC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80" y="729683"/>
            <a:ext cx="2859632" cy="168157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EEE2E-C39D-FE20-BA6D-1A24D1538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781" y="2395285"/>
            <a:ext cx="2859631" cy="171109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9B1A6D-BE9D-8B3B-D5F2-D5DE8D37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781" y="4086378"/>
            <a:ext cx="2859635" cy="32940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D1B9CD-570B-6E3D-E50D-3F8787F503A4}"/>
              </a:ext>
            </a:extLst>
          </p:cNvPr>
          <p:cNvSpPr/>
          <p:nvPr/>
        </p:nvSpPr>
        <p:spPr>
          <a:xfrm>
            <a:off x="6043778" y="729683"/>
            <a:ext cx="2859633" cy="3696805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73385-16C7-FA86-B852-EBCDD60E16CF}"/>
              </a:ext>
            </a:extLst>
          </p:cNvPr>
          <p:cNvSpPr txBox="1"/>
          <p:nvPr/>
        </p:nvSpPr>
        <p:spPr>
          <a:xfrm>
            <a:off x="6043781" y="4415781"/>
            <a:ext cx="2938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Horizon Graphs, with a Food Pricing Example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[https://flowingdata.com/2015/07/02/changing-price-of-food-items-and-horizon-graphs/]</a:t>
            </a:r>
            <a:endParaRPr lang="es-E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3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72475" y="655301"/>
            <a:ext cx="7470600" cy="514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s-ES" i="1" dirty="0" err="1"/>
              <a:t>Horizon</a:t>
            </a:r>
            <a:r>
              <a:rPr lang="es-ES" i="1" dirty="0"/>
              <a:t> </a:t>
            </a:r>
            <a:r>
              <a:rPr lang="es-ES" i="1" dirty="0" err="1"/>
              <a:t>graph</a:t>
            </a:r>
            <a:endParaRPr lang="ca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73385-16C7-FA86-B852-EBCDD60E16CF}"/>
              </a:ext>
            </a:extLst>
          </p:cNvPr>
          <p:cNvSpPr txBox="1"/>
          <p:nvPr/>
        </p:nvSpPr>
        <p:spPr>
          <a:xfrm>
            <a:off x="738997" y="3856812"/>
            <a:ext cx="827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Horizon Graphs, with a Food Pricing Example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[https://flowingdata.com/2015/07/02/changing-price-of-food-items-and-horizon-graphs/]</a:t>
            </a:r>
            <a:endParaRPr lang="es-ES" sz="9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40A60-C0DB-D290-BBFD-182AD34756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792"/>
          <a:stretch/>
        </p:blipFill>
        <p:spPr>
          <a:xfrm>
            <a:off x="825273" y="1456118"/>
            <a:ext cx="4032000" cy="233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07659-587A-DD84-87E7-732411960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09"/>
          <a:stretch/>
        </p:blipFill>
        <p:spPr>
          <a:xfrm>
            <a:off x="4792933" y="1918156"/>
            <a:ext cx="4032000" cy="18741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F7028D-6DFA-D8CA-D293-D6E3B9122F3E}"/>
              </a:ext>
            </a:extLst>
          </p:cNvPr>
          <p:cNvSpPr/>
          <p:nvPr/>
        </p:nvSpPr>
        <p:spPr>
          <a:xfrm>
            <a:off x="772476" y="1456117"/>
            <a:ext cx="8130936" cy="2411033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2778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1">
            <a:extLst>
              <a:ext uri="{FF2B5EF4-FFF2-40B4-BE49-F238E27FC236}">
                <a16:creationId xmlns:a16="http://schemas.microsoft.com/office/drawing/2014/main" id="{61D8FD5A-780F-6ECD-5302-171733C10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6983700" cy="4701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err="1">
                <a:highlight>
                  <a:srgbClr val="FFFFFF"/>
                </a:highlight>
              </a:rPr>
              <a:t>Horizon</a:t>
            </a:r>
            <a:r>
              <a:rPr lang="es-ES" dirty="0">
                <a:highlight>
                  <a:srgbClr val="FFFFFF"/>
                </a:highlight>
              </a:rPr>
              <a:t> </a:t>
            </a:r>
            <a:r>
              <a:rPr lang="es-ES" dirty="0" err="1">
                <a:highlight>
                  <a:srgbClr val="FFFFFF"/>
                </a:highlight>
              </a:rPr>
              <a:t>Map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A162A-D0AA-4DAB-C1F2-BB63EBCCDD5B}"/>
              </a:ext>
            </a:extLst>
          </p:cNvPr>
          <p:cNvSpPr txBox="1"/>
          <p:nvPr/>
        </p:nvSpPr>
        <p:spPr>
          <a:xfrm>
            <a:off x="772474" y="1013678"/>
            <a:ext cx="7095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Dataset</a:t>
            </a:r>
            <a:r>
              <a:rPr lang="es-ES" dirty="0"/>
              <a:t>: “</a:t>
            </a:r>
            <a:r>
              <a:rPr lang="en-US" dirty="0"/>
              <a:t>US Unemployment Rate by County, 1990-2016</a:t>
            </a:r>
            <a:r>
              <a:rPr lang="es-ES" dirty="0"/>
              <a:t>”</a:t>
            </a:r>
          </a:p>
          <a:p>
            <a:r>
              <a:rPr lang="es-ES" dirty="0">
                <a:hlinkClick r:id="rId3"/>
              </a:rPr>
              <a:t>https://www.kaggle.com/datasets/jayrav13/unemployment-by-county-us</a:t>
            </a:r>
            <a:endParaRPr lang="es-ES" dirty="0"/>
          </a:p>
          <a:p>
            <a:endParaRPr lang="es-E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B19DB31-5E95-4A6F-F02D-EAC1BA121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87" y="1550555"/>
            <a:ext cx="3602431" cy="3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D8EC7A-A3BE-FEDA-0EA8-42804946B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87" y="1910555"/>
            <a:ext cx="3602431" cy="36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C200F6-E945-6589-D07E-D543ADA36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87" y="2248768"/>
            <a:ext cx="3602431" cy="3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239FF1-10BB-5129-EAF3-2342C2725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87" y="2577235"/>
            <a:ext cx="3602431" cy="36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CC3D8B-7287-795B-F5EC-3E5319DDC2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87" y="2900003"/>
            <a:ext cx="3602431" cy="36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1C7805-89AC-AEDB-54E1-093483928C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87" y="3227749"/>
            <a:ext cx="3602431" cy="36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1FF382-B593-98E7-C03E-BE5FBEFEDF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887" y="3587528"/>
            <a:ext cx="3602431" cy="36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A891F2D-5BE5-994C-2C24-5F3C46C153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887" y="3933473"/>
            <a:ext cx="3600000" cy="36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D88481F-FCDB-8450-9D85-0EE12BBBDF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318" y="4274758"/>
            <a:ext cx="3600000" cy="36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BAB829-AA3A-33F8-8725-BCB568CFB1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5731" y="1550555"/>
            <a:ext cx="3600000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955109-BAED-AC7F-8A54-F435E5B107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95731" y="1891398"/>
            <a:ext cx="3600000" cy="36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EE78256-59EA-6447-80EE-2236C8A6EE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5731" y="2251398"/>
            <a:ext cx="3600000" cy="36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B31580-E0EA-6DC8-1B00-BD3D1F39A6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95731" y="2561069"/>
            <a:ext cx="3600000" cy="36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568C8BB-708A-9B0B-3422-08B12F4CAB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95731" y="2900003"/>
            <a:ext cx="3600000" cy="36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6A38184-5F0C-9F38-8758-EE43C76DB63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95731" y="3263498"/>
            <a:ext cx="3600000" cy="360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DED28CA-BC6F-A00E-D999-92E4E5B4BCE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95731" y="3591569"/>
            <a:ext cx="3600000" cy="36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DC9628-9AFA-40B4-4F91-C2AC8075FC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95731" y="3933473"/>
            <a:ext cx="3600000" cy="360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9C878E-C1B0-863C-E6C1-306C220A8A4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93300" y="4280487"/>
            <a:ext cx="359939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895600" cy="253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ca-ES" dirty="0"/>
              <a:t>PAC 2: Estudi de tècniques de visualització de dades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ca-ES" dirty="0"/>
              <a:t>M2.959 -Visualització de Dades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ca-ES" dirty="0"/>
              <a:t>Màster Universitari de Ciència de Dades</a:t>
            </a:r>
          </a:p>
        </p:txBody>
      </p:sp>
      <p:sp>
        <p:nvSpPr>
          <p:cNvPr id="55" name="Shape 55"/>
          <p:cNvSpPr/>
          <p:nvPr/>
        </p:nvSpPr>
        <p:spPr>
          <a:xfrm>
            <a:off x="220299" y="3574325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210251" y="357432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43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72475" y="655301"/>
            <a:ext cx="7470600" cy="514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i="1" dirty="0"/>
              <a:t>Visualització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32028-4CF7-5652-9ADB-5EE5B9357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475" y="1357100"/>
            <a:ext cx="6293700" cy="419449"/>
          </a:xfrm>
        </p:spPr>
        <p:txBody>
          <a:bodyPr/>
          <a:lstStyle/>
          <a:p>
            <a:r>
              <a:rPr lang="ca-ES" dirty="0">
                <a:hlinkClick r:id="rId3"/>
              </a:rPr>
              <a:t>https://github.com/jorditormo/visualitzacioPAC2</a:t>
            </a:r>
            <a:endParaRPr lang="ca-ES" dirty="0"/>
          </a:p>
          <a:p>
            <a:endParaRPr lang="ca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77666-306F-E4D2-C1E6-F22800DA5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98" y="1776549"/>
            <a:ext cx="6044774" cy="27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72475" y="655301"/>
            <a:ext cx="7470600" cy="514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i="1" dirty="0"/>
              <a:t>Heatmap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72475" y="1066800"/>
            <a:ext cx="4828878" cy="37612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dirty="0"/>
              <a:t>Visualització dades mitjançant variacions de color.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i="1" dirty="0" err="1"/>
              <a:t>Heatmap</a:t>
            </a:r>
            <a:r>
              <a:rPr lang="ca-ES" dirty="0"/>
              <a:t> en quadrícula o clúster </a:t>
            </a:r>
            <a:r>
              <a:rPr lang="ca-ES" i="1" dirty="0" err="1"/>
              <a:t>heatmap</a:t>
            </a:r>
            <a:endParaRPr lang="ca-ES" i="1" dirty="0"/>
          </a:p>
          <a:p>
            <a:pPr marL="457200" lvl="0" indent="-228600" rtl="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Objectiu de suggerir grups.</a:t>
            </a:r>
          </a:p>
          <a:p>
            <a:pPr marL="457200" lvl="0" indent="-228600" rtl="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Exemple: Correlació entre variables.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ca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dirty="0"/>
              <a:t>Mapa de calor espacial: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Generalment projectat sobre un mapa 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Exemple: Temperatura en un mapa mundial</a:t>
            </a:r>
          </a:p>
          <a:p>
            <a:pPr marL="228600" lvl="0">
              <a:spcBef>
                <a:spcPts val="0"/>
              </a:spcBef>
              <a:buClr>
                <a:srgbClr val="000078"/>
              </a:buClr>
            </a:pPr>
            <a:endParaRPr lang="ca-ES" dirty="0"/>
          </a:p>
          <a:p>
            <a:pPr lvl="0">
              <a:spcBef>
                <a:spcPts val="0"/>
              </a:spcBef>
              <a:buNone/>
            </a:pPr>
            <a:r>
              <a:rPr lang="ca-ES" dirty="0"/>
              <a:t>El tipus de dades a representar es generalment qualitatiu.</a:t>
            </a:r>
          </a:p>
          <a:p>
            <a:pPr lvl="0">
              <a:spcBef>
                <a:spcPts val="0"/>
              </a:spcBef>
              <a:buNone/>
            </a:pPr>
            <a:endParaRPr lang="ca-ES" dirty="0"/>
          </a:p>
          <a:p>
            <a:pPr lvl="0">
              <a:spcBef>
                <a:spcPts val="0"/>
              </a:spcBef>
              <a:buNone/>
            </a:pPr>
            <a:r>
              <a:rPr lang="ca-ES" dirty="0"/>
              <a:t>Relativament nou, però la pràctica de matrius d'ombrejat existeix des de fa més d'un segle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26FB010C-8237-2D81-6F79-5F4D7EE4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t="2210" r="1694" b="3711"/>
          <a:stretch/>
        </p:blipFill>
        <p:spPr bwMode="auto">
          <a:xfrm>
            <a:off x="5705856" y="1400339"/>
            <a:ext cx="3223913" cy="2488634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007CE6-734A-600D-20F8-7FD4601FC797}"/>
              </a:ext>
            </a:extLst>
          </p:cNvPr>
          <p:cNvSpPr txBox="1"/>
          <p:nvPr/>
        </p:nvSpPr>
        <p:spPr>
          <a:xfrm>
            <a:off x="5653604" y="3837867"/>
            <a:ext cx="3328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Toussaint</a:t>
            </a:r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Loua</a:t>
            </a:r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1873. </a:t>
            </a:r>
            <a:r>
              <a:rPr lang="es-E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</a:t>
            </a:r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gràfic</a:t>
            </a:r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general de l' </a:t>
            </a:r>
            <a:r>
              <a:rPr lang="es-ES" sz="1000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Atles</a:t>
            </a:r>
            <a:r>
              <a:rPr lang="es-ES" sz="10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000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estadístic</a:t>
            </a:r>
            <a:r>
              <a:rPr lang="es-ES" sz="10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lang="es-ES" sz="1000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població</a:t>
            </a:r>
            <a:r>
              <a:rPr lang="es-ES" sz="10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París</a:t>
            </a:r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6983700" cy="8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err="1">
                <a:highlight>
                  <a:srgbClr val="FFFFFF"/>
                </a:highlight>
              </a:rPr>
              <a:t>Exemples</a:t>
            </a:r>
            <a:r>
              <a:rPr lang="es-ES" dirty="0">
                <a:highlight>
                  <a:srgbClr val="FFFFFF"/>
                </a:highlight>
              </a:rPr>
              <a:t> de </a:t>
            </a:r>
            <a:r>
              <a:rPr lang="es-ES" dirty="0" err="1">
                <a:highlight>
                  <a:srgbClr val="FFFFFF"/>
                </a:highlight>
              </a:rPr>
              <a:t>headmaps</a:t>
            </a:r>
            <a:r>
              <a:rPr lang="es-ES" dirty="0">
                <a:highlight>
                  <a:srgbClr val="FFFFFF"/>
                </a:highlight>
              </a:rPr>
              <a:t> en clúster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2881A-183B-B8CF-587D-C9512CFD9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780" y="1124230"/>
            <a:ext cx="4096512" cy="3763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6456E-E3F7-4E46-5476-2FDE22F80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08" y="1124230"/>
            <a:ext cx="4246608" cy="36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6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60003-F948-31FF-689E-C6813354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76" y="1291041"/>
            <a:ext cx="4224796" cy="3171659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54995-D8C9-8530-DB3A-7DC277C5A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26" y="1291041"/>
            <a:ext cx="4224797" cy="3167069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8" name="Shape 121">
            <a:extLst>
              <a:ext uri="{FF2B5EF4-FFF2-40B4-BE49-F238E27FC236}">
                <a16:creationId xmlns:a16="http://schemas.microsoft.com/office/drawing/2014/main" id="{61D8FD5A-780F-6ECD-5302-171733C10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6983700" cy="8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err="1">
                <a:highlight>
                  <a:srgbClr val="FFFFFF"/>
                </a:highlight>
              </a:rPr>
              <a:t>Exemples</a:t>
            </a:r>
            <a:r>
              <a:rPr lang="es-ES" dirty="0">
                <a:highlight>
                  <a:srgbClr val="FFFFFF"/>
                </a:highlight>
              </a:rPr>
              <a:t> de </a:t>
            </a:r>
            <a:r>
              <a:rPr lang="es-ES" dirty="0" err="1">
                <a:highlight>
                  <a:srgbClr val="FFFFFF"/>
                </a:highlight>
              </a:rPr>
              <a:t>headmaps</a:t>
            </a:r>
            <a:r>
              <a:rPr lang="es-ES" dirty="0">
                <a:highlight>
                  <a:srgbClr val="FFFFFF"/>
                </a:highlight>
              </a:rPr>
              <a:t> espacial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34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1">
            <a:extLst>
              <a:ext uri="{FF2B5EF4-FFF2-40B4-BE49-F238E27FC236}">
                <a16:creationId xmlns:a16="http://schemas.microsoft.com/office/drawing/2014/main" id="{61D8FD5A-780F-6ECD-5302-171733C10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6983700" cy="4701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err="1">
                <a:highlight>
                  <a:srgbClr val="FFFFFF"/>
                </a:highlight>
              </a:rPr>
              <a:t>Heatmap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AEE11-CDE8-F418-49E8-310E65106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90" y="1013678"/>
            <a:ext cx="5541571" cy="3833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8A162A-D0AA-4DAB-C1F2-BB63EBCCDD5B}"/>
              </a:ext>
            </a:extLst>
          </p:cNvPr>
          <p:cNvSpPr txBox="1"/>
          <p:nvPr/>
        </p:nvSpPr>
        <p:spPr>
          <a:xfrm>
            <a:off x="772475" y="1013678"/>
            <a:ext cx="2754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Dataset</a:t>
            </a:r>
            <a:r>
              <a:rPr lang="es-ES" dirty="0"/>
              <a:t>: “</a:t>
            </a:r>
            <a:r>
              <a:rPr lang="es-ES" dirty="0" err="1"/>
              <a:t>Breast</a:t>
            </a:r>
            <a:r>
              <a:rPr lang="es-ES" dirty="0"/>
              <a:t> </a:t>
            </a:r>
            <a:r>
              <a:rPr lang="es-ES" dirty="0" err="1"/>
              <a:t>Cancer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”</a:t>
            </a:r>
          </a:p>
          <a:p>
            <a:r>
              <a:rPr lang="es-ES" dirty="0">
                <a:hlinkClick r:id="rId4"/>
              </a:rPr>
              <a:t>https://www.kaggle.com/datasets/yasserh/breast-cancer-dataset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993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72475" y="655301"/>
            <a:ext cx="7470600" cy="514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s-ES" i="1" dirty="0"/>
              <a:t>Gantt chart</a:t>
            </a:r>
            <a:endParaRPr lang="ca" i="1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72475" y="1066800"/>
            <a:ext cx="4675826" cy="37612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dirty="0"/>
              <a:t>S'utilitza habitualment com a eina organitzativa per a la gestió de projectes.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ca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dirty="0"/>
              <a:t>Estructura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Files: llista d’activitats o tasques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Columnes: escala de temps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La durada es representa per la longitud d’una barra representada al llarg de l’escala de temps.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Codificació de colors de les barres es pot utilitzar per classificar les activitats en grups.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Es poden utilitzar fletxes de connexió per mostrar dependències entre tasques</a:t>
            </a:r>
          </a:p>
          <a:p>
            <a:pPr lvl="0">
              <a:spcBef>
                <a:spcPts val="0"/>
              </a:spcBef>
              <a:buNone/>
            </a:pPr>
            <a:r>
              <a:rPr lang="ca-ES" dirty="0"/>
              <a:t>Rep el nom de qui va el popularitzar, Henry Gantt (1910-1915), tot i que anteriorment (1896) Karol </a:t>
            </a:r>
            <a:r>
              <a:rPr lang="ca-ES" dirty="0" err="1"/>
              <a:t>Adamiecki</a:t>
            </a:r>
            <a:r>
              <a:rPr lang="ca-ES" dirty="0"/>
              <a:t> el va anomenar </a:t>
            </a:r>
            <a:r>
              <a:rPr lang="ca-ES" i="1" dirty="0" err="1"/>
              <a:t>harmoniograma</a:t>
            </a:r>
            <a:r>
              <a:rPr lang="ca-E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07CE6-734A-600D-20F8-7FD4601FC797}"/>
              </a:ext>
            </a:extLst>
          </p:cNvPr>
          <p:cNvSpPr txBox="1"/>
          <p:nvPr/>
        </p:nvSpPr>
        <p:spPr>
          <a:xfrm>
            <a:off x="5448301" y="4649068"/>
            <a:ext cx="3328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Mike </a:t>
            </a:r>
            <a:r>
              <a:rPr lang="es-E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O’Callaghan</a:t>
            </a:r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-Pat Tillman Memorial Bridge</a:t>
            </a:r>
            <a:endParaRPr lang="es-ES" sz="10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CDD9B5-89E1-8CCB-2B10-07FF5F57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265" y="3153018"/>
            <a:ext cx="3514087" cy="148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B3AAEA-DD48-7374-273B-63E2ECE2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89" y="943726"/>
            <a:ext cx="3514088" cy="216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50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1">
            <a:extLst>
              <a:ext uri="{FF2B5EF4-FFF2-40B4-BE49-F238E27FC236}">
                <a16:creationId xmlns:a16="http://schemas.microsoft.com/office/drawing/2014/main" id="{61D8FD5A-780F-6ECD-5302-171733C10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6983700" cy="8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err="1">
                <a:highlight>
                  <a:srgbClr val="FFFFFF"/>
                </a:highlight>
              </a:rPr>
              <a:t>Exemples</a:t>
            </a:r>
            <a:r>
              <a:rPr lang="es-ES" dirty="0">
                <a:highlight>
                  <a:srgbClr val="FFFFFF"/>
                </a:highlight>
              </a:rPr>
              <a:t> </a:t>
            </a:r>
            <a:r>
              <a:rPr lang="es-ES" i="1" dirty="0" err="1">
                <a:highlight>
                  <a:srgbClr val="FFFFFF"/>
                </a:highlight>
              </a:rPr>
              <a:t>Gannt</a:t>
            </a:r>
            <a:r>
              <a:rPr lang="es-ES" i="1" dirty="0">
                <a:highlight>
                  <a:srgbClr val="FFFFFF"/>
                </a:highlight>
              </a:rPr>
              <a:t> Chart</a:t>
            </a:r>
            <a:endParaRPr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EA481E-0830-552B-8E8A-9984416A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5" y="1068625"/>
            <a:ext cx="7836504" cy="37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845229"/>
      </p:ext>
    </p:extLst>
  </p:cSld>
  <p:clrMapOvr>
    <a:masterClrMapping/>
  </p:clrMapOvr>
</p:sld>
</file>

<file path=ppt/theme/theme1.xml><?xml version="1.0" encoding="utf-8"?>
<a:theme xmlns:a="http://schemas.openxmlformats.org/drawingml/2006/main" name="UOC">
  <a:themeElements>
    <a:clrScheme name="UOC masterbrand">
      <a:dk1>
        <a:srgbClr val="000078"/>
      </a:dk1>
      <a:lt1>
        <a:srgbClr val="FFFFFF"/>
      </a:lt1>
      <a:dk2>
        <a:srgbClr val="000000"/>
      </a:dk2>
      <a:lt2>
        <a:srgbClr val="FFFFFF"/>
      </a:lt2>
      <a:accent1>
        <a:srgbClr val="000078"/>
      </a:accent1>
      <a:accent2>
        <a:srgbClr val="212121"/>
      </a:accent2>
      <a:accent3>
        <a:srgbClr val="706F6F"/>
      </a:accent3>
      <a:accent4>
        <a:srgbClr val="73EDFF"/>
      </a:accent4>
      <a:accent5>
        <a:srgbClr val="D0D0D0"/>
      </a:accent5>
      <a:accent6>
        <a:srgbClr val="F8F8F8"/>
      </a:accent6>
      <a:hlink>
        <a:srgbClr val="000078"/>
      </a:hlink>
      <a:folHlink>
        <a:srgbClr val="73E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C_Masterbrand_Ppt_office_16_9_esp" id="{05ADA9F5-0CD4-E04C-9020-2AF95220E273}" vid="{F357F18C-D030-324B-AFB3-1D98C6AF3392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Plantilla_UOC_Masterbrand_Ppt_office_16_9_esp</Template>
  <TotalTime>463</TotalTime>
  <Words>394</Words>
  <Application>Microsoft Office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Georgia</vt:lpstr>
      <vt:lpstr>UOC</vt:lpstr>
      <vt:lpstr>PAC 2: Estudi de tècniques de visualització de dades</vt:lpstr>
      <vt:lpstr>PAC 2: Estudi de tècniques de visualització de dades</vt:lpstr>
      <vt:lpstr>Visualització</vt:lpstr>
      <vt:lpstr>Heatmap</vt:lpstr>
      <vt:lpstr>Exemples de headmaps en clúster </vt:lpstr>
      <vt:lpstr>Exemples de headmaps espacial</vt:lpstr>
      <vt:lpstr>Heatmap</vt:lpstr>
      <vt:lpstr>Gantt chart</vt:lpstr>
      <vt:lpstr>Exemples Gannt Chart</vt:lpstr>
      <vt:lpstr>Gantt chart</vt:lpstr>
      <vt:lpstr>Horizon graph</vt:lpstr>
      <vt:lpstr>Horizon graph</vt:lpstr>
      <vt:lpstr>Horizon 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 2: Estudi de tècniques de visualització de dades</dc:title>
  <dc:creator>user01</dc:creator>
  <cp:lastModifiedBy>user01</cp:lastModifiedBy>
  <cp:revision>4</cp:revision>
  <dcterms:created xsi:type="dcterms:W3CDTF">2023-04-29T21:19:49Z</dcterms:created>
  <dcterms:modified xsi:type="dcterms:W3CDTF">2023-04-30T22:37:31Z</dcterms:modified>
</cp:coreProperties>
</file>