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T Sans Narrow"/>
      <p:regular r:id="rId18"/>
      <p:bold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TSansNarrow-bold.fntdata"/><Relationship Id="rId6" Type="http://schemas.openxmlformats.org/officeDocument/2006/relationships/slide" Target="slides/slide1.xml"/><Relationship Id="rId18" Type="http://schemas.openxmlformats.org/officeDocument/2006/relationships/font" Target="fonts/PTSansNarrow-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87471ba68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7471ba68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7471ba68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7471ba68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87471ba68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7471ba68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76b0a5a2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76b0a5a2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7471ba6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7471ba6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5c1bf8d4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5c1bf8d4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87471ba68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7471ba68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7471ba68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7471ba68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7471ba68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7471ba68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7471ba68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7471ba68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7471ba68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7471ba68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hyperlink" Target="http://drive.google.com/file/d/1ZKaxWd12DuhU8AITDFvodWKy3SrnHX1E/view" TargetMode="External"/><Relationship Id="rId10" Type="http://schemas.openxmlformats.org/officeDocument/2006/relationships/image" Target="../media/image1.png"/><Relationship Id="rId13" Type="http://schemas.openxmlformats.org/officeDocument/2006/relationships/hyperlink" Target="http://drive.google.com/file/d/1g2wz_-o0j7yOOooDZPrWUjwiuO-i6Itx/view" TargetMode="External"/><Relationship Id="rId12" Type="http://schemas.openxmlformats.org/officeDocument/2006/relationships/hyperlink" Target="http://drive.google.com/file/d/1wUCLinGBL6Cryyfb319t7U9lkSDiXZUi/view" TargetMode="External"/><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6.png"/><Relationship Id="rId9" Type="http://schemas.openxmlformats.org/officeDocument/2006/relationships/hyperlink" Target="http://drive.google.com/file/d/1bQGG_MOrXxjBRGhGqd75n1XnC60fm9nN/view" TargetMode="External"/><Relationship Id="rId5" Type="http://schemas.openxmlformats.org/officeDocument/2006/relationships/image" Target="../media/image13.png"/><Relationship Id="rId6" Type="http://schemas.openxmlformats.org/officeDocument/2006/relationships/image" Target="../media/image5.png"/><Relationship Id="rId7" Type="http://schemas.openxmlformats.org/officeDocument/2006/relationships/image" Target="../media/image4.png"/><Relationship Id="rId8"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towardsdatascience.com/music-genre-classification-with-python-c714d032f0d8" TargetMode="External"/><Relationship Id="rId4" Type="http://schemas.openxmlformats.org/officeDocument/2006/relationships/hyperlink" Target="https://www.isca-speech.org/archive/Interspeech_2018/pdfs/2045.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10.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ca"/>
              <a:t>Music genre classifier</a:t>
            </a:r>
            <a:endParaRPr/>
          </a:p>
        </p:txBody>
      </p:sp>
      <p:sp>
        <p:nvSpPr>
          <p:cNvPr id="67" name="Google Shape;67;p13"/>
          <p:cNvSpPr txBox="1"/>
          <p:nvPr>
            <p:ph idx="1" type="subTitle"/>
          </p:nvPr>
        </p:nvSpPr>
        <p:spPr>
          <a:xfrm>
            <a:off x="1608300" y="2850050"/>
            <a:ext cx="5927400" cy="113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ca" sz="2000"/>
              <a:t>Artur Díaz, Maria Espina &amp; Jordi Vaccher</a:t>
            </a:r>
            <a:endParaRPr sz="2000"/>
          </a:p>
          <a:p>
            <a:pPr indent="0" lvl="0" marL="0" rtl="0" algn="ctr">
              <a:spcBef>
                <a:spcPts val="0"/>
              </a:spcBef>
              <a:spcAft>
                <a:spcPts val="0"/>
              </a:spcAft>
              <a:buNone/>
            </a:pPr>
            <a:r>
              <a:rPr lang="ca" sz="2000"/>
              <a:t>DRCAV</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Results</a:t>
            </a:r>
            <a:endParaRPr/>
          </a:p>
        </p:txBody>
      </p:sp>
      <p:sp>
        <p:nvSpPr>
          <p:cNvPr id="161" name="Google Shape;161;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ca">
                <a:solidFill>
                  <a:srgbClr val="000000"/>
                </a:solidFill>
              </a:rPr>
              <a:t>Using the previous neural network.</a:t>
            </a:r>
            <a:endParaRPr>
              <a:solidFill>
                <a:srgbClr val="000000"/>
              </a:solidFill>
            </a:endParaRPr>
          </a:p>
        </p:txBody>
      </p:sp>
      <p:pic>
        <p:nvPicPr>
          <p:cNvPr id="162" name="Google Shape;162;p22"/>
          <p:cNvPicPr preferRelativeResize="0"/>
          <p:nvPr/>
        </p:nvPicPr>
        <p:blipFill>
          <a:blip r:embed="rId3">
            <a:alphaModFix/>
          </a:blip>
          <a:stretch>
            <a:fillRect/>
          </a:stretch>
        </p:blipFill>
        <p:spPr>
          <a:xfrm>
            <a:off x="311700" y="3574363"/>
            <a:ext cx="2571750" cy="1457325"/>
          </a:xfrm>
          <a:prstGeom prst="rect">
            <a:avLst/>
          </a:prstGeom>
          <a:noFill/>
          <a:ln>
            <a:noFill/>
          </a:ln>
        </p:spPr>
      </p:pic>
      <p:pic>
        <p:nvPicPr>
          <p:cNvPr id="163" name="Google Shape;163;p22"/>
          <p:cNvPicPr preferRelativeResize="0"/>
          <p:nvPr/>
        </p:nvPicPr>
        <p:blipFill>
          <a:blip r:embed="rId4">
            <a:alphaModFix/>
          </a:blip>
          <a:stretch>
            <a:fillRect/>
          </a:stretch>
        </p:blipFill>
        <p:spPr>
          <a:xfrm>
            <a:off x="5928063" y="1970750"/>
            <a:ext cx="2638425" cy="1457325"/>
          </a:xfrm>
          <a:prstGeom prst="rect">
            <a:avLst/>
          </a:prstGeom>
          <a:noFill/>
          <a:ln>
            <a:noFill/>
          </a:ln>
        </p:spPr>
      </p:pic>
      <p:pic>
        <p:nvPicPr>
          <p:cNvPr id="164" name="Google Shape;164;p22"/>
          <p:cNvPicPr preferRelativeResize="0"/>
          <p:nvPr/>
        </p:nvPicPr>
        <p:blipFill>
          <a:blip r:embed="rId5">
            <a:alphaModFix/>
          </a:blip>
          <a:stretch>
            <a:fillRect/>
          </a:stretch>
        </p:blipFill>
        <p:spPr>
          <a:xfrm>
            <a:off x="311688" y="1970738"/>
            <a:ext cx="2524125" cy="1457325"/>
          </a:xfrm>
          <a:prstGeom prst="rect">
            <a:avLst/>
          </a:prstGeom>
          <a:noFill/>
          <a:ln>
            <a:noFill/>
          </a:ln>
        </p:spPr>
      </p:pic>
      <p:pic>
        <p:nvPicPr>
          <p:cNvPr id="165" name="Google Shape;165;p22"/>
          <p:cNvPicPr preferRelativeResize="0"/>
          <p:nvPr/>
        </p:nvPicPr>
        <p:blipFill>
          <a:blip r:embed="rId6">
            <a:alphaModFix/>
          </a:blip>
          <a:stretch>
            <a:fillRect/>
          </a:stretch>
        </p:blipFill>
        <p:spPr>
          <a:xfrm>
            <a:off x="3123563" y="1985025"/>
            <a:ext cx="2581275" cy="1428750"/>
          </a:xfrm>
          <a:prstGeom prst="rect">
            <a:avLst/>
          </a:prstGeom>
          <a:noFill/>
          <a:ln>
            <a:noFill/>
          </a:ln>
        </p:spPr>
      </p:pic>
      <p:pic>
        <p:nvPicPr>
          <p:cNvPr id="166" name="Google Shape;166;p22"/>
          <p:cNvPicPr preferRelativeResize="0"/>
          <p:nvPr/>
        </p:nvPicPr>
        <p:blipFill>
          <a:blip r:embed="rId7">
            <a:alphaModFix/>
          </a:blip>
          <a:stretch>
            <a:fillRect/>
          </a:stretch>
        </p:blipFill>
        <p:spPr>
          <a:xfrm>
            <a:off x="3161663" y="3560075"/>
            <a:ext cx="2505075" cy="1485900"/>
          </a:xfrm>
          <a:prstGeom prst="rect">
            <a:avLst/>
          </a:prstGeom>
          <a:noFill/>
          <a:ln>
            <a:noFill/>
          </a:ln>
        </p:spPr>
      </p:pic>
      <p:pic>
        <p:nvPicPr>
          <p:cNvPr id="167" name="Google Shape;167;p22"/>
          <p:cNvPicPr preferRelativeResize="0"/>
          <p:nvPr/>
        </p:nvPicPr>
        <p:blipFill>
          <a:blip r:embed="rId8">
            <a:alphaModFix/>
          </a:blip>
          <a:stretch>
            <a:fillRect/>
          </a:stretch>
        </p:blipFill>
        <p:spPr>
          <a:xfrm>
            <a:off x="5928075" y="3579150"/>
            <a:ext cx="2638425" cy="1447800"/>
          </a:xfrm>
          <a:prstGeom prst="rect">
            <a:avLst/>
          </a:prstGeom>
          <a:noFill/>
          <a:ln>
            <a:noFill/>
          </a:ln>
        </p:spPr>
      </p:pic>
      <p:pic>
        <p:nvPicPr>
          <p:cNvPr id="168" name="Google Shape;168;p22" title="rock.00038.mp3">
            <a:hlinkClick r:id="rId9"/>
          </p:cNvPr>
          <p:cNvPicPr preferRelativeResize="0"/>
          <p:nvPr/>
        </p:nvPicPr>
        <p:blipFill>
          <a:blip r:embed="rId10">
            <a:alphaModFix/>
          </a:blip>
          <a:stretch>
            <a:fillRect/>
          </a:stretch>
        </p:blipFill>
        <p:spPr>
          <a:xfrm>
            <a:off x="6397063" y="996650"/>
            <a:ext cx="269675" cy="269675"/>
          </a:xfrm>
          <a:prstGeom prst="rect">
            <a:avLst/>
          </a:prstGeom>
          <a:noFill/>
          <a:ln>
            <a:noFill/>
          </a:ln>
        </p:spPr>
      </p:pic>
      <p:pic>
        <p:nvPicPr>
          <p:cNvPr id="169" name="Google Shape;169;p22" title="disco.00008.mp3">
            <a:hlinkClick r:id="rId11"/>
          </p:cNvPr>
          <p:cNvPicPr preferRelativeResize="0"/>
          <p:nvPr/>
        </p:nvPicPr>
        <p:blipFill>
          <a:blip r:embed="rId10">
            <a:alphaModFix/>
          </a:blip>
          <a:stretch>
            <a:fillRect/>
          </a:stretch>
        </p:blipFill>
        <p:spPr>
          <a:xfrm>
            <a:off x="7830425" y="996650"/>
            <a:ext cx="269675" cy="269675"/>
          </a:xfrm>
          <a:prstGeom prst="rect">
            <a:avLst/>
          </a:prstGeom>
          <a:noFill/>
          <a:ln>
            <a:noFill/>
          </a:ln>
        </p:spPr>
      </p:pic>
      <p:sp>
        <p:nvSpPr>
          <p:cNvPr id="170" name="Google Shape;170;p22"/>
          <p:cNvSpPr txBox="1"/>
          <p:nvPr/>
        </p:nvSpPr>
        <p:spPr>
          <a:xfrm>
            <a:off x="5854650" y="1266313"/>
            <a:ext cx="1354500" cy="2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a:latin typeface="Open Sans"/>
                <a:ea typeface="Open Sans"/>
                <a:cs typeface="Open Sans"/>
                <a:sym typeface="Open Sans"/>
              </a:rPr>
              <a:t>Rock.00038</a:t>
            </a:r>
            <a:endParaRPr>
              <a:latin typeface="Open Sans"/>
              <a:ea typeface="Open Sans"/>
              <a:cs typeface="Open Sans"/>
              <a:sym typeface="Open Sans"/>
            </a:endParaRPr>
          </a:p>
        </p:txBody>
      </p:sp>
      <p:sp>
        <p:nvSpPr>
          <p:cNvPr id="171" name="Google Shape;171;p22"/>
          <p:cNvSpPr txBox="1"/>
          <p:nvPr/>
        </p:nvSpPr>
        <p:spPr>
          <a:xfrm>
            <a:off x="7288025" y="1266313"/>
            <a:ext cx="1354500" cy="2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a:latin typeface="Open Sans"/>
                <a:ea typeface="Open Sans"/>
                <a:cs typeface="Open Sans"/>
                <a:sym typeface="Open Sans"/>
              </a:rPr>
              <a:t>Disco.00008</a:t>
            </a:r>
            <a:endParaRPr>
              <a:latin typeface="Open Sans"/>
              <a:ea typeface="Open Sans"/>
              <a:cs typeface="Open Sans"/>
              <a:sym typeface="Open Sans"/>
            </a:endParaRPr>
          </a:p>
        </p:txBody>
      </p:sp>
      <p:sp>
        <p:nvSpPr>
          <p:cNvPr id="172" name="Google Shape;172;p22"/>
          <p:cNvSpPr txBox="1"/>
          <p:nvPr/>
        </p:nvSpPr>
        <p:spPr>
          <a:xfrm>
            <a:off x="5854650" y="583238"/>
            <a:ext cx="1354500" cy="2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a:latin typeface="Open Sans"/>
                <a:ea typeface="Open Sans"/>
                <a:cs typeface="Open Sans"/>
                <a:sym typeface="Open Sans"/>
              </a:rPr>
              <a:t>Hiphop</a:t>
            </a:r>
            <a:r>
              <a:rPr lang="ca">
                <a:latin typeface="Open Sans"/>
                <a:ea typeface="Open Sans"/>
                <a:cs typeface="Open Sans"/>
                <a:sym typeface="Open Sans"/>
              </a:rPr>
              <a:t>.00073</a:t>
            </a:r>
            <a:endParaRPr>
              <a:latin typeface="Open Sans"/>
              <a:ea typeface="Open Sans"/>
              <a:cs typeface="Open Sans"/>
              <a:sym typeface="Open Sans"/>
            </a:endParaRPr>
          </a:p>
        </p:txBody>
      </p:sp>
      <p:sp>
        <p:nvSpPr>
          <p:cNvPr id="173" name="Google Shape;173;p22"/>
          <p:cNvSpPr txBox="1"/>
          <p:nvPr/>
        </p:nvSpPr>
        <p:spPr>
          <a:xfrm>
            <a:off x="7288013" y="583238"/>
            <a:ext cx="1354500" cy="2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a:latin typeface="Open Sans"/>
                <a:ea typeface="Open Sans"/>
                <a:cs typeface="Open Sans"/>
                <a:sym typeface="Open Sans"/>
              </a:rPr>
              <a:t>Hiphop.00048</a:t>
            </a:r>
            <a:endParaRPr>
              <a:latin typeface="Open Sans"/>
              <a:ea typeface="Open Sans"/>
              <a:cs typeface="Open Sans"/>
              <a:sym typeface="Open Sans"/>
            </a:endParaRPr>
          </a:p>
        </p:txBody>
      </p:sp>
      <p:pic>
        <p:nvPicPr>
          <p:cNvPr id="174" name="Google Shape;174;p22" title="hiphop.00048.mp3">
            <a:hlinkClick r:id="rId12"/>
          </p:cNvPr>
          <p:cNvPicPr preferRelativeResize="0"/>
          <p:nvPr/>
        </p:nvPicPr>
        <p:blipFill>
          <a:blip r:embed="rId10">
            <a:alphaModFix/>
          </a:blip>
          <a:stretch>
            <a:fillRect/>
          </a:stretch>
        </p:blipFill>
        <p:spPr>
          <a:xfrm>
            <a:off x="7830425" y="313575"/>
            <a:ext cx="269675" cy="269675"/>
          </a:xfrm>
          <a:prstGeom prst="rect">
            <a:avLst/>
          </a:prstGeom>
          <a:noFill/>
          <a:ln>
            <a:noFill/>
          </a:ln>
        </p:spPr>
      </p:pic>
      <p:pic>
        <p:nvPicPr>
          <p:cNvPr id="175" name="Google Shape;175;p22" title="hiphop.00073.mp3">
            <a:hlinkClick r:id="rId13"/>
          </p:cNvPr>
          <p:cNvPicPr preferRelativeResize="0"/>
          <p:nvPr/>
        </p:nvPicPr>
        <p:blipFill>
          <a:blip r:embed="rId10">
            <a:alphaModFix/>
          </a:blip>
          <a:stretch>
            <a:fillRect/>
          </a:stretch>
        </p:blipFill>
        <p:spPr>
          <a:xfrm>
            <a:off x="6397063" y="313575"/>
            <a:ext cx="269675" cy="269675"/>
          </a:xfrm>
          <a:prstGeom prst="rect">
            <a:avLst/>
          </a:prstGeom>
          <a:noFill/>
          <a:ln>
            <a:noFill/>
          </a:ln>
        </p:spPr>
      </p:pic>
      <p:sp>
        <p:nvSpPr>
          <p:cNvPr id="176" name="Google Shape;176;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Conclusions</a:t>
            </a:r>
            <a:endParaRPr/>
          </a:p>
        </p:txBody>
      </p:sp>
      <p:sp>
        <p:nvSpPr>
          <p:cNvPr id="182" name="Google Shape;182;p23"/>
          <p:cNvSpPr txBox="1"/>
          <p:nvPr>
            <p:ph idx="1" type="body"/>
          </p:nvPr>
        </p:nvSpPr>
        <p:spPr>
          <a:xfrm>
            <a:off x="311700" y="1152475"/>
            <a:ext cx="5013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ca">
                <a:solidFill>
                  <a:srgbClr val="000000"/>
                </a:solidFill>
              </a:rPr>
              <a:t>Results improved comparing to the initial system of </a:t>
            </a:r>
            <a:r>
              <a:rPr lang="ca">
                <a:solidFill>
                  <a:srgbClr val="000000"/>
                </a:solidFill>
                <a:highlight>
                  <a:srgbClr val="FFFFFF"/>
                </a:highlight>
              </a:rPr>
              <a:t>Music Genre Classification with Python.</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ca">
                <a:solidFill>
                  <a:srgbClr val="000000"/>
                </a:solidFill>
                <a:highlight>
                  <a:srgbClr val="FFFFFF"/>
                </a:highlight>
              </a:rPr>
              <a:t>Still far from </a:t>
            </a:r>
            <a:r>
              <a:rPr lang="ca">
                <a:solidFill>
                  <a:srgbClr val="000000"/>
                </a:solidFill>
              </a:rPr>
              <a:t>Music Genre Recognition using Deep Neural Networks and Transfer Learning system.</a:t>
            </a:r>
            <a:endParaRPr>
              <a:solidFill>
                <a:srgbClr val="000000"/>
              </a:solidFill>
            </a:endParaRPr>
          </a:p>
          <a:p>
            <a:pPr indent="-342900" lvl="0" marL="457200" rtl="0" algn="l">
              <a:spcBef>
                <a:spcPts val="0"/>
              </a:spcBef>
              <a:spcAft>
                <a:spcPts val="0"/>
              </a:spcAft>
              <a:buClr>
                <a:srgbClr val="000000"/>
              </a:buClr>
              <a:buSzPts val="1800"/>
              <a:buChar char="●"/>
            </a:pPr>
            <a:r>
              <a:rPr lang="ca">
                <a:solidFill>
                  <a:srgbClr val="000000"/>
                </a:solidFill>
              </a:rPr>
              <a:t>Reasonable recommended song system.</a:t>
            </a:r>
            <a:endParaRPr>
              <a:solidFill>
                <a:srgbClr val="000000"/>
              </a:solidFill>
            </a:endParaRPr>
          </a:p>
          <a:p>
            <a:pPr indent="-342900" lvl="0" marL="457200" rtl="0" algn="l">
              <a:spcBef>
                <a:spcPts val="0"/>
              </a:spcBef>
              <a:spcAft>
                <a:spcPts val="0"/>
              </a:spcAft>
              <a:buClr>
                <a:srgbClr val="000000"/>
              </a:buClr>
              <a:buSzPts val="1800"/>
              <a:buChar char="●"/>
            </a:pPr>
            <a:r>
              <a:rPr lang="ca">
                <a:solidFill>
                  <a:srgbClr val="000000"/>
                </a:solidFill>
              </a:rPr>
              <a:t>Genre is a subjective classification.</a:t>
            </a:r>
            <a:endParaRPr>
              <a:solidFill>
                <a:srgbClr val="000000"/>
              </a:solidFill>
            </a:endParaRPr>
          </a:p>
          <a:p>
            <a:pPr indent="0" lvl="0" marL="457200" rtl="0" algn="l">
              <a:spcBef>
                <a:spcPts val="1600"/>
              </a:spcBef>
              <a:spcAft>
                <a:spcPts val="1600"/>
              </a:spcAft>
              <a:buNone/>
            </a:pPr>
            <a:r>
              <a:t/>
            </a:r>
            <a:endParaRPr/>
          </a:p>
        </p:txBody>
      </p:sp>
      <p:pic>
        <p:nvPicPr>
          <p:cNvPr id="183" name="Google Shape;183;p23"/>
          <p:cNvPicPr preferRelativeResize="0"/>
          <p:nvPr/>
        </p:nvPicPr>
        <p:blipFill>
          <a:blip r:embed="rId3">
            <a:alphaModFix/>
          </a:blip>
          <a:stretch>
            <a:fillRect/>
          </a:stretch>
        </p:blipFill>
        <p:spPr>
          <a:xfrm>
            <a:off x="5417175" y="1274575"/>
            <a:ext cx="3415125" cy="3172200"/>
          </a:xfrm>
          <a:prstGeom prst="rect">
            <a:avLst/>
          </a:prstGeom>
          <a:noFill/>
          <a:ln>
            <a:noFill/>
          </a:ln>
        </p:spPr>
      </p:pic>
      <p:sp>
        <p:nvSpPr>
          <p:cNvPr id="184" name="Google Shape;184;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Bibliography</a:t>
            </a:r>
            <a:endParaRPr/>
          </a:p>
        </p:txBody>
      </p:sp>
      <p:sp>
        <p:nvSpPr>
          <p:cNvPr id="190" name="Google Shape;190;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ca">
                <a:solidFill>
                  <a:srgbClr val="000000"/>
                </a:solidFill>
                <a:highlight>
                  <a:srgbClr val="FFFFFF"/>
                </a:highlight>
              </a:rPr>
              <a:t>Music Genre Classification with Python</a:t>
            </a:r>
            <a:r>
              <a:rPr lang="ca">
                <a:solidFill>
                  <a:srgbClr val="000000"/>
                </a:solidFill>
              </a:rPr>
              <a:t>. </a:t>
            </a:r>
            <a:endParaRPr>
              <a:solidFill>
                <a:srgbClr val="000000"/>
              </a:solidFill>
            </a:endParaRPr>
          </a:p>
          <a:p>
            <a:pPr indent="0" lvl="0" marL="0" rtl="0" algn="l">
              <a:lnSpc>
                <a:spcPct val="150000"/>
              </a:lnSpc>
              <a:spcBef>
                <a:spcPts val="0"/>
              </a:spcBef>
              <a:spcAft>
                <a:spcPts val="0"/>
              </a:spcAft>
              <a:buNone/>
            </a:pPr>
            <a:r>
              <a:rPr lang="ca">
                <a:solidFill>
                  <a:srgbClr val="000000"/>
                </a:solidFill>
                <a:highlight>
                  <a:srgbClr val="FFFFFF"/>
                </a:highlight>
              </a:rPr>
              <a:t>Parul Pandey.</a:t>
            </a:r>
            <a:endParaRPr>
              <a:solidFill>
                <a:srgbClr val="000000"/>
              </a:solidFill>
            </a:endParaRPr>
          </a:p>
          <a:p>
            <a:pPr indent="0" lvl="0" marL="0" rtl="0" algn="l">
              <a:lnSpc>
                <a:spcPct val="150000"/>
              </a:lnSpc>
              <a:spcBef>
                <a:spcPts val="0"/>
              </a:spcBef>
              <a:spcAft>
                <a:spcPts val="0"/>
              </a:spcAft>
              <a:buNone/>
            </a:pPr>
            <a:r>
              <a:rPr lang="ca" sz="1100" u="sng">
                <a:solidFill>
                  <a:schemeClr val="hlink"/>
                </a:solidFill>
                <a:hlinkClick r:id="rId3"/>
              </a:rPr>
              <a:t>https://towardsdatascience.com/music-genre-classification-with-python-c714d032f0d8</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lang="ca">
                <a:solidFill>
                  <a:srgbClr val="000000"/>
                </a:solidFill>
              </a:rPr>
              <a:t>Music Genre Recognition using Deep Neural Networks and Transfer Learning. </a:t>
            </a:r>
            <a:endParaRPr>
              <a:solidFill>
                <a:srgbClr val="000000"/>
              </a:solidFill>
            </a:endParaRPr>
          </a:p>
          <a:p>
            <a:pPr indent="0" lvl="0" marL="0" rtl="0" algn="l">
              <a:lnSpc>
                <a:spcPct val="150000"/>
              </a:lnSpc>
              <a:spcBef>
                <a:spcPts val="0"/>
              </a:spcBef>
              <a:spcAft>
                <a:spcPts val="0"/>
              </a:spcAft>
              <a:buNone/>
            </a:pPr>
            <a:r>
              <a:rPr lang="ca">
                <a:solidFill>
                  <a:srgbClr val="000000"/>
                </a:solidFill>
              </a:rPr>
              <a:t>Deepanway Ghosal, Maheshkumar H. Kolekar. </a:t>
            </a:r>
            <a:endParaRPr>
              <a:solidFill>
                <a:srgbClr val="000000"/>
              </a:solidFill>
            </a:endParaRPr>
          </a:p>
          <a:p>
            <a:pPr indent="0" lvl="0" marL="0" rtl="0" algn="l">
              <a:lnSpc>
                <a:spcPct val="150000"/>
              </a:lnSpc>
              <a:spcBef>
                <a:spcPts val="0"/>
              </a:spcBef>
              <a:spcAft>
                <a:spcPts val="0"/>
              </a:spcAft>
              <a:buNone/>
            </a:pPr>
            <a:r>
              <a:rPr lang="ca">
                <a:solidFill>
                  <a:srgbClr val="000000"/>
                </a:solidFill>
              </a:rPr>
              <a:t>Indian Institute of Technology Patna, India.</a:t>
            </a:r>
            <a:endParaRPr>
              <a:solidFill>
                <a:srgbClr val="000000"/>
              </a:solidFill>
            </a:endParaRPr>
          </a:p>
          <a:p>
            <a:pPr indent="0" lvl="0" marL="0" rtl="0" algn="l">
              <a:lnSpc>
                <a:spcPct val="150000"/>
              </a:lnSpc>
              <a:spcBef>
                <a:spcPts val="0"/>
              </a:spcBef>
              <a:spcAft>
                <a:spcPts val="1600"/>
              </a:spcAft>
              <a:buNone/>
            </a:pPr>
            <a:r>
              <a:rPr lang="ca" sz="1100" u="sng">
                <a:solidFill>
                  <a:schemeClr val="hlink"/>
                </a:solidFill>
                <a:hlinkClick r:id="rId4"/>
              </a:rPr>
              <a:t>https://www.isca-speech.org/archive/Interspeech_2018/pdfs/2045.pdf</a:t>
            </a:r>
            <a:endParaRPr/>
          </a:p>
        </p:txBody>
      </p:sp>
      <p:sp>
        <p:nvSpPr>
          <p:cNvPr id="191" name="Google Shape;191;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300"/>
                                        <p:tgtEl>
                                          <p:spTgt spid="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nvSpPr>
        <p:spPr>
          <a:xfrm>
            <a:off x="328400" y="1847600"/>
            <a:ext cx="3706800" cy="2267700"/>
          </a:xfrm>
          <a:prstGeom prst="rect">
            <a:avLst/>
          </a:prstGeom>
          <a:noFill/>
          <a:ln cap="flat" cmpd="sng" w="28575">
            <a:solidFill>
              <a:srgbClr val="C9DAF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General schematic</a:t>
            </a:r>
            <a:endParaRPr/>
          </a:p>
        </p:txBody>
      </p:sp>
      <p:pic>
        <p:nvPicPr>
          <p:cNvPr id="74" name="Google Shape;74;p14"/>
          <p:cNvPicPr preferRelativeResize="0"/>
          <p:nvPr/>
        </p:nvPicPr>
        <p:blipFill>
          <a:blip r:embed="rId3">
            <a:alphaModFix/>
          </a:blip>
          <a:stretch>
            <a:fillRect/>
          </a:stretch>
        </p:blipFill>
        <p:spPr>
          <a:xfrm>
            <a:off x="240175" y="1865813"/>
            <a:ext cx="2065475" cy="2078851"/>
          </a:xfrm>
          <a:prstGeom prst="rect">
            <a:avLst/>
          </a:prstGeom>
          <a:noFill/>
          <a:ln>
            <a:noFill/>
          </a:ln>
        </p:spPr>
      </p:pic>
      <p:sp>
        <p:nvSpPr>
          <p:cNvPr id="75" name="Google Shape;75;p14"/>
          <p:cNvSpPr txBox="1"/>
          <p:nvPr/>
        </p:nvSpPr>
        <p:spPr>
          <a:xfrm>
            <a:off x="4769650" y="1836100"/>
            <a:ext cx="3927900" cy="2267700"/>
          </a:xfrm>
          <a:prstGeom prst="rect">
            <a:avLst/>
          </a:prstGeom>
          <a:solidFill>
            <a:srgbClr val="FFFFFF"/>
          </a:solidFill>
          <a:ln cap="flat" cmpd="sng" w="28575">
            <a:solidFill>
              <a:srgbClr val="C9DAF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Open Sans"/>
              <a:ea typeface="Open Sans"/>
              <a:cs typeface="Open Sans"/>
              <a:sym typeface="Open Sans"/>
            </a:endParaRPr>
          </a:p>
        </p:txBody>
      </p:sp>
      <p:pic>
        <p:nvPicPr>
          <p:cNvPr id="76" name="Google Shape;76;p14"/>
          <p:cNvPicPr preferRelativeResize="0"/>
          <p:nvPr/>
        </p:nvPicPr>
        <p:blipFill rotWithShape="1">
          <a:blip r:embed="rId4">
            <a:alphaModFix/>
          </a:blip>
          <a:srcRect b="-5860" l="0" r="0" t="5860"/>
          <a:stretch/>
        </p:blipFill>
        <p:spPr>
          <a:xfrm>
            <a:off x="4452150" y="1899250"/>
            <a:ext cx="1999050" cy="2011975"/>
          </a:xfrm>
          <a:prstGeom prst="rect">
            <a:avLst/>
          </a:prstGeom>
          <a:noFill/>
          <a:ln>
            <a:noFill/>
          </a:ln>
        </p:spPr>
      </p:pic>
      <p:cxnSp>
        <p:nvCxnSpPr>
          <p:cNvPr id="77" name="Google Shape;77;p14"/>
          <p:cNvCxnSpPr/>
          <p:nvPr/>
        </p:nvCxnSpPr>
        <p:spPr>
          <a:xfrm>
            <a:off x="1954950" y="2963038"/>
            <a:ext cx="564600" cy="13800"/>
          </a:xfrm>
          <a:prstGeom prst="straightConnector1">
            <a:avLst/>
          </a:prstGeom>
          <a:noFill/>
          <a:ln cap="flat" cmpd="sng" w="19050">
            <a:solidFill>
              <a:srgbClr val="C9DAF8"/>
            </a:solidFill>
            <a:prstDash val="solid"/>
            <a:round/>
            <a:headEnd len="med" w="med" type="none"/>
            <a:tailEnd len="med" w="med" type="triangle"/>
          </a:ln>
        </p:spPr>
      </p:cxnSp>
      <p:cxnSp>
        <p:nvCxnSpPr>
          <p:cNvPr id="78" name="Google Shape;78;p14"/>
          <p:cNvCxnSpPr/>
          <p:nvPr/>
        </p:nvCxnSpPr>
        <p:spPr>
          <a:xfrm>
            <a:off x="6405675" y="2969363"/>
            <a:ext cx="564600" cy="13800"/>
          </a:xfrm>
          <a:prstGeom prst="straightConnector1">
            <a:avLst/>
          </a:prstGeom>
          <a:noFill/>
          <a:ln cap="flat" cmpd="sng" w="19050">
            <a:solidFill>
              <a:srgbClr val="C9DAF8"/>
            </a:solidFill>
            <a:prstDash val="solid"/>
            <a:round/>
            <a:headEnd len="med" w="med" type="none"/>
            <a:tailEnd len="med" w="med" type="triangle"/>
          </a:ln>
        </p:spPr>
      </p:cxnSp>
      <p:cxnSp>
        <p:nvCxnSpPr>
          <p:cNvPr id="79" name="Google Shape;79;p14"/>
          <p:cNvCxnSpPr/>
          <p:nvPr/>
        </p:nvCxnSpPr>
        <p:spPr>
          <a:xfrm>
            <a:off x="4120125" y="2969363"/>
            <a:ext cx="564600" cy="13800"/>
          </a:xfrm>
          <a:prstGeom prst="straightConnector1">
            <a:avLst/>
          </a:prstGeom>
          <a:noFill/>
          <a:ln cap="flat" cmpd="sng" w="19050">
            <a:solidFill>
              <a:srgbClr val="C9DAF8"/>
            </a:solidFill>
            <a:prstDash val="solid"/>
            <a:round/>
            <a:headEnd len="med" w="med" type="none"/>
            <a:tailEnd len="med" w="med" type="triangle"/>
          </a:ln>
        </p:spPr>
      </p:cxnSp>
      <p:pic>
        <p:nvPicPr>
          <p:cNvPr id="80" name="Google Shape;80;p14"/>
          <p:cNvPicPr preferRelativeResize="0"/>
          <p:nvPr/>
        </p:nvPicPr>
        <p:blipFill>
          <a:blip r:embed="rId5">
            <a:alphaModFix/>
          </a:blip>
          <a:stretch>
            <a:fillRect/>
          </a:stretch>
        </p:blipFill>
        <p:spPr>
          <a:xfrm>
            <a:off x="7033075" y="2251850"/>
            <a:ext cx="1602324" cy="1602324"/>
          </a:xfrm>
          <a:prstGeom prst="rect">
            <a:avLst/>
          </a:prstGeom>
          <a:noFill/>
          <a:ln>
            <a:noFill/>
          </a:ln>
        </p:spPr>
      </p:pic>
      <p:sp>
        <p:nvSpPr>
          <p:cNvPr id="81" name="Google Shape;81;p14"/>
          <p:cNvSpPr txBox="1"/>
          <p:nvPr/>
        </p:nvSpPr>
        <p:spPr>
          <a:xfrm>
            <a:off x="1297775" y="1450250"/>
            <a:ext cx="1812000" cy="29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82" name="Google Shape;82;p14"/>
          <p:cNvSpPr txBox="1"/>
          <p:nvPr/>
        </p:nvSpPr>
        <p:spPr>
          <a:xfrm>
            <a:off x="1531575" y="1374200"/>
            <a:ext cx="2151000" cy="4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a:latin typeface="Open Sans"/>
                <a:ea typeface="Open Sans"/>
                <a:cs typeface="Open Sans"/>
                <a:sym typeface="Open Sans"/>
              </a:rPr>
              <a:t>Train system</a:t>
            </a:r>
            <a:endParaRPr>
              <a:latin typeface="Open Sans"/>
              <a:ea typeface="Open Sans"/>
              <a:cs typeface="Open Sans"/>
              <a:sym typeface="Open Sans"/>
            </a:endParaRPr>
          </a:p>
        </p:txBody>
      </p:sp>
      <p:sp>
        <p:nvSpPr>
          <p:cNvPr id="83" name="Google Shape;83;p14"/>
          <p:cNvSpPr txBox="1"/>
          <p:nvPr/>
        </p:nvSpPr>
        <p:spPr>
          <a:xfrm>
            <a:off x="6044250" y="1374200"/>
            <a:ext cx="2151000" cy="4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a:latin typeface="Open Sans"/>
                <a:ea typeface="Open Sans"/>
                <a:cs typeface="Open Sans"/>
                <a:sym typeface="Open Sans"/>
              </a:rPr>
              <a:t>Test system</a:t>
            </a:r>
            <a:endParaRPr>
              <a:latin typeface="Open Sans"/>
              <a:ea typeface="Open Sans"/>
              <a:cs typeface="Open Sans"/>
              <a:sym typeface="Open Sans"/>
            </a:endParaRPr>
          </a:p>
        </p:txBody>
      </p:sp>
      <p:sp>
        <p:nvSpPr>
          <p:cNvPr id="84" name="Google Shape;84;p14"/>
          <p:cNvSpPr txBox="1"/>
          <p:nvPr/>
        </p:nvSpPr>
        <p:spPr>
          <a:xfrm>
            <a:off x="2583650" y="2665975"/>
            <a:ext cx="1301700" cy="93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ca" sz="1700">
                <a:latin typeface="Open Sans"/>
                <a:ea typeface="Open Sans"/>
                <a:cs typeface="Open Sans"/>
                <a:sym typeface="Open Sans"/>
              </a:rPr>
              <a:t>Features Extraction</a:t>
            </a:r>
            <a:endParaRPr b="1" sz="1700">
              <a:latin typeface="Open Sans"/>
              <a:ea typeface="Open Sans"/>
              <a:cs typeface="Open Sans"/>
              <a:sym typeface="Open Sans"/>
            </a:endParaRPr>
          </a:p>
        </p:txBody>
      </p:sp>
      <p:sp>
        <p:nvSpPr>
          <p:cNvPr id="85" name="Google Shape;8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GTZAN dataset</a:t>
            </a:r>
            <a:endParaRPr/>
          </a:p>
        </p:txBody>
      </p:sp>
      <p:sp>
        <p:nvSpPr>
          <p:cNvPr id="91" name="Google Shape;91;p15"/>
          <p:cNvSpPr txBox="1"/>
          <p:nvPr>
            <p:ph idx="1" type="body"/>
          </p:nvPr>
        </p:nvSpPr>
        <p:spPr>
          <a:xfrm>
            <a:off x="311700" y="1266325"/>
            <a:ext cx="63414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ca">
                <a:solidFill>
                  <a:srgbClr val="000000"/>
                </a:solidFill>
                <a:highlight>
                  <a:srgbClr val="FFFFFF"/>
                </a:highlight>
                <a:latin typeface="Arial"/>
                <a:ea typeface="Arial"/>
                <a:cs typeface="Arial"/>
                <a:sym typeface="Arial"/>
              </a:rPr>
              <a:t>This dataset was used for the well known paper in genre classification "Musical genre classification of audio signals" by G. Tzanetakis and P. Cook in IEEE Transactions on Audio and Speech Processing 2002.</a:t>
            </a:r>
            <a:endParaRPr/>
          </a:p>
        </p:txBody>
      </p:sp>
      <p:sp>
        <p:nvSpPr>
          <p:cNvPr id="92" name="Google Shape;92;p15"/>
          <p:cNvSpPr txBox="1"/>
          <p:nvPr/>
        </p:nvSpPr>
        <p:spPr>
          <a:xfrm>
            <a:off x="6952925" y="1280275"/>
            <a:ext cx="1363500" cy="3274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ca" sz="1800"/>
              <a:t>Blues</a:t>
            </a:r>
            <a:endParaRPr sz="1800"/>
          </a:p>
          <a:p>
            <a:pPr indent="0" lvl="0" marL="0" rtl="0" algn="l">
              <a:lnSpc>
                <a:spcPct val="115000"/>
              </a:lnSpc>
              <a:spcBef>
                <a:spcPts val="0"/>
              </a:spcBef>
              <a:spcAft>
                <a:spcPts val="0"/>
              </a:spcAft>
              <a:buNone/>
            </a:pPr>
            <a:r>
              <a:rPr lang="ca" sz="1800"/>
              <a:t>Classical</a:t>
            </a:r>
            <a:endParaRPr sz="1800"/>
          </a:p>
          <a:p>
            <a:pPr indent="0" lvl="0" marL="0" rtl="0" algn="l">
              <a:lnSpc>
                <a:spcPct val="115000"/>
              </a:lnSpc>
              <a:spcBef>
                <a:spcPts val="0"/>
              </a:spcBef>
              <a:spcAft>
                <a:spcPts val="0"/>
              </a:spcAft>
              <a:buNone/>
            </a:pPr>
            <a:r>
              <a:rPr lang="ca" sz="1800"/>
              <a:t>Country</a:t>
            </a:r>
            <a:endParaRPr sz="1800"/>
          </a:p>
          <a:p>
            <a:pPr indent="0" lvl="0" marL="0" rtl="0" algn="l">
              <a:lnSpc>
                <a:spcPct val="115000"/>
              </a:lnSpc>
              <a:spcBef>
                <a:spcPts val="0"/>
              </a:spcBef>
              <a:spcAft>
                <a:spcPts val="0"/>
              </a:spcAft>
              <a:buNone/>
            </a:pPr>
            <a:r>
              <a:rPr lang="ca" sz="1800"/>
              <a:t>Disco</a:t>
            </a:r>
            <a:endParaRPr sz="1800"/>
          </a:p>
          <a:p>
            <a:pPr indent="0" lvl="0" marL="0" rtl="0" algn="l">
              <a:lnSpc>
                <a:spcPct val="115000"/>
              </a:lnSpc>
              <a:spcBef>
                <a:spcPts val="0"/>
              </a:spcBef>
              <a:spcAft>
                <a:spcPts val="0"/>
              </a:spcAft>
              <a:buNone/>
            </a:pPr>
            <a:r>
              <a:rPr lang="ca" sz="1800"/>
              <a:t>Hip-Hop</a:t>
            </a:r>
            <a:endParaRPr sz="1800"/>
          </a:p>
          <a:p>
            <a:pPr indent="0" lvl="0" marL="0" rtl="0" algn="l">
              <a:lnSpc>
                <a:spcPct val="115000"/>
              </a:lnSpc>
              <a:spcBef>
                <a:spcPts val="0"/>
              </a:spcBef>
              <a:spcAft>
                <a:spcPts val="0"/>
              </a:spcAft>
              <a:buNone/>
            </a:pPr>
            <a:r>
              <a:rPr lang="ca" sz="1800"/>
              <a:t>Jazz</a:t>
            </a:r>
            <a:endParaRPr sz="1800"/>
          </a:p>
          <a:p>
            <a:pPr indent="0" lvl="0" marL="0" rtl="0" algn="l">
              <a:lnSpc>
                <a:spcPct val="115000"/>
              </a:lnSpc>
              <a:spcBef>
                <a:spcPts val="0"/>
              </a:spcBef>
              <a:spcAft>
                <a:spcPts val="0"/>
              </a:spcAft>
              <a:buNone/>
            </a:pPr>
            <a:r>
              <a:rPr lang="ca" sz="1800"/>
              <a:t>Metal </a:t>
            </a:r>
            <a:endParaRPr sz="1800"/>
          </a:p>
          <a:p>
            <a:pPr indent="0" lvl="0" marL="0" rtl="0" algn="l">
              <a:lnSpc>
                <a:spcPct val="115000"/>
              </a:lnSpc>
              <a:spcBef>
                <a:spcPts val="0"/>
              </a:spcBef>
              <a:spcAft>
                <a:spcPts val="0"/>
              </a:spcAft>
              <a:buNone/>
            </a:pPr>
            <a:r>
              <a:rPr lang="ca" sz="1800"/>
              <a:t>Pop</a:t>
            </a:r>
            <a:endParaRPr sz="1800"/>
          </a:p>
          <a:p>
            <a:pPr indent="0" lvl="0" marL="0" rtl="0" algn="l">
              <a:lnSpc>
                <a:spcPct val="115000"/>
              </a:lnSpc>
              <a:spcBef>
                <a:spcPts val="0"/>
              </a:spcBef>
              <a:spcAft>
                <a:spcPts val="0"/>
              </a:spcAft>
              <a:buNone/>
            </a:pPr>
            <a:r>
              <a:rPr lang="ca" sz="1800"/>
              <a:t>Reggae</a:t>
            </a:r>
            <a:endParaRPr sz="1800"/>
          </a:p>
          <a:p>
            <a:pPr indent="0" lvl="0" marL="0" rtl="0" algn="l">
              <a:lnSpc>
                <a:spcPct val="115000"/>
              </a:lnSpc>
              <a:spcBef>
                <a:spcPts val="0"/>
              </a:spcBef>
              <a:spcAft>
                <a:spcPts val="0"/>
              </a:spcAft>
              <a:buNone/>
            </a:pPr>
            <a:r>
              <a:rPr lang="ca" sz="1800"/>
              <a:t>Rock</a:t>
            </a:r>
            <a:endParaRPr sz="1800"/>
          </a:p>
          <a:p>
            <a:pPr indent="0" lvl="0" marL="0" rtl="0" algn="l">
              <a:lnSpc>
                <a:spcPct val="115000"/>
              </a:lnSpc>
              <a:spcBef>
                <a:spcPts val="0"/>
              </a:spcBef>
              <a:spcAft>
                <a:spcPts val="1600"/>
              </a:spcAft>
              <a:buNone/>
            </a:pPr>
            <a:r>
              <a:t/>
            </a:r>
            <a:endParaRPr/>
          </a:p>
        </p:txBody>
      </p:sp>
      <p:sp>
        <p:nvSpPr>
          <p:cNvPr id="93" name="Google Shape;9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ca"/>
              <a:t>System schematic</a:t>
            </a:r>
            <a:endParaRPr/>
          </a:p>
          <a:p>
            <a:pPr indent="0" lvl="0" marL="0" rtl="0" algn="l">
              <a:spcBef>
                <a:spcPts val="0"/>
              </a:spcBef>
              <a:spcAft>
                <a:spcPts val="0"/>
              </a:spcAft>
              <a:buNone/>
            </a:pPr>
            <a:r>
              <a:t/>
            </a:r>
            <a:endParaRPr/>
          </a:p>
        </p:txBody>
      </p:sp>
      <p:sp>
        <p:nvSpPr>
          <p:cNvPr id="99" name="Google Shape;99;p16"/>
          <p:cNvSpPr/>
          <p:nvPr/>
        </p:nvSpPr>
        <p:spPr>
          <a:xfrm>
            <a:off x="3065913" y="1835750"/>
            <a:ext cx="922500" cy="5727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p:nvPr/>
        </p:nvSpPr>
        <p:spPr>
          <a:xfrm>
            <a:off x="4091350" y="1807850"/>
            <a:ext cx="1579500" cy="6285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ca" sz="1800"/>
              <a:t>Classifier</a:t>
            </a:r>
            <a:endParaRPr b="1" sz="1800"/>
          </a:p>
        </p:txBody>
      </p:sp>
      <p:sp>
        <p:nvSpPr>
          <p:cNvPr id="101" name="Google Shape;101;p16"/>
          <p:cNvSpPr/>
          <p:nvPr/>
        </p:nvSpPr>
        <p:spPr>
          <a:xfrm>
            <a:off x="5773763" y="1826275"/>
            <a:ext cx="922500" cy="5727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p:nvPr/>
        </p:nvSpPr>
        <p:spPr>
          <a:xfrm>
            <a:off x="311700" y="1798375"/>
            <a:ext cx="2539500" cy="6285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ca" sz="1800"/>
              <a:t>Feature extraction</a:t>
            </a:r>
            <a:endParaRPr b="1" sz="1800"/>
          </a:p>
        </p:txBody>
      </p:sp>
      <p:sp>
        <p:nvSpPr>
          <p:cNvPr id="103" name="Google Shape;103;p16"/>
          <p:cNvSpPr/>
          <p:nvPr/>
        </p:nvSpPr>
        <p:spPr>
          <a:xfrm>
            <a:off x="6799200" y="1835750"/>
            <a:ext cx="1579500" cy="6285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ca" sz="1800"/>
              <a:t>Genre label</a:t>
            </a:r>
            <a:endParaRPr b="1" sz="1800"/>
          </a:p>
        </p:txBody>
      </p:sp>
      <p:sp>
        <p:nvSpPr>
          <p:cNvPr id="104" name="Google Shape;104;p16"/>
          <p:cNvSpPr txBox="1"/>
          <p:nvPr/>
        </p:nvSpPr>
        <p:spPr>
          <a:xfrm>
            <a:off x="6907200" y="2711525"/>
            <a:ext cx="1363500" cy="2180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ca" sz="1200"/>
              <a:t>Blues</a:t>
            </a:r>
            <a:endParaRPr sz="1200"/>
          </a:p>
          <a:p>
            <a:pPr indent="-304800" lvl="0" marL="457200" rtl="0" algn="l">
              <a:lnSpc>
                <a:spcPct val="115000"/>
              </a:lnSpc>
              <a:spcBef>
                <a:spcPts val="0"/>
              </a:spcBef>
              <a:spcAft>
                <a:spcPts val="0"/>
              </a:spcAft>
              <a:buSzPts val="1200"/>
              <a:buChar char="●"/>
            </a:pPr>
            <a:r>
              <a:rPr lang="ca" sz="1200"/>
              <a:t>Classical</a:t>
            </a:r>
            <a:endParaRPr sz="1200"/>
          </a:p>
          <a:p>
            <a:pPr indent="-304800" lvl="0" marL="457200" rtl="0" algn="l">
              <a:lnSpc>
                <a:spcPct val="115000"/>
              </a:lnSpc>
              <a:spcBef>
                <a:spcPts val="0"/>
              </a:spcBef>
              <a:spcAft>
                <a:spcPts val="0"/>
              </a:spcAft>
              <a:buSzPts val="1200"/>
              <a:buChar char="●"/>
            </a:pPr>
            <a:r>
              <a:rPr lang="ca" sz="1200"/>
              <a:t>Country</a:t>
            </a:r>
            <a:endParaRPr sz="1200"/>
          </a:p>
          <a:p>
            <a:pPr indent="-304800" lvl="0" marL="457200" rtl="0" algn="l">
              <a:lnSpc>
                <a:spcPct val="115000"/>
              </a:lnSpc>
              <a:spcBef>
                <a:spcPts val="0"/>
              </a:spcBef>
              <a:spcAft>
                <a:spcPts val="0"/>
              </a:spcAft>
              <a:buSzPts val="1200"/>
              <a:buChar char="●"/>
            </a:pPr>
            <a:r>
              <a:rPr lang="ca" sz="1200"/>
              <a:t>Disco</a:t>
            </a:r>
            <a:endParaRPr sz="1200"/>
          </a:p>
          <a:p>
            <a:pPr indent="-304800" lvl="0" marL="457200" rtl="0" algn="l">
              <a:lnSpc>
                <a:spcPct val="115000"/>
              </a:lnSpc>
              <a:spcBef>
                <a:spcPts val="0"/>
              </a:spcBef>
              <a:spcAft>
                <a:spcPts val="0"/>
              </a:spcAft>
              <a:buSzPts val="1200"/>
              <a:buChar char="●"/>
            </a:pPr>
            <a:r>
              <a:rPr lang="ca" sz="1200"/>
              <a:t>Hip-Hop</a:t>
            </a:r>
            <a:endParaRPr sz="1200"/>
          </a:p>
          <a:p>
            <a:pPr indent="-304800" lvl="0" marL="457200" rtl="0" algn="l">
              <a:lnSpc>
                <a:spcPct val="115000"/>
              </a:lnSpc>
              <a:spcBef>
                <a:spcPts val="0"/>
              </a:spcBef>
              <a:spcAft>
                <a:spcPts val="0"/>
              </a:spcAft>
              <a:buSzPts val="1200"/>
              <a:buChar char="●"/>
            </a:pPr>
            <a:r>
              <a:rPr lang="ca" sz="1200"/>
              <a:t>Jazz</a:t>
            </a:r>
            <a:endParaRPr sz="1200"/>
          </a:p>
          <a:p>
            <a:pPr indent="-304800" lvl="0" marL="457200" rtl="0" algn="l">
              <a:lnSpc>
                <a:spcPct val="115000"/>
              </a:lnSpc>
              <a:spcBef>
                <a:spcPts val="0"/>
              </a:spcBef>
              <a:spcAft>
                <a:spcPts val="0"/>
              </a:spcAft>
              <a:buSzPts val="1200"/>
              <a:buChar char="●"/>
            </a:pPr>
            <a:r>
              <a:rPr lang="ca" sz="1200"/>
              <a:t>Metal </a:t>
            </a:r>
            <a:endParaRPr sz="1200"/>
          </a:p>
          <a:p>
            <a:pPr indent="-304800" lvl="0" marL="457200" rtl="0" algn="l">
              <a:lnSpc>
                <a:spcPct val="115000"/>
              </a:lnSpc>
              <a:spcBef>
                <a:spcPts val="0"/>
              </a:spcBef>
              <a:spcAft>
                <a:spcPts val="0"/>
              </a:spcAft>
              <a:buSzPts val="1200"/>
              <a:buChar char="●"/>
            </a:pPr>
            <a:r>
              <a:rPr lang="ca" sz="1200"/>
              <a:t>Pop</a:t>
            </a:r>
            <a:endParaRPr sz="1200"/>
          </a:p>
          <a:p>
            <a:pPr indent="-304800" lvl="0" marL="457200" rtl="0" algn="l">
              <a:lnSpc>
                <a:spcPct val="115000"/>
              </a:lnSpc>
              <a:spcBef>
                <a:spcPts val="0"/>
              </a:spcBef>
              <a:spcAft>
                <a:spcPts val="0"/>
              </a:spcAft>
              <a:buSzPts val="1200"/>
              <a:buChar char="●"/>
            </a:pPr>
            <a:r>
              <a:rPr lang="ca" sz="1200"/>
              <a:t>Reggae</a:t>
            </a:r>
            <a:endParaRPr sz="1200"/>
          </a:p>
          <a:p>
            <a:pPr indent="-304800" lvl="0" marL="457200" rtl="0" algn="l">
              <a:lnSpc>
                <a:spcPct val="115000"/>
              </a:lnSpc>
              <a:spcBef>
                <a:spcPts val="0"/>
              </a:spcBef>
              <a:spcAft>
                <a:spcPts val="0"/>
              </a:spcAft>
              <a:buSzPts val="1200"/>
              <a:buChar char="●"/>
            </a:pPr>
            <a:r>
              <a:rPr lang="ca" sz="1200"/>
              <a:t>Rock</a:t>
            </a:r>
            <a:endParaRPr sz="1200"/>
          </a:p>
          <a:p>
            <a:pPr indent="0" lvl="0" marL="457200" rtl="0" algn="l">
              <a:lnSpc>
                <a:spcPct val="115000"/>
              </a:lnSpc>
              <a:spcBef>
                <a:spcPts val="0"/>
              </a:spcBef>
              <a:spcAft>
                <a:spcPts val="1600"/>
              </a:spcAft>
              <a:buNone/>
            </a:pPr>
            <a:r>
              <a:t/>
            </a:r>
            <a:endParaRPr sz="1200"/>
          </a:p>
        </p:txBody>
      </p:sp>
      <p:sp>
        <p:nvSpPr>
          <p:cNvPr id="105" name="Google Shape;105;p16"/>
          <p:cNvSpPr txBox="1"/>
          <p:nvPr/>
        </p:nvSpPr>
        <p:spPr>
          <a:xfrm>
            <a:off x="360800" y="3072825"/>
            <a:ext cx="3116700" cy="1479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Char char="●"/>
            </a:pPr>
            <a:r>
              <a:rPr lang="ca" sz="1200">
                <a:highlight>
                  <a:srgbClr val="FFFFFF"/>
                </a:highlight>
              </a:rPr>
              <a:t>Zero Crossing Rate</a:t>
            </a:r>
            <a:endParaRPr sz="1200">
              <a:highlight>
                <a:srgbClr val="FFFFFF"/>
              </a:highlight>
            </a:endParaRPr>
          </a:p>
          <a:p>
            <a:pPr indent="-304800" lvl="0" marL="457200" rtl="0" algn="l">
              <a:lnSpc>
                <a:spcPct val="115000"/>
              </a:lnSpc>
              <a:spcBef>
                <a:spcPts val="0"/>
              </a:spcBef>
              <a:spcAft>
                <a:spcPts val="0"/>
              </a:spcAft>
              <a:buClr>
                <a:srgbClr val="000000"/>
              </a:buClr>
              <a:buSzPts val="1200"/>
              <a:buChar char="●"/>
            </a:pPr>
            <a:r>
              <a:rPr lang="ca" sz="1200">
                <a:highlight>
                  <a:srgbClr val="FFFFFF"/>
                </a:highlight>
              </a:rPr>
              <a:t>Spectral Centroid</a:t>
            </a:r>
            <a:endParaRPr sz="1200">
              <a:highlight>
                <a:srgbClr val="FFFFFF"/>
              </a:highlight>
            </a:endParaRPr>
          </a:p>
          <a:p>
            <a:pPr indent="-304800" lvl="0" marL="457200" rtl="0" algn="l">
              <a:lnSpc>
                <a:spcPct val="115000"/>
              </a:lnSpc>
              <a:spcBef>
                <a:spcPts val="0"/>
              </a:spcBef>
              <a:spcAft>
                <a:spcPts val="0"/>
              </a:spcAft>
              <a:buClr>
                <a:srgbClr val="000000"/>
              </a:buClr>
              <a:buSzPts val="1200"/>
              <a:buChar char="●"/>
            </a:pPr>
            <a:r>
              <a:rPr lang="ca" sz="1200">
                <a:highlight>
                  <a:srgbClr val="FFFFFF"/>
                </a:highlight>
              </a:rPr>
              <a:t>Spectral Rolloff</a:t>
            </a:r>
            <a:endParaRPr sz="1200">
              <a:highlight>
                <a:srgbClr val="FFFFFF"/>
              </a:highlight>
            </a:endParaRPr>
          </a:p>
          <a:p>
            <a:pPr indent="-304800" lvl="0" marL="457200" rtl="0" algn="l">
              <a:lnSpc>
                <a:spcPct val="115000"/>
              </a:lnSpc>
              <a:spcBef>
                <a:spcPts val="0"/>
              </a:spcBef>
              <a:spcAft>
                <a:spcPts val="0"/>
              </a:spcAft>
              <a:buClr>
                <a:srgbClr val="000000"/>
              </a:buClr>
              <a:buSzPts val="1200"/>
              <a:buChar char="●"/>
            </a:pPr>
            <a:r>
              <a:rPr lang="ca" sz="1200">
                <a:highlight>
                  <a:srgbClr val="FFFFFF"/>
                </a:highlight>
              </a:rPr>
              <a:t>Chroma Frequencies</a:t>
            </a:r>
            <a:endParaRPr sz="1200">
              <a:highlight>
                <a:srgbClr val="FFFFFF"/>
              </a:highlight>
            </a:endParaRPr>
          </a:p>
          <a:p>
            <a:pPr indent="-304800" lvl="0" marL="457200" rtl="0" algn="l">
              <a:lnSpc>
                <a:spcPct val="115000"/>
              </a:lnSpc>
              <a:spcBef>
                <a:spcPts val="0"/>
              </a:spcBef>
              <a:spcAft>
                <a:spcPts val="0"/>
              </a:spcAft>
              <a:buClr>
                <a:srgbClr val="000000"/>
              </a:buClr>
              <a:buSzPts val="1200"/>
              <a:buChar char="●"/>
            </a:pPr>
            <a:r>
              <a:rPr lang="ca" sz="1200">
                <a:highlight>
                  <a:srgbClr val="FFFFFF"/>
                </a:highlight>
              </a:rPr>
              <a:t>Mel-Frequency Cepstral Coefficients</a:t>
            </a:r>
            <a:endParaRPr sz="1200">
              <a:highlight>
                <a:srgbClr val="FFFFFF"/>
              </a:highlight>
            </a:endParaRPr>
          </a:p>
          <a:p>
            <a:pPr indent="-304800" lvl="0" marL="457200" rtl="0" algn="l">
              <a:lnSpc>
                <a:spcPct val="115000"/>
              </a:lnSpc>
              <a:spcBef>
                <a:spcPts val="0"/>
              </a:spcBef>
              <a:spcAft>
                <a:spcPts val="0"/>
              </a:spcAft>
              <a:buClr>
                <a:srgbClr val="000000"/>
              </a:buClr>
              <a:buSzPts val="1200"/>
              <a:buChar char="●"/>
            </a:pPr>
            <a:r>
              <a:rPr lang="ca" sz="1200">
                <a:highlight>
                  <a:srgbClr val="FFFFFF"/>
                </a:highlight>
              </a:rPr>
              <a:t>Mel </a:t>
            </a:r>
            <a:r>
              <a:rPr lang="ca" sz="1200">
                <a:highlight>
                  <a:srgbClr val="FFFFFF"/>
                </a:highlight>
              </a:rPr>
              <a:t>spectrogram</a:t>
            </a:r>
            <a:endParaRPr sz="800"/>
          </a:p>
        </p:txBody>
      </p:sp>
      <p:sp>
        <p:nvSpPr>
          <p:cNvPr id="106" name="Google Shape;106;p16"/>
          <p:cNvSpPr txBox="1"/>
          <p:nvPr/>
        </p:nvSpPr>
        <p:spPr>
          <a:xfrm>
            <a:off x="4091350" y="3171125"/>
            <a:ext cx="2202000" cy="1261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Open Sans"/>
              <a:buChar char="●"/>
            </a:pPr>
            <a:r>
              <a:rPr lang="ca" sz="1200">
                <a:latin typeface="Open Sans"/>
                <a:ea typeface="Open Sans"/>
                <a:cs typeface="Open Sans"/>
                <a:sym typeface="Open Sans"/>
              </a:rPr>
              <a:t>Neural network</a:t>
            </a:r>
            <a:endParaRPr sz="1200">
              <a:latin typeface="Open Sans"/>
              <a:ea typeface="Open Sans"/>
              <a:cs typeface="Open Sans"/>
              <a:sym typeface="Open Sans"/>
            </a:endParaRPr>
          </a:p>
          <a:p>
            <a:pPr indent="-304800" lvl="0" marL="457200" rtl="0" algn="l">
              <a:lnSpc>
                <a:spcPct val="115000"/>
              </a:lnSpc>
              <a:spcBef>
                <a:spcPts val="0"/>
              </a:spcBef>
              <a:spcAft>
                <a:spcPts val="0"/>
              </a:spcAft>
              <a:buSzPts val="1200"/>
              <a:buFont typeface="Open Sans"/>
              <a:buChar char="●"/>
            </a:pPr>
            <a:r>
              <a:rPr lang="ca" sz="1200">
                <a:latin typeface="Open Sans"/>
                <a:ea typeface="Open Sans"/>
                <a:cs typeface="Open Sans"/>
                <a:sym typeface="Open Sans"/>
              </a:rPr>
              <a:t>SVM</a:t>
            </a:r>
            <a:endParaRPr sz="1200">
              <a:latin typeface="Open Sans"/>
              <a:ea typeface="Open Sans"/>
              <a:cs typeface="Open Sans"/>
              <a:sym typeface="Open Sans"/>
            </a:endParaRPr>
          </a:p>
          <a:p>
            <a:pPr indent="-304800" lvl="0" marL="457200" rtl="0" algn="l">
              <a:lnSpc>
                <a:spcPct val="115000"/>
              </a:lnSpc>
              <a:spcBef>
                <a:spcPts val="0"/>
              </a:spcBef>
              <a:spcAft>
                <a:spcPts val="0"/>
              </a:spcAft>
              <a:buSzPts val="1200"/>
              <a:buFont typeface="Open Sans"/>
              <a:buChar char="●"/>
            </a:pPr>
            <a:r>
              <a:rPr lang="ca" sz="1200">
                <a:latin typeface="Open Sans"/>
                <a:ea typeface="Open Sans"/>
                <a:cs typeface="Open Sans"/>
                <a:sym typeface="Open Sans"/>
              </a:rPr>
              <a:t>Gaussian Naïve Bayes </a:t>
            </a:r>
            <a:endParaRPr sz="1200">
              <a:latin typeface="Open Sans"/>
              <a:ea typeface="Open Sans"/>
              <a:cs typeface="Open Sans"/>
              <a:sym typeface="Open Sans"/>
            </a:endParaRPr>
          </a:p>
          <a:p>
            <a:pPr indent="-304800" lvl="0" marL="457200" rtl="0" algn="l">
              <a:lnSpc>
                <a:spcPct val="115000"/>
              </a:lnSpc>
              <a:spcBef>
                <a:spcPts val="0"/>
              </a:spcBef>
              <a:spcAft>
                <a:spcPts val="0"/>
              </a:spcAft>
              <a:buSzPts val="1200"/>
              <a:buFont typeface="Open Sans"/>
              <a:buChar char="●"/>
            </a:pPr>
            <a:r>
              <a:rPr lang="ca" sz="1200">
                <a:latin typeface="Open Sans"/>
                <a:ea typeface="Open Sans"/>
                <a:cs typeface="Open Sans"/>
                <a:sym typeface="Open Sans"/>
              </a:rPr>
              <a:t>Tree decissor</a:t>
            </a:r>
            <a:endParaRPr sz="1200">
              <a:latin typeface="Open Sans"/>
              <a:ea typeface="Open Sans"/>
              <a:cs typeface="Open Sans"/>
              <a:sym typeface="Open Sans"/>
            </a:endParaRPr>
          </a:p>
          <a:p>
            <a:pPr indent="-304800" lvl="0" marL="457200" rtl="0" algn="l">
              <a:lnSpc>
                <a:spcPct val="115000"/>
              </a:lnSpc>
              <a:spcBef>
                <a:spcPts val="0"/>
              </a:spcBef>
              <a:spcAft>
                <a:spcPts val="0"/>
              </a:spcAft>
              <a:buSzPts val="1200"/>
              <a:buFont typeface="Open Sans"/>
              <a:buChar char="●"/>
            </a:pPr>
            <a:r>
              <a:rPr lang="ca" sz="1200">
                <a:latin typeface="Open Sans"/>
                <a:ea typeface="Open Sans"/>
                <a:cs typeface="Open Sans"/>
                <a:sym typeface="Open Sans"/>
              </a:rPr>
              <a:t>Random forest </a:t>
            </a:r>
            <a:endParaRPr sz="1200"/>
          </a:p>
          <a:p>
            <a:pPr indent="0" lvl="0" marL="457200" rtl="0" algn="l">
              <a:lnSpc>
                <a:spcPct val="115000"/>
              </a:lnSpc>
              <a:spcBef>
                <a:spcPts val="1600"/>
              </a:spcBef>
              <a:spcAft>
                <a:spcPts val="1600"/>
              </a:spcAft>
              <a:buNone/>
            </a:pPr>
            <a:r>
              <a:t/>
            </a:r>
            <a:endParaRPr sz="1200"/>
          </a:p>
        </p:txBody>
      </p:sp>
      <p:sp>
        <p:nvSpPr>
          <p:cNvPr id="107" name="Google Shape;10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Feature extraction</a:t>
            </a:r>
            <a:endParaRPr/>
          </a:p>
        </p:txBody>
      </p:sp>
      <p:sp>
        <p:nvSpPr>
          <p:cNvPr id="113" name="Google Shape;113;p17"/>
          <p:cNvSpPr txBox="1"/>
          <p:nvPr>
            <p:ph idx="1" type="body"/>
          </p:nvPr>
        </p:nvSpPr>
        <p:spPr>
          <a:xfrm>
            <a:off x="311700" y="1266325"/>
            <a:ext cx="8520600" cy="3302700"/>
          </a:xfrm>
          <a:prstGeom prst="rect">
            <a:avLst/>
          </a:prstGeom>
          <a:noFill/>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b="1" lang="ca">
                <a:solidFill>
                  <a:srgbClr val="000000"/>
                </a:solidFill>
                <a:highlight>
                  <a:srgbClr val="FFFFFF"/>
                </a:highlight>
              </a:rPr>
              <a:t>Zero Crossing Rate</a:t>
            </a:r>
            <a:endParaRPr b="1">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b="1" lang="ca">
                <a:solidFill>
                  <a:srgbClr val="000000"/>
                </a:solidFill>
                <a:highlight>
                  <a:srgbClr val="FFFFFF"/>
                </a:highlight>
              </a:rPr>
              <a:t>Spectral Centroid</a:t>
            </a:r>
            <a:endParaRPr b="1">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b="1" lang="ca">
                <a:solidFill>
                  <a:srgbClr val="000000"/>
                </a:solidFill>
                <a:highlight>
                  <a:srgbClr val="FFFFFF"/>
                </a:highlight>
              </a:rPr>
              <a:t>Spectral Rolloff</a:t>
            </a:r>
            <a:endParaRPr b="1">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b="1" lang="ca">
                <a:solidFill>
                  <a:srgbClr val="000000"/>
                </a:solidFill>
                <a:highlight>
                  <a:srgbClr val="FFFFFF"/>
                </a:highlight>
              </a:rPr>
              <a:t>Chroma Frequencies</a:t>
            </a:r>
            <a:endParaRPr b="1">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b="1" lang="ca">
                <a:solidFill>
                  <a:srgbClr val="000000"/>
                </a:solidFill>
                <a:highlight>
                  <a:srgbClr val="FFFFFF"/>
                </a:highlight>
              </a:rPr>
              <a:t>Mel-Frequency Cepstral Coefficients</a:t>
            </a:r>
            <a:endParaRPr b="1">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b="1" lang="ca">
                <a:solidFill>
                  <a:srgbClr val="000000"/>
                </a:solidFill>
                <a:highlight>
                  <a:srgbClr val="FFFFFF"/>
                </a:highlight>
              </a:rPr>
              <a:t>Mel spectrogram</a:t>
            </a:r>
            <a:endParaRPr b="1">
              <a:solidFill>
                <a:srgbClr val="000000"/>
              </a:solidFill>
              <a:highlight>
                <a:srgbClr val="FFFFFF"/>
              </a:highlight>
            </a:endParaRPr>
          </a:p>
        </p:txBody>
      </p:sp>
      <p:pic>
        <p:nvPicPr>
          <p:cNvPr id="114" name="Google Shape;114;p17"/>
          <p:cNvPicPr preferRelativeResize="0"/>
          <p:nvPr/>
        </p:nvPicPr>
        <p:blipFill>
          <a:blip r:embed="rId3">
            <a:alphaModFix/>
          </a:blip>
          <a:stretch>
            <a:fillRect/>
          </a:stretch>
        </p:blipFill>
        <p:spPr>
          <a:xfrm>
            <a:off x="4463625" y="3099975"/>
            <a:ext cx="4250149" cy="1745200"/>
          </a:xfrm>
          <a:prstGeom prst="rect">
            <a:avLst/>
          </a:prstGeom>
          <a:noFill/>
          <a:ln>
            <a:noFill/>
          </a:ln>
        </p:spPr>
      </p:pic>
      <p:sp>
        <p:nvSpPr>
          <p:cNvPr id="115" name="Google Shape;115;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Classification</a:t>
            </a:r>
            <a:endParaRPr/>
          </a:p>
        </p:txBody>
      </p:sp>
      <p:sp>
        <p:nvSpPr>
          <p:cNvPr id="121" name="Google Shape;121;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b="1" lang="ca">
                <a:solidFill>
                  <a:srgbClr val="000000"/>
                </a:solidFill>
              </a:rPr>
              <a:t>Neural network</a:t>
            </a:r>
            <a:endParaRPr b="1">
              <a:solidFill>
                <a:srgbClr val="000000"/>
              </a:solidFill>
            </a:endParaRPr>
          </a:p>
          <a:p>
            <a:pPr indent="-342900" lvl="0" marL="457200" rtl="0" algn="l">
              <a:spcBef>
                <a:spcPts val="0"/>
              </a:spcBef>
              <a:spcAft>
                <a:spcPts val="0"/>
              </a:spcAft>
              <a:buClr>
                <a:srgbClr val="000000"/>
              </a:buClr>
              <a:buSzPts val="1800"/>
              <a:buChar char="●"/>
            </a:pPr>
            <a:r>
              <a:rPr b="1" lang="ca">
                <a:solidFill>
                  <a:srgbClr val="000000"/>
                </a:solidFill>
              </a:rPr>
              <a:t>SV</a:t>
            </a:r>
            <a:r>
              <a:rPr b="1" lang="ca">
                <a:solidFill>
                  <a:srgbClr val="000000"/>
                </a:solidFill>
              </a:rPr>
              <a:t>M</a:t>
            </a:r>
            <a:endParaRPr b="1">
              <a:solidFill>
                <a:srgbClr val="000000"/>
              </a:solidFill>
            </a:endParaRPr>
          </a:p>
          <a:p>
            <a:pPr indent="-342900" lvl="0" marL="457200" rtl="0" algn="l">
              <a:spcBef>
                <a:spcPts val="0"/>
              </a:spcBef>
              <a:spcAft>
                <a:spcPts val="0"/>
              </a:spcAft>
              <a:buClr>
                <a:srgbClr val="000000"/>
              </a:buClr>
              <a:buSzPts val="1800"/>
              <a:buChar char="●"/>
            </a:pPr>
            <a:r>
              <a:rPr b="1" lang="ca">
                <a:solidFill>
                  <a:srgbClr val="000000"/>
                </a:solidFill>
              </a:rPr>
              <a:t>Gaussian Naïve Bayes classifier</a:t>
            </a:r>
            <a:endParaRPr b="1">
              <a:solidFill>
                <a:srgbClr val="000000"/>
              </a:solidFill>
            </a:endParaRPr>
          </a:p>
          <a:p>
            <a:pPr indent="-342900" lvl="0" marL="457200" rtl="0" algn="l">
              <a:spcBef>
                <a:spcPts val="0"/>
              </a:spcBef>
              <a:spcAft>
                <a:spcPts val="0"/>
              </a:spcAft>
              <a:buClr>
                <a:srgbClr val="000000"/>
              </a:buClr>
              <a:buSzPts val="1800"/>
              <a:buChar char="●"/>
            </a:pPr>
            <a:r>
              <a:rPr b="1" lang="ca">
                <a:solidFill>
                  <a:srgbClr val="000000"/>
                </a:solidFill>
              </a:rPr>
              <a:t>Tree decissor</a:t>
            </a:r>
            <a:endParaRPr b="1">
              <a:solidFill>
                <a:srgbClr val="000000"/>
              </a:solidFill>
            </a:endParaRPr>
          </a:p>
          <a:p>
            <a:pPr indent="-342900" lvl="0" marL="457200" rtl="0" algn="l">
              <a:spcBef>
                <a:spcPts val="0"/>
              </a:spcBef>
              <a:spcAft>
                <a:spcPts val="0"/>
              </a:spcAft>
              <a:buClr>
                <a:srgbClr val="000000"/>
              </a:buClr>
              <a:buSzPts val="1800"/>
              <a:buChar char="●"/>
            </a:pPr>
            <a:r>
              <a:rPr b="1" lang="ca">
                <a:solidFill>
                  <a:srgbClr val="000000"/>
                </a:solidFill>
              </a:rPr>
              <a:t>Random forest classifier</a:t>
            </a:r>
            <a:endParaRPr b="1">
              <a:solidFill>
                <a:srgbClr val="000000"/>
              </a:solidFill>
            </a:endParaRPr>
          </a:p>
        </p:txBody>
      </p:sp>
      <p:pic>
        <p:nvPicPr>
          <p:cNvPr id="122" name="Google Shape;122;p18"/>
          <p:cNvPicPr preferRelativeResize="0"/>
          <p:nvPr/>
        </p:nvPicPr>
        <p:blipFill>
          <a:blip r:embed="rId3">
            <a:alphaModFix/>
          </a:blip>
          <a:stretch>
            <a:fillRect/>
          </a:stretch>
        </p:blipFill>
        <p:spPr>
          <a:xfrm>
            <a:off x="4429975" y="3218722"/>
            <a:ext cx="4402324" cy="1342725"/>
          </a:xfrm>
          <a:prstGeom prst="rect">
            <a:avLst/>
          </a:prstGeom>
          <a:noFill/>
          <a:ln>
            <a:noFill/>
          </a:ln>
        </p:spPr>
      </p:pic>
      <p:pic>
        <p:nvPicPr>
          <p:cNvPr id="123" name="Google Shape;123;p18"/>
          <p:cNvPicPr preferRelativeResize="0"/>
          <p:nvPr/>
        </p:nvPicPr>
        <p:blipFill>
          <a:blip r:embed="rId4">
            <a:alphaModFix/>
          </a:blip>
          <a:stretch>
            <a:fillRect/>
          </a:stretch>
        </p:blipFill>
        <p:spPr>
          <a:xfrm>
            <a:off x="4710225" y="445025"/>
            <a:ext cx="4122075" cy="2219031"/>
          </a:xfrm>
          <a:prstGeom prst="rect">
            <a:avLst/>
          </a:prstGeom>
          <a:noFill/>
          <a:ln>
            <a:noFill/>
          </a:ln>
        </p:spPr>
      </p:pic>
      <p:sp>
        <p:nvSpPr>
          <p:cNvPr id="124" name="Google Shape;12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Results</a:t>
            </a:r>
            <a:endParaRPr/>
          </a:p>
        </p:txBody>
      </p:sp>
      <p:sp>
        <p:nvSpPr>
          <p:cNvPr id="130" name="Google Shape;130;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ca">
                <a:solidFill>
                  <a:srgbClr val="000000"/>
                </a:solidFill>
              </a:rPr>
              <a:t>Neural network			Support vector machine		Random forest</a:t>
            </a:r>
            <a:endParaRPr>
              <a:solidFill>
                <a:srgbClr val="000000"/>
              </a:solidFill>
            </a:endParaRPr>
          </a:p>
        </p:txBody>
      </p:sp>
      <p:pic>
        <p:nvPicPr>
          <p:cNvPr id="131" name="Google Shape;131;p19"/>
          <p:cNvPicPr preferRelativeResize="0"/>
          <p:nvPr/>
        </p:nvPicPr>
        <p:blipFill>
          <a:blip r:embed="rId3">
            <a:alphaModFix/>
          </a:blip>
          <a:stretch>
            <a:fillRect/>
          </a:stretch>
        </p:blipFill>
        <p:spPr>
          <a:xfrm>
            <a:off x="0" y="1706650"/>
            <a:ext cx="3092650" cy="3255150"/>
          </a:xfrm>
          <a:prstGeom prst="rect">
            <a:avLst/>
          </a:prstGeom>
          <a:noFill/>
          <a:ln>
            <a:noFill/>
          </a:ln>
        </p:spPr>
      </p:pic>
      <p:pic>
        <p:nvPicPr>
          <p:cNvPr id="132" name="Google Shape;132;p19"/>
          <p:cNvPicPr preferRelativeResize="0"/>
          <p:nvPr/>
        </p:nvPicPr>
        <p:blipFill>
          <a:blip r:embed="rId4">
            <a:alphaModFix/>
          </a:blip>
          <a:stretch>
            <a:fillRect/>
          </a:stretch>
        </p:blipFill>
        <p:spPr>
          <a:xfrm>
            <a:off x="3106663" y="1715488"/>
            <a:ext cx="2930675" cy="3237475"/>
          </a:xfrm>
          <a:prstGeom prst="rect">
            <a:avLst/>
          </a:prstGeom>
          <a:noFill/>
          <a:ln>
            <a:noFill/>
          </a:ln>
        </p:spPr>
      </p:pic>
      <p:pic>
        <p:nvPicPr>
          <p:cNvPr id="133" name="Google Shape;133;p19"/>
          <p:cNvPicPr preferRelativeResize="0"/>
          <p:nvPr/>
        </p:nvPicPr>
        <p:blipFill rotWithShape="1">
          <a:blip r:embed="rId5">
            <a:alphaModFix/>
          </a:blip>
          <a:srcRect b="0" l="0" r="0" t="0"/>
          <a:stretch/>
        </p:blipFill>
        <p:spPr>
          <a:xfrm>
            <a:off x="6037325" y="1715500"/>
            <a:ext cx="3092650" cy="3237475"/>
          </a:xfrm>
          <a:prstGeom prst="rect">
            <a:avLst/>
          </a:prstGeom>
          <a:noFill/>
          <a:ln>
            <a:noFill/>
          </a:ln>
        </p:spPr>
      </p:pic>
      <p:sp>
        <p:nvSpPr>
          <p:cNvPr id="134" name="Google Shape;134;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Results</a:t>
            </a:r>
            <a:endParaRPr/>
          </a:p>
        </p:txBody>
      </p:sp>
      <p:sp>
        <p:nvSpPr>
          <p:cNvPr id="140" name="Google Shape;140;p20"/>
          <p:cNvSpPr txBox="1"/>
          <p:nvPr>
            <p:ph idx="1" type="body"/>
          </p:nvPr>
        </p:nvSpPr>
        <p:spPr>
          <a:xfrm>
            <a:off x="311700" y="12104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ca">
                <a:solidFill>
                  <a:srgbClr val="000000"/>
                </a:solidFill>
              </a:rPr>
              <a:t>Gaussian Naïve Bayes classifier					Decision tree classifier</a:t>
            </a:r>
            <a:endParaRPr>
              <a:solidFill>
                <a:srgbClr val="000000"/>
              </a:solidFill>
            </a:endParaRPr>
          </a:p>
        </p:txBody>
      </p:sp>
      <p:pic>
        <p:nvPicPr>
          <p:cNvPr id="141" name="Google Shape;141;p20"/>
          <p:cNvPicPr preferRelativeResize="0"/>
          <p:nvPr/>
        </p:nvPicPr>
        <p:blipFill>
          <a:blip r:embed="rId3">
            <a:alphaModFix/>
          </a:blip>
          <a:stretch>
            <a:fillRect/>
          </a:stretch>
        </p:blipFill>
        <p:spPr>
          <a:xfrm>
            <a:off x="311697" y="1573350"/>
            <a:ext cx="3178041" cy="3416401"/>
          </a:xfrm>
          <a:prstGeom prst="rect">
            <a:avLst/>
          </a:prstGeom>
          <a:noFill/>
          <a:ln>
            <a:noFill/>
          </a:ln>
        </p:spPr>
      </p:pic>
      <p:pic>
        <p:nvPicPr>
          <p:cNvPr id="142" name="Google Shape;142;p20"/>
          <p:cNvPicPr preferRelativeResize="0"/>
          <p:nvPr/>
        </p:nvPicPr>
        <p:blipFill>
          <a:blip r:embed="rId4">
            <a:alphaModFix/>
          </a:blip>
          <a:stretch>
            <a:fillRect/>
          </a:stretch>
        </p:blipFill>
        <p:spPr>
          <a:xfrm>
            <a:off x="5597675" y="1573350"/>
            <a:ext cx="3234623" cy="3416401"/>
          </a:xfrm>
          <a:prstGeom prst="rect">
            <a:avLst/>
          </a:prstGeom>
          <a:noFill/>
          <a:ln>
            <a:noFill/>
          </a:ln>
        </p:spPr>
      </p:pic>
      <p:sp>
        <p:nvSpPr>
          <p:cNvPr id="143" name="Google Shape;143;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ca"/>
              <a:t>Song recommender</a:t>
            </a:r>
            <a:endParaRPr/>
          </a:p>
          <a:p>
            <a:pPr indent="0" lvl="0" marL="0" rtl="0" algn="l">
              <a:spcBef>
                <a:spcPts val="0"/>
              </a:spcBef>
              <a:spcAft>
                <a:spcPts val="0"/>
              </a:spcAft>
              <a:buNone/>
            </a:pPr>
            <a:r>
              <a:t/>
            </a:r>
            <a:endParaRPr/>
          </a:p>
        </p:txBody>
      </p:sp>
      <p:sp>
        <p:nvSpPr>
          <p:cNvPr id="149" name="Google Shape;149;p21"/>
          <p:cNvSpPr txBox="1"/>
          <p:nvPr>
            <p:ph idx="1" type="body"/>
          </p:nvPr>
        </p:nvSpPr>
        <p:spPr>
          <a:xfrm>
            <a:off x="311700" y="1152475"/>
            <a:ext cx="8296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ca">
                <a:solidFill>
                  <a:srgbClr val="000000"/>
                </a:solidFill>
              </a:rPr>
              <a:t>From a selected song: </a:t>
            </a:r>
            <a:endParaRPr>
              <a:solidFill>
                <a:srgbClr val="000000"/>
              </a:solidFill>
            </a:endParaRPr>
          </a:p>
        </p:txBody>
      </p:sp>
      <p:sp>
        <p:nvSpPr>
          <p:cNvPr id="150" name="Google Shape;150;p21"/>
          <p:cNvSpPr txBox="1"/>
          <p:nvPr/>
        </p:nvSpPr>
        <p:spPr>
          <a:xfrm>
            <a:off x="251575" y="1872900"/>
            <a:ext cx="3116700" cy="2483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b="1" lang="ca" sz="1800">
                <a:highlight>
                  <a:srgbClr val="FFFFFF"/>
                </a:highlight>
              </a:rPr>
              <a:t>Zero Crossing Rate</a:t>
            </a:r>
            <a:endParaRPr b="1" sz="1800">
              <a:highlight>
                <a:srgbClr val="FFFFFF"/>
              </a:highlight>
            </a:endParaRPr>
          </a:p>
          <a:p>
            <a:pPr indent="-342900" lvl="0" marL="457200" rtl="0" algn="l">
              <a:lnSpc>
                <a:spcPct val="115000"/>
              </a:lnSpc>
              <a:spcBef>
                <a:spcPts val="0"/>
              </a:spcBef>
              <a:spcAft>
                <a:spcPts val="0"/>
              </a:spcAft>
              <a:buClr>
                <a:srgbClr val="000000"/>
              </a:buClr>
              <a:buSzPts val="1800"/>
              <a:buChar char="●"/>
            </a:pPr>
            <a:r>
              <a:rPr b="1" lang="ca" sz="1800">
                <a:highlight>
                  <a:srgbClr val="FFFFFF"/>
                </a:highlight>
              </a:rPr>
              <a:t>Spectral Centroid</a:t>
            </a:r>
            <a:endParaRPr b="1" sz="1800">
              <a:highlight>
                <a:srgbClr val="FFFFFF"/>
              </a:highlight>
            </a:endParaRPr>
          </a:p>
          <a:p>
            <a:pPr indent="-342900" lvl="0" marL="457200" rtl="0" algn="l">
              <a:lnSpc>
                <a:spcPct val="115000"/>
              </a:lnSpc>
              <a:spcBef>
                <a:spcPts val="0"/>
              </a:spcBef>
              <a:spcAft>
                <a:spcPts val="0"/>
              </a:spcAft>
              <a:buClr>
                <a:srgbClr val="000000"/>
              </a:buClr>
              <a:buSzPts val="1800"/>
              <a:buChar char="●"/>
            </a:pPr>
            <a:r>
              <a:rPr b="1" lang="ca" sz="1800">
                <a:highlight>
                  <a:srgbClr val="FFFFFF"/>
                </a:highlight>
              </a:rPr>
              <a:t>Spectral Rolloff</a:t>
            </a:r>
            <a:endParaRPr b="1" sz="1800">
              <a:highlight>
                <a:srgbClr val="FFFFFF"/>
              </a:highlight>
            </a:endParaRPr>
          </a:p>
          <a:p>
            <a:pPr indent="-342900" lvl="0" marL="457200" rtl="0" algn="l">
              <a:lnSpc>
                <a:spcPct val="115000"/>
              </a:lnSpc>
              <a:spcBef>
                <a:spcPts val="0"/>
              </a:spcBef>
              <a:spcAft>
                <a:spcPts val="0"/>
              </a:spcAft>
              <a:buClr>
                <a:srgbClr val="000000"/>
              </a:buClr>
              <a:buSzPts val="1800"/>
              <a:buChar char="●"/>
            </a:pPr>
            <a:r>
              <a:rPr b="1" lang="ca" sz="1800">
                <a:highlight>
                  <a:srgbClr val="FFFFFF"/>
                </a:highlight>
              </a:rPr>
              <a:t>Chroma Frequencies</a:t>
            </a:r>
            <a:endParaRPr b="1" sz="1800">
              <a:highlight>
                <a:srgbClr val="FFFFFF"/>
              </a:highlight>
            </a:endParaRPr>
          </a:p>
          <a:p>
            <a:pPr indent="-342900" lvl="0" marL="457200" rtl="0" algn="l">
              <a:lnSpc>
                <a:spcPct val="115000"/>
              </a:lnSpc>
              <a:spcBef>
                <a:spcPts val="0"/>
              </a:spcBef>
              <a:spcAft>
                <a:spcPts val="0"/>
              </a:spcAft>
              <a:buClr>
                <a:srgbClr val="000000"/>
              </a:buClr>
              <a:buSzPts val="1800"/>
              <a:buChar char="●"/>
            </a:pPr>
            <a:r>
              <a:rPr b="1" lang="ca" sz="1800">
                <a:highlight>
                  <a:srgbClr val="FFFFFF"/>
                </a:highlight>
              </a:rPr>
              <a:t>Mel-Frequency Cepstral Coefficients</a:t>
            </a:r>
            <a:endParaRPr b="1" sz="1800">
              <a:highlight>
                <a:srgbClr val="FFFFFF"/>
              </a:highlight>
            </a:endParaRPr>
          </a:p>
          <a:p>
            <a:pPr indent="-342900" lvl="0" marL="457200" rtl="0" algn="l">
              <a:lnSpc>
                <a:spcPct val="115000"/>
              </a:lnSpc>
              <a:spcBef>
                <a:spcPts val="0"/>
              </a:spcBef>
              <a:spcAft>
                <a:spcPts val="0"/>
              </a:spcAft>
              <a:buClr>
                <a:srgbClr val="000000"/>
              </a:buClr>
              <a:buSzPts val="1800"/>
              <a:buChar char="●"/>
            </a:pPr>
            <a:r>
              <a:rPr b="1" lang="ca" sz="1800">
                <a:highlight>
                  <a:srgbClr val="FFFFFF"/>
                </a:highlight>
              </a:rPr>
              <a:t>Mel spectogram</a:t>
            </a:r>
            <a:endParaRPr/>
          </a:p>
        </p:txBody>
      </p:sp>
      <p:sp>
        <p:nvSpPr>
          <p:cNvPr id="151" name="Google Shape;151;p21"/>
          <p:cNvSpPr/>
          <p:nvPr/>
        </p:nvSpPr>
        <p:spPr>
          <a:xfrm>
            <a:off x="3511413" y="2828100"/>
            <a:ext cx="922500" cy="5727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1"/>
          <p:cNvSpPr/>
          <p:nvPr/>
        </p:nvSpPr>
        <p:spPr>
          <a:xfrm>
            <a:off x="4536850" y="2800200"/>
            <a:ext cx="1579500" cy="6285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ca"/>
              <a:t>Neural Network</a:t>
            </a:r>
            <a:endParaRPr b="1"/>
          </a:p>
        </p:txBody>
      </p:sp>
      <p:sp>
        <p:nvSpPr>
          <p:cNvPr id="153" name="Google Shape;153;p21"/>
          <p:cNvSpPr/>
          <p:nvPr/>
        </p:nvSpPr>
        <p:spPr>
          <a:xfrm>
            <a:off x="6219263" y="2818625"/>
            <a:ext cx="922500" cy="5727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1"/>
          <p:cNvSpPr txBox="1"/>
          <p:nvPr/>
        </p:nvSpPr>
        <p:spPr>
          <a:xfrm>
            <a:off x="7244700" y="2877900"/>
            <a:ext cx="1691100" cy="62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ca"/>
              <a:t>Name of the most similar song</a:t>
            </a:r>
            <a:endParaRPr/>
          </a:p>
        </p:txBody>
      </p:sp>
      <p:sp>
        <p:nvSpPr>
          <p:cNvPr id="155" name="Google Shape;15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