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56" r:id="rId2"/>
    <p:sldId id="301" r:id="rId3"/>
    <p:sldId id="289" r:id="rId4"/>
    <p:sldId id="302" r:id="rId5"/>
    <p:sldId id="303" r:id="rId6"/>
    <p:sldId id="270" r:id="rId7"/>
    <p:sldId id="304" r:id="rId8"/>
    <p:sldId id="290" r:id="rId9"/>
    <p:sldId id="308" r:id="rId10"/>
    <p:sldId id="305" r:id="rId11"/>
    <p:sldId id="309" r:id="rId12"/>
    <p:sldId id="310" r:id="rId13"/>
    <p:sldId id="274" r:id="rId14"/>
    <p:sldId id="275" r:id="rId15"/>
    <p:sldId id="311" r:id="rId16"/>
    <p:sldId id="314" r:id="rId17"/>
    <p:sldId id="315" r:id="rId18"/>
    <p:sldId id="312" r:id="rId19"/>
    <p:sldId id="316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75" d="100"/>
          <a:sy n="75" d="100"/>
        </p:scale>
        <p:origin x="-132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1C00B887-BF92-4029-A1F4-D968270552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8826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0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0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0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0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0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20431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5C5A1B-F5E6-4610-B3F1-A5EA20077D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329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475E-3535-4B7F-9630-59BC830DA7F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7761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6572C-8C9C-415F-B1CA-FE791684F7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828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eestyle Script" panose="030804020302050B0404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Liberation Sans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Liberation Sans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Liberation Sans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Liberation Sans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Liberation Sans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98C52-6709-4E76-82F4-75D5CE5022F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035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60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>
            <a:normAutofit/>
          </a:bodyPr>
          <a:lstStyle>
            <a:lvl1pPr marL="45720" indent="0">
              <a:buNone/>
              <a:defRPr sz="28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4B7F1-C4DA-4842-9977-6BD295F51A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822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2CC7-6351-4187-9288-36C753C372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91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1173776-80E5-43A7-AFB1-373E852A23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</p:spTree>
    <p:extLst>
      <p:ext uri="{BB962C8B-B14F-4D97-AF65-F5344CB8AC3E}">
        <p14:creationId xmlns:p14="http://schemas.microsoft.com/office/powerpoint/2010/main" val="114164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20208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2BD24-8526-4FDD-97CF-557AF7577D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743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8D607-5BC9-47D4-A7AC-B63B69F50C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788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37C3-2DAD-4ABA-9CF8-BD65D040BD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057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F4724-41D5-4BFA-9C60-C2737E802A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27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2089150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92725" y="623888"/>
            <a:ext cx="1325563" cy="457200"/>
          </a:xfrm>
          <a:prstGeom prst="rect">
            <a:avLst/>
          </a:prstGeom>
        </p:spPr>
        <p:txBody>
          <a:bodyPr vert="horz"/>
          <a:lstStyle>
            <a:lvl1pPr algn="r" rtl="0" eaLnBrk="1" fontAlgn="base" latinLnBrk="0" hangingPunct="1">
              <a:spcBef>
                <a:spcPct val="50000"/>
              </a:spcBef>
              <a:spcAft>
                <a:spcPct val="0"/>
              </a:spcAft>
              <a:defRPr kumimoji="0" lang="en-GB" altLang="en-US" sz="140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F5FED3-6E69-4924-8898-EA65B5B2DB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6600" kern="1200">
          <a:solidFill>
            <a:schemeClr val="tx2"/>
          </a:solidFill>
          <a:latin typeface="Freestyle Script" panose="030804020302050B0404" pitchFamily="66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9pPr>
    </p:titleStyle>
    <p:bodyStyle>
      <a:lvl1pPr marL="365125" indent="-255588" algn="l" rtl="0" fontAlgn="base">
        <a:spcBef>
          <a:spcPts val="12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DejaVu Sans" panose="020B0603030804020204" pitchFamily="34" charset="0"/>
          <a:cs typeface="Arial" panose="020B0604020202020204" pitchFamily="34" charset="0"/>
        </a:defRPr>
      </a:lvl1pPr>
      <a:lvl2pPr marL="657225" indent="-246063" algn="l" rtl="0" fontAlgn="base">
        <a:spcBef>
          <a:spcPts val="12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Arial" panose="020B0604020202020204" pitchFamily="34" charset="0"/>
          <a:ea typeface="DejaVu Sans" panose="020B0603030804020204" pitchFamily="34" charset="0"/>
          <a:cs typeface="Arial" panose="020B0604020202020204" pitchFamily="34" charset="0"/>
        </a:defRPr>
      </a:lvl2pPr>
      <a:lvl3pPr marL="922338" indent="-219075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Arial" panose="020B0604020202020204" pitchFamily="34" charset="0"/>
          <a:ea typeface="DejaVu Sans" panose="020B0603030804020204" pitchFamily="34" charset="0"/>
          <a:cs typeface="Arial" panose="020B0604020202020204" pitchFamily="34" charset="0"/>
        </a:defRPr>
      </a:lvl3pPr>
      <a:lvl4pPr marL="1179513" indent="-200025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Arial" panose="020B0604020202020204" pitchFamily="34" charset="0"/>
          <a:ea typeface="DejaVu Sans" panose="020B0603030804020204" pitchFamily="34" charset="0"/>
          <a:cs typeface="Arial" panose="020B0604020202020204" pitchFamily="34" charset="0"/>
        </a:defRPr>
      </a:lvl4pPr>
      <a:lvl5pPr marL="1389063" indent="-182563" algn="l" rtl="0" fontAlgn="base">
        <a:spcBef>
          <a:spcPts val="12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Arial" panose="020B0604020202020204" pitchFamily="34" charset="0"/>
          <a:ea typeface="DejaVu Sans" panose="020B0603030804020204" pitchFamily="34" charset="0"/>
          <a:cs typeface="Arial" panose="020B0604020202020204" pitchFamily="34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altLang="en-US" smtClean="0"/>
              <a:t>Feature-Driven Development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/>
            <a:r>
              <a:rPr lang="en-GB" altLang="en-US" smtClean="0">
                <a:latin typeface="Arial" charset="0"/>
                <a:cs typeface="Arial" charset="0"/>
              </a:rPr>
              <a:t>Edel Sherratt, adapted from originals by Fred Long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Percentage Completeness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milestones that have been reached are counted</a:t>
            </a:r>
          </a:p>
          <a:p>
            <a:r>
              <a:rPr lang="en-US" altLang="en-US" dirty="0"/>
              <a:t>For example, a feature that has reached the coding stage would be 1 + 40 + 3 = 44% complete</a:t>
            </a:r>
          </a:p>
          <a:p>
            <a:r>
              <a:rPr lang="en-GB" dirty="0" smtClean="0"/>
              <a:t>… even if the coding is 90% complete</a:t>
            </a:r>
          </a:p>
          <a:p>
            <a:r>
              <a:rPr lang="en-GB" dirty="0" smtClean="0"/>
              <a:t>Percentage completion is calculated for each feature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7211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92088"/>
          </a:xfrm>
        </p:spPr>
        <p:txBody>
          <a:bodyPr/>
          <a:lstStyle/>
          <a:p>
            <a:r>
              <a:rPr lang="en-US" altLang="en-US" sz="5400" dirty="0"/>
              <a:t>R</a:t>
            </a:r>
            <a:r>
              <a:rPr lang="en-US" altLang="en-US" sz="5400" dirty="0" smtClean="0"/>
              <a:t>esults </a:t>
            </a:r>
            <a:r>
              <a:rPr lang="en-US" altLang="en-US" sz="5400" dirty="0"/>
              <a:t>can be </a:t>
            </a:r>
            <a:r>
              <a:rPr lang="en-US" altLang="en-US" sz="5400" dirty="0" err="1"/>
              <a:t>summarised</a:t>
            </a:r>
            <a:r>
              <a:rPr lang="en-US" altLang="en-US" sz="5400" dirty="0"/>
              <a:t> in </a:t>
            </a:r>
            <a:r>
              <a:rPr lang="en-US" altLang="en-US" sz="5400" dirty="0" smtClean="0"/>
              <a:t>a table</a:t>
            </a:r>
            <a:endParaRPr lang="en-GB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  <p:graphicFrame>
        <p:nvGraphicFramePr>
          <p:cNvPr id="7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88790"/>
              </p:ext>
            </p:extLst>
          </p:nvPr>
        </p:nvGraphicFramePr>
        <p:xfrm>
          <a:off x="539552" y="1844824"/>
          <a:ext cx="7696200" cy="4087813"/>
        </p:xfrm>
        <a:graphic>
          <a:graphicData uri="http://schemas.openxmlformats.org/drawingml/2006/table">
            <a:tbl>
              <a:tblPr/>
              <a:tblGrid>
                <a:gridCol w="1066800"/>
                <a:gridCol w="1371600"/>
                <a:gridCol w="1295400"/>
                <a:gridCol w="1295400"/>
                <a:gridCol w="1295400"/>
                <a:gridCol w="1371600"/>
              </a:tblGrid>
              <a:tr h="7011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Feature set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Number of features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Number not started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Number in progress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Number completed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Percentage completed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Schedule a service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27.7%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Perform a service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15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30.1%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Bill a service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16.6%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Book a repair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13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75.0%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Total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53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24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17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12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00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00" charset="0"/>
                        </a:rPr>
                        <a:t>38.7%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97"/>
          <p:cNvSpPr txBox="1">
            <a:spLocks noChangeArrowheads="1"/>
          </p:cNvSpPr>
          <p:nvPr/>
        </p:nvSpPr>
        <p:spPr bwMode="auto">
          <a:xfrm>
            <a:off x="4932040" y="6165304"/>
            <a:ext cx="39604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2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(From </a:t>
            </a:r>
            <a:r>
              <a:rPr lang="en-GB" altLang="en-US" sz="20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Palmer &amp; </a:t>
            </a:r>
            <a:r>
              <a:rPr lang="en-GB" altLang="en-US" sz="2000" dirty="0" err="1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Felsing</a:t>
            </a:r>
            <a:r>
              <a:rPr lang="en-GB" altLang="en-US" sz="20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p.82</a:t>
            </a:r>
            <a:r>
              <a:rPr lang="en-GB" altLang="en-US" sz="2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69799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needs to know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Clients, sponsors, upper management …</a:t>
            </a:r>
          </a:p>
          <a:p>
            <a:r>
              <a:rPr lang="en-GB" dirty="0"/>
              <a:t>s</a:t>
            </a:r>
            <a:r>
              <a:rPr lang="en-GB" dirty="0" smtClean="0"/>
              <a:t>oon learn to ask why a feature set is in trouble</a:t>
            </a:r>
          </a:p>
          <a:p>
            <a:r>
              <a:rPr lang="en-GB" dirty="0" smtClean="0"/>
              <a:t>Or why a feature set has been in progress for a long time and still isn’t ready</a:t>
            </a:r>
          </a:p>
          <a:p>
            <a:r>
              <a:rPr lang="en-GB" dirty="0" smtClean="0"/>
              <a:t>Or why Chief Programmer initials are changing frequently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7085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5400" dirty="0" smtClean="0"/>
              <a:t>Summary – progress tracking in FDD</a:t>
            </a:r>
            <a:endParaRPr lang="en-GB" altLang="en-US" sz="5400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 smtClean="0">
                <a:latin typeface="Arial" charset="0"/>
                <a:ea typeface="DejaVu Sans" pitchFamily="34" charset="0"/>
                <a:cs typeface="Arial" charset="0"/>
              </a:rPr>
              <a:t>Certain information should be captured during a project:</a:t>
            </a:r>
          </a:p>
          <a:p>
            <a:pPr lvl="1"/>
            <a:r>
              <a:rPr lang="en-GB" altLang="en-US" sz="2400" dirty="0" smtClean="0">
                <a:latin typeface="Arial" charset="0"/>
                <a:ea typeface="DejaVu Sans" pitchFamily="34" charset="0"/>
                <a:cs typeface="Arial" charset="0"/>
              </a:rPr>
              <a:t>Design and development </a:t>
            </a:r>
            <a:r>
              <a:rPr lang="en-GB" altLang="en-US" sz="2400" dirty="0" err="1" smtClean="0">
                <a:latin typeface="Arial" charset="0"/>
                <a:ea typeface="DejaVu Sans" pitchFamily="34" charset="0"/>
                <a:cs typeface="Arial" charset="0"/>
              </a:rPr>
              <a:t>artifacts</a:t>
            </a:r>
            <a:r>
              <a:rPr lang="en-GB" altLang="en-US" sz="2400" dirty="0" smtClean="0">
                <a:latin typeface="Arial" charset="0"/>
                <a:ea typeface="DejaVu Sans" pitchFamily="34" charset="0"/>
                <a:cs typeface="Arial" charset="0"/>
              </a:rPr>
              <a:t> (what, how, why)</a:t>
            </a:r>
          </a:p>
          <a:p>
            <a:pPr lvl="1"/>
            <a:r>
              <a:rPr lang="en-GB" altLang="en-US" sz="2400" dirty="0" smtClean="0">
                <a:latin typeface="Arial" charset="0"/>
                <a:ea typeface="DejaVu Sans" pitchFamily="34" charset="0"/>
                <a:cs typeface="Arial" charset="0"/>
              </a:rPr>
              <a:t>Planning, scheduling and monitoring</a:t>
            </a:r>
          </a:p>
          <a:p>
            <a:pPr lvl="1"/>
            <a:r>
              <a:rPr lang="en-GB" altLang="en-US" sz="2400" dirty="0" smtClean="0">
                <a:latin typeface="Arial" charset="0"/>
                <a:ea typeface="DejaVu Sans" pitchFamily="34" charset="0"/>
                <a:cs typeface="Arial" charset="0"/>
              </a:rPr>
              <a:t>Who did what</a:t>
            </a:r>
          </a:p>
          <a:p>
            <a:r>
              <a:rPr lang="en-GB" altLang="en-US" sz="2400" dirty="0" smtClean="0">
                <a:latin typeface="Arial" charset="0"/>
                <a:ea typeface="DejaVu Sans" pitchFamily="34" charset="0"/>
                <a:cs typeface="Arial" charset="0"/>
              </a:rPr>
              <a:t>As far as possible, this should be kept online and generated </a:t>
            </a:r>
            <a:r>
              <a:rPr lang="en-GB" altLang="en-US" sz="2400" dirty="0" smtClean="0">
                <a:latin typeface="Arial" charset="0"/>
                <a:ea typeface="DejaVu Sans" pitchFamily="34" charset="0"/>
                <a:cs typeface="Arial" charset="0"/>
              </a:rPr>
              <a:t>automatically</a:t>
            </a:r>
          </a:p>
          <a:p>
            <a:r>
              <a:rPr lang="en-GB" altLang="en-US" sz="2400" dirty="0" smtClean="0">
                <a:latin typeface="Arial" charset="0"/>
                <a:ea typeface="DejaVu Sans" pitchFamily="34" charset="0"/>
                <a:cs typeface="Arial" charset="0"/>
              </a:rPr>
              <a:t>And it should be highly visible</a:t>
            </a:r>
            <a:endParaRPr lang="en-GB" altLang="en-US" sz="2400" dirty="0" smtClean="0">
              <a:latin typeface="Arial" charset="0"/>
              <a:ea typeface="DejaVu Sans" pitchFamily="34" charset="0"/>
              <a:cs typeface="Arial" charset="0"/>
            </a:endParaRP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E5AB2393-1BE9-4107-B184-068D668F0311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13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Key Differences from XP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FDD has an initial process when user requirements are gathered and formulated</a:t>
            </a:r>
          </a:p>
          <a:p>
            <a:pPr>
              <a:lnSpc>
                <a:spcPct val="90000"/>
              </a:lnSpc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FDD iterations involve small teams, rather than everyone</a:t>
            </a:r>
          </a:p>
          <a:p>
            <a:pPr>
              <a:lnSpc>
                <a:spcPct val="90000"/>
              </a:lnSpc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In FDD, code is owned by individual teams, not the whole group</a:t>
            </a:r>
          </a:p>
          <a:p>
            <a:pPr>
              <a:lnSpc>
                <a:spcPct val="90000"/>
              </a:lnSpc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FDD has a design stage and design reviews</a:t>
            </a:r>
          </a:p>
          <a:p>
            <a:pPr>
              <a:lnSpc>
                <a:spcPct val="90000"/>
              </a:lnSpc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Coding </a:t>
            </a: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can become </a:t>
            </a: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somewhat mechanical</a:t>
            </a:r>
          </a:p>
          <a:p>
            <a:pPr>
              <a:lnSpc>
                <a:spcPct val="90000"/>
              </a:lnSpc>
            </a:pPr>
            <a:endParaRPr lang="en-GB" altLang="en-US" dirty="0" smtClean="0">
              <a:latin typeface="Arial" charset="0"/>
              <a:ea typeface="DejaVu Sans" pitchFamily="34" charset="0"/>
              <a:cs typeface="Arial" charset="0"/>
            </a:endParaRP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AE082D31-351C-48D1-ABBC-C1E792A18C78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14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differences -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/>
              <a:t>FDD involves a formal code review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/>
              <a:t>FDD strongly discourages refactoring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/>
              <a:t>FDD requires less intensive customer involvement than XP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/>
              <a:t>FDD has defined progress tracking procedures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/>
              <a:t>To use FDD’s progress tracking procedures effectively, project management tools are advisable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/>
              <a:t>FDD works well with teams of mixed ability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3661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FDD, XP and software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architecture </a:t>
            </a:r>
            <a:r>
              <a:rPr lang="en-GB" dirty="0" smtClean="0"/>
              <a:t>can </a:t>
            </a:r>
            <a:r>
              <a:rPr lang="en-GB" dirty="0"/>
              <a:t>be planned or it can emerge as a result of </a:t>
            </a:r>
            <a:r>
              <a:rPr lang="en-GB" dirty="0" smtClean="0"/>
              <a:t>refactoring </a:t>
            </a:r>
          </a:p>
          <a:p>
            <a:r>
              <a:rPr lang="en-GB" dirty="0" smtClean="0"/>
              <a:t>When </a:t>
            </a:r>
            <a:r>
              <a:rPr lang="en-GB" dirty="0"/>
              <a:t>is an emergent architecture likely to lead to a better software product, and when is a planned architecture likely to be better?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513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availability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Sometimes, it is just not possible for the customer to be available on-site throughout the whole development period. </a:t>
            </a:r>
            <a:endParaRPr lang="en-GB" dirty="0" smtClean="0"/>
          </a:p>
          <a:p>
            <a:r>
              <a:rPr lang="en-GB" dirty="0" smtClean="0"/>
              <a:t>What hazards does this pose for </a:t>
            </a:r>
            <a:r>
              <a:rPr lang="en-GB" dirty="0"/>
              <a:t>the </a:t>
            </a:r>
            <a:r>
              <a:rPr lang="en-GB" dirty="0" smtClean="0"/>
              <a:t>customer?</a:t>
            </a:r>
            <a:r>
              <a:rPr lang="en-GB" dirty="0"/>
              <a:t>  </a:t>
            </a:r>
            <a:endParaRPr lang="en-GB" dirty="0" smtClean="0"/>
          </a:p>
          <a:p>
            <a:r>
              <a:rPr lang="en-GB" dirty="0" smtClean="0"/>
              <a:t>How </a:t>
            </a:r>
            <a:r>
              <a:rPr lang="en-GB" dirty="0"/>
              <a:t>can those hazards be reduced?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850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Consider FDD 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Your project is large, but fairly well understood</a:t>
            </a:r>
          </a:p>
          <a:p>
            <a:r>
              <a:rPr lang="en-GB" dirty="0" smtClean="0"/>
              <a:t>Your client cannot be on-site throughout the project</a:t>
            </a:r>
          </a:p>
          <a:p>
            <a:r>
              <a:rPr lang="en-GB" dirty="0" smtClean="0"/>
              <a:t>Tracking progress is important</a:t>
            </a:r>
          </a:p>
          <a:p>
            <a:r>
              <a:rPr lang="en-GB" dirty="0" smtClean="0"/>
              <a:t>Your team is of mixed ability and experience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51863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  <p:sp>
        <p:nvSpPr>
          <p:cNvPr id="7" name="TextBox 6"/>
          <p:cNvSpPr txBox="1"/>
          <p:nvPr/>
        </p:nvSpPr>
        <p:spPr>
          <a:xfrm rot="20290187">
            <a:off x="3275856" y="3141439"/>
            <a:ext cx="864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sz="6600" dirty="0">
                <a:solidFill>
                  <a:schemeClr val="tx2"/>
                </a:solidFill>
                <a:latin typeface="Freestyle Script" panose="030804020302050B0404" pitchFamily="66" charset="0"/>
                <a:ea typeface="+mj-ea"/>
                <a:cs typeface="+mj-cs"/>
              </a:rPr>
              <a:t>?</a:t>
            </a:r>
            <a:endParaRPr lang="en-GB" sz="6600" dirty="0">
              <a:solidFill>
                <a:schemeClr val="tx2"/>
              </a:solidFill>
              <a:latin typeface="Freestyle Script" panose="030804020302050B0404" pitchFamily="66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 rot="1018847">
            <a:off x="1619672" y="5031423"/>
            <a:ext cx="864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sz="6600" dirty="0">
                <a:solidFill>
                  <a:schemeClr val="tx2"/>
                </a:solidFill>
                <a:latin typeface="Freestyle Script" panose="030804020302050B0404" pitchFamily="66" charset="0"/>
                <a:ea typeface="+mj-ea"/>
                <a:cs typeface="+mj-cs"/>
              </a:rPr>
              <a:t>?</a:t>
            </a:r>
            <a:endParaRPr lang="en-GB" sz="6600" dirty="0">
              <a:solidFill>
                <a:schemeClr val="tx2"/>
              </a:solidFill>
              <a:latin typeface="Freestyle Script" panose="030804020302050B0404" pitchFamily="66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 rot="19481112">
            <a:off x="1547664" y="2747089"/>
            <a:ext cx="864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sz="6600" dirty="0">
                <a:solidFill>
                  <a:schemeClr val="tx2"/>
                </a:solidFill>
                <a:latin typeface="Freestyle Script" panose="030804020302050B0404" pitchFamily="66" charset="0"/>
                <a:ea typeface="+mj-ea"/>
                <a:cs typeface="+mj-cs"/>
              </a:rPr>
              <a:t>?</a:t>
            </a:r>
            <a:endParaRPr lang="en-GB" sz="6600" dirty="0">
              <a:solidFill>
                <a:schemeClr val="tx2"/>
              </a:solidFill>
              <a:latin typeface="Freestyle Script" panose="030804020302050B0404" pitchFamily="66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3524845"/>
            <a:ext cx="864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sz="6600" dirty="0">
                <a:solidFill>
                  <a:schemeClr val="tx2"/>
                </a:solidFill>
                <a:latin typeface="Freestyle Script" panose="030804020302050B0404" pitchFamily="66" charset="0"/>
                <a:ea typeface="+mj-ea"/>
                <a:cs typeface="+mj-cs"/>
              </a:rPr>
              <a:t>?</a:t>
            </a:r>
            <a:endParaRPr lang="en-GB" sz="6600" dirty="0">
              <a:solidFill>
                <a:schemeClr val="tx2"/>
              </a:solidFill>
              <a:latin typeface="Freestyle Script" panose="030804020302050B0404" pitchFamily="66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 rot="1081617">
            <a:off x="3960168" y="4782225"/>
            <a:ext cx="864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sz="6600" dirty="0">
                <a:solidFill>
                  <a:schemeClr val="tx2"/>
                </a:solidFill>
                <a:latin typeface="Freestyle Script" panose="030804020302050B0404" pitchFamily="66" charset="0"/>
                <a:ea typeface="+mj-ea"/>
                <a:cs typeface="+mj-cs"/>
              </a:rPr>
              <a:t>?</a:t>
            </a:r>
            <a:endParaRPr lang="en-GB" sz="6600" dirty="0">
              <a:solidFill>
                <a:schemeClr val="tx2"/>
              </a:solidFill>
              <a:latin typeface="Freestyle Script" panose="030804020302050B0404" pitchFamily="66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 rot="17875943">
            <a:off x="4583708" y="2261433"/>
            <a:ext cx="864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sz="6600" dirty="0">
                <a:solidFill>
                  <a:schemeClr val="tx2"/>
                </a:solidFill>
                <a:latin typeface="Freestyle Script" panose="030804020302050B0404" pitchFamily="66" charset="0"/>
                <a:ea typeface="+mj-ea"/>
                <a:cs typeface="+mj-cs"/>
              </a:rPr>
              <a:t>?</a:t>
            </a:r>
            <a:endParaRPr lang="en-GB" sz="6600" dirty="0">
              <a:solidFill>
                <a:schemeClr val="tx2"/>
              </a:solidFill>
              <a:latin typeface="Freestyle Script" panose="030804020302050B0404" pitchFamily="66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6977236" y="4575056"/>
            <a:ext cx="864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sz="6600" dirty="0">
                <a:solidFill>
                  <a:schemeClr val="tx2"/>
                </a:solidFill>
                <a:latin typeface="Freestyle Script" panose="030804020302050B0404" pitchFamily="66" charset="0"/>
                <a:ea typeface="+mj-ea"/>
                <a:cs typeface="+mj-cs"/>
              </a:rPr>
              <a:t>?</a:t>
            </a:r>
            <a:endParaRPr lang="en-GB" sz="6600" dirty="0">
              <a:solidFill>
                <a:schemeClr val="tx2"/>
              </a:solidFill>
              <a:latin typeface="Freestyle Script" panose="030804020302050B0404" pitchFamily="66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192" y="2252662"/>
            <a:ext cx="864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sz="6600" dirty="0">
                <a:solidFill>
                  <a:schemeClr val="tx2"/>
                </a:solidFill>
                <a:latin typeface="Freestyle Script" panose="030804020302050B0404" pitchFamily="66" charset="0"/>
                <a:ea typeface="+mj-ea"/>
                <a:cs typeface="+mj-cs"/>
              </a:rPr>
              <a:t>?</a:t>
            </a:r>
            <a:endParaRPr lang="en-GB" sz="6600" dirty="0">
              <a:solidFill>
                <a:schemeClr val="tx2"/>
              </a:solidFill>
              <a:latin typeface="Freestyle Script" panose="030804020302050B0404" pitchFamily="66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5188" y="3373358"/>
            <a:ext cx="8640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sz="6600" dirty="0">
                <a:solidFill>
                  <a:schemeClr val="tx2"/>
                </a:solidFill>
                <a:latin typeface="Freestyle Script" panose="030804020302050B0404" pitchFamily="66" charset="0"/>
                <a:ea typeface="+mj-ea"/>
                <a:cs typeface="+mj-cs"/>
              </a:rPr>
              <a:t>?</a:t>
            </a:r>
            <a:endParaRPr lang="en-GB" sz="6600" dirty="0">
              <a:solidFill>
                <a:schemeClr val="tx2"/>
              </a:solidFill>
              <a:latin typeface="Freestyle Script" panose="030804020302050B04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989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FDD and Project Management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17032"/>
            <a:ext cx="7772400" cy="216024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Time is a valuable and scarce resource</a:t>
            </a:r>
          </a:p>
          <a:p>
            <a:r>
              <a:rPr lang="en-GB" dirty="0" smtClean="0"/>
              <a:t>Filling forms, answering email, dealing with ‘visits from the boss’ all consume time</a:t>
            </a:r>
          </a:p>
          <a:p>
            <a:r>
              <a:rPr lang="en-GB" dirty="0" smtClean="0"/>
              <a:t>Challenge: make information capture automatic and simple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4B7F1-C4DA-4842-9977-6BD295F51A74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341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069975"/>
          </a:xfrm>
        </p:spPr>
        <p:txBody>
          <a:bodyPr/>
          <a:lstStyle/>
          <a:p>
            <a:r>
              <a:rPr lang="en-GB" altLang="en-US" smtClean="0"/>
              <a:t>The Five Processes</a:t>
            </a:r>
          </a:p>
        </p:txBody>
      </p:sp>
      <p:sp>
        <p:nvSpPr>
          <p:cNvPr id="18435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DF3E8850-0F41-4C47-8C10-24B0C179D583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3</a:t>
            </a:fld>
            <a:endParaRPr lang="en-GB" altLang="en-US" sz="1800">
              <a:solidFill>
                <a:srgbClr val="FFFFFF"/>
              </a:solidFill>
            </a:endParaRPr>
          </a:p>
        </p:txBody>
      </p:sp>
      <p:sp>
        <p:nvSpPr>
          <p:cNvPr id="18438" name="Rectangle 1040"/>
          <p:cNvSpPr>
            <a:spLocks noChangeArrowheads="1"/>
          </p:cNvSpPr>
          <p:nvPr/>
        </p:nvSpPr>
        <p:spPr bwMode="auto">
          <a:xfrm>
            <a:off x="5410200" y="1600200"/>
            <a:ext cx="34290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Rectangle 1039"/>
          <p:cNvSpPr>
            <a:spLocks noChangeArrowheads="1"/>
          </p:cNvSpPr>
          <p:nvPr/>
        </p:nvSpPr>
        <p:spPr bwMode="auto">
          <a:xfrm>
            <a:off x="5257800" y="1752600"/>
            <a:ext cx="34290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Rectangle 1038"/>
          <p:cNvSpPr>
            <a:spLocks noChangeArrowheads="1"/>
          </p:cNvSpPr>
          <p:nvPr/>
        </p:nvSpPr>
        <p:spPr bwMode="auto">
          <a:xfrm>
            <a:off x="5105400" y="1905000"/>
            <a:ext cx="34290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Rectangle 1037"/>
          <p:cNvSpPr>
            <a:spLocks noChangeArrowheads="1"/>
          </p:cNvSpPr>
          <p:nvPr/>
        </p:nvSpPr>
        <p:spPr bwMode="auto">
          <a:xfrm>
            <a:off x="4953000" y="2133600"/>
            <a:ext cx="34290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8442" name="Group 1036"/>
          <p:cNvGrpSpPr>
            <a:grpSpLocks/>
          </p:cNvGrpSpPr>
          <p:nvPr/>
        </p:nvGrpSpPr>
        <p:grpSpPr bwMode="auto">
          <a:xfrm>
            <a:off x="304800" y="2514600"/>
            <a:ext cx="7696200" cy="1216025"/>
            <a:chOff x="192" y="1584"/>
            <a:chExt cx="4848" cy="766"/>
          </a:xfrm>
        </p:grpSpPr>
        <p:sp>
          <p:nvSpPr>
            <p:cNvPr id="18455" name="Text Box 1027"/>
            <p:cNvSpPr txBox="1">
              <a:spLocks noChangeArrowheads="1"/>
            </p:cNvSpPr>
            <p:nvPr/>
          </p:nvSpPr>
          <p:spPr bwMode="auto">
            <a:xfrm>
              <a:off x="192" y="1584"/>
              <a:ext cx="672" cy="7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/>
                <a:t>Develop</a:t>
              </a:r>
              <a:br>
                <a:rPr lang="en-GB" altLang="en-US" sz="1800"/>
              </a:br>
              <a:r>
                <a:rPr lang="en-GB" altLang="en-US" sz="1800"/>
                <a:t>an</a:t>
              </a:r>
              <a:br>
                <a:rPr lang="en-GB" altLang="en-US" sz="1800"/>
              </a:br>
              <a:r>
                <a:rPr lang="en-GB" altLang="en-US" sz="1800"/>
                <a:t>Overall</a:t>
              </a:r>
              <a:br>
                <a:rPr lang="en-GB" altLang="en-US" sz="1800"/>
              </a:br>
              <a:r>
                <a:rPr lang="en-GB" altLang="en-US" sz="1800"/>
                <a:t>Model</a:t>
              </a:r>
            </a:p>
          </p:txBody>
        </p:sp>
        <p:sp>
          <p:nvSpPr>
            <p:cNvPr id="18456" name="Text Box 1028"/>
            <p:cNvSpPr txBox="1">
              <a:spLocks noChangeArrowheads="1"/>
            </p:cNvSpPr>
            <p:nvPr/>
          </p:nvSpPr>
          <p:spPr bwMode="auto">
            <a:xfrm>
              <a:off x="1218" y="1584"/>
              <a:ext cx="696" cy="7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/>
                <a:t>Build a</a:t>
              </a:r>
              <a:br>
                <a:rPr lang="en-GB" altLang="en-US" sz="1800"/>
              </a:br>
              <a:r>
                <a:rPr lang="en-GB" altLang="en-US" sz="1800"/>
                <a:t>Features</a:t>
              </a:r>
              <a:br>
                <a:rPr lang="en-GB" altLang="en-US" sz="1800"/>
              </a:br>
              <a:r>
                <a:rPr lang="en-GB" altLang="en-US" sz="1800"/>
                <a:t>List</a:t>
              </a:r>
              <a:br>
                <a:rPr lang="en-GB" altLang="en-US" sz="1800"/>
              </a:br>
              <a:endParaRPr lang="en-GB" altLang="en-US" sz="1800"/>
            </a:p>
          </p:txBody>
        </p:sp>
        <p:sp>
          <p:nvSpPr>
            <p:cNvPr id="18457" name="Text Box 1029"/>
            <p:cNvSpPr txBox="1">
              <a:spLocks noChangeArrowheads="1"/>
            </p:cNvSpPr>
            <p:nvPr/>
          </p:nvSpPr>
          <p:spPr bwMode="auto">
            <a:xfrm>
              <a:off x="2268" y="1584"/>
              <a:ext cx="720" cy="7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/>
                <a:t/>
              </a:r>
              <a:br>
                <a:rPr lang="en-GB" altLang="en-US" sz="1800"/>
              </a:br>
              <a:r>
                <a:rPr lang="en-GB" altLang="en-US" sz="1800"/>
                <a:t>Plan by</a:t>
              </a:r>
              <a:br>
                <a:rPr lang="en-GB" altLang="en-US" sz="1800"/>
              </a:br>
              <a:r>
                <a:rPr lang="en-GB" altLang="en-US" sz="1800"/>
                <a:t>Features</a:t>
              </a:r>
              <a:br>
                <a:rPr lang="en-GB" altLang="en-US" sz="1800"/>
              </a:br>
              <a:endParaRPr lang="en-GB" altLang="en-US" sz="1800"/>
            </a:p>
          </p:txBody>
        </p:sp>
        <p:sp>
          <p:nvSpPr>
            <p:cNvPr id="18458" name="Text Box 1030"/>
            <p:cNvSpPr txBox="1">
              <a:spLocks noChangeArrowheads="1"/>
            </p:cNvSpPr>
            <p:nvPr/>
          </p:nvSpPr>
          <p:spPr bwMode="auto">
            <a:xfrm>
              <a:off x="3342" y="1584"/>
              <a:ext cx="672" cy="7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/>
                <a:t>Design by</a:t>
              </a:r>
              <a:br>
                <a:rPr lang="en-GB" altLang="en-US" sz="1800"/>
              </a:br>
              <a:r>
                <a:rPr lang="en-GB" altLang="en-US" sz="1800"/>
                <a:t>Features</a:t>
              </a:r>
              <a:br>
                <a:rPr lang="en-GB" altLang="en-US" sz="1800"/>
              </a:br>
              <a:endParaRPr lang="en-GB" altLang="en-US" sz="1800"/>
            </a:p>
          </p:txBody>
        </p:sp>
        <p:sp>
          <p:nvSpPr>
            <p:cNvPr id="18459" name="Text Box 1031"/>
            <p:cNvSpPr txBox="1">
              <a:spLocks noChangeArrowheads="1"/>
            </p:cNvSpPr>
            <p:nvPr/>
          </p:nvSpPr>
          <p:spPr bwMode="auto">
            <a:xfrm>
              <a:off x="4368" y="1584"/>
              <a:ext cx="672" cy="7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/>
                <a:t/>
              </a:r>
              <a:br>
                <a:rPr lang="en-GB" altLang="en-US" sz="1800"/>
              </a:br>
              <a:r>
                <a:rPr lang="en-GB" altLang="en-US" sz="1800"/>
                <a:t>Build by</a:t>
              </a:r>
              <a:br>
                <a:rPr lang="en-GB" altLang="en-US" sz="1800"/>
              </a:br>
              <a:r>
                <a:rPr lang="en-GB" altLang="en-US" sz="1800"/>
                <a:t>Features</a:t>
              </a:r>
              <a:br>
                <a:rPr lang="en-GB" altLang="en-US" sz="1800"/>
              </a:br>
              <a:endParaRPr lang="en-GB" altLang="en-US" sz="1800"/>
            </a:p>
          </p:txBody>
        </p:sp>
        <p:cxnSp>
          <p:nvCxnSpPr>
            <p:cNvPr id="18460" name="AutoShape 1032"/>
            <p:cNvCxnSpPr>
              <a:cxnSpLocks noChangeShapeType="1"/>
              <a:stCxn id="18455" idx="3"/>
              <a:endCxn id="18456" idx="1"/>
            </p:cNvCxnSpPr>
            <p:nvPr/>
          </p:nvCxnSpPr>
          <p:spPr bwMode="auto">
            <a:xfrm>
              <a:off x="872" y="1967"/>
              <a:ext cx="3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1" name="AutoShape 1033"/>
            <p:cNvCxnSpPr>
              <a:cxnSpLocks noChangeShapeType="1"/>
              <a:stCxn id="18456" idx="3"/>
              <a:endCxn id="18457" idx="1"/>
            </p:cNvCxnSpPr>
            <p:nvPr/>
          </p:nvCxnSpPr>
          <p:spPr bwMode="auto">
            <a:xfrm>
              <a:off x="1922" y="1967"/>
              <a:ext cx="3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2" name="AutoShape 1034"/>
            <p:cNvCxnSpPr>
              <a:cxnSpLocks noChangeShapeType="1"/>
              <a:stCxn id="18457" idx="3"/>
              <a:endCxn id="18458" idx="1"/>
            </p:cNvCxnSpPr>
            <p:nvPr/>
          </p:nvCxnSpPr>
          <p:spPr bwMode="auto">
            <a:xfrm>
              <a:off x="2996" y="1967"/>
              <a:ext cx="3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3" name="AutoShape 1035"/>
            <p:cNvCxnSpPr>
              <a:cxnSpLocks noChangeShapeType="1"/>
              <a:stCxn id="18458" idx="3"/>
              <a:endCxn id="18459" idx="1"/>
            </p:cNvCxnSpPr>
            <p:nvPr/>
          </p:nvCxnSpPr>
          <p:spPr bwMode="auto">
            <a:xfrm>
              <a:off x="4022" y="1967"/>
              <a:ext cx="3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443" name="Text Box 1041"/>
          <p:cNvSpPr txBox="1">
            <a:spLocks noChangeArrowheads="1"/>
          </p:cNvSpPr>
          <p:nvPr/>
        </p:nvSpPr>
        <p:spPr bwMode="auto">
          <a:xfrm>
            <a:off x="304800" y="4876800"/>
            <a:ext cx="11430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400"/>
              <a:t>object model</a:t>
            </a:r>
            <a:br>
              <a:rPr lang="en-GB" altLang="en-US" sz="1400"/>
            </a:br>
            <a:r>
              <a:rPr lang="en-GB" altLang="en-US" sz="1400"/>
              <a:t>and notes</a:t>
            </a:r>
            <a:br>
              <a:rPr lang="en-GB" altLang="en-US" sz="1400"/>
            </a:br>
            <a:r>
              <a:rPr lang="en-GB" altLang="en-US" sz="1400"/>
              <a:t>(more shape than content)</a:t>
            </a:r>
          </a:p>
        </p:txBody>
      </p:sp>
      <p:sp>
        <p:nvSpPr>
          <p:cNvPr id="18444" name="Text Box 1042"/>
          <p:cNvSpPr txBox="1">
            <a:spLocks noChangeArrowheads="1"/>
          </p:cNvSpPr>
          <p:nvPr/>
        </p:nvSpPr>
        <p:spPr bwMode="auto">
          <a:xfrm>
            <a:off x="1905000" y="48768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400"/>
              <a:t>grouped list of features</a:t>
            </a:r>
          </a:p>
        </p:txBody>
      </p:sp>
      <p:sp>
        <p:nvSpPr>
          <p:cNvPr id="18445" name="Text Box 1043"/>
          <p:cNvSpPr txBox="1">
            <a:spLocks noChangeArrowheads="1"/>
          </p:cNvSpPr>
          <p:nvPr/>
        </p:nvSpPr>
        <p:spPr bwMode="auto">
          <a:xfrm>
            <a:off x="3581400" y="48768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400"/>
              <a:t>development plan</a:t>
            </a:r>
          </a:p>
        </p:txBody>
      </p:sp>
      <p:sp>
        <p:nvSpPr>
          <p:cNvPr id="18446" name="Text Box 1044"/>
          <p:cNvSpPr txBox="1">
            <a:spLocks noChangeArrowheads="1"/>
          </p:cNvSpPr>
          <p:nvPr/>
        </p:nvSpPr>
        <p:spPr bwMode="auto">
          <a:xfrm>
            <a:off x="5181600" y="4876800"/>
            <a:ext cx="12954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400"/>
              <a:t>design package</a:t>
            </a:r>
            <a:br>
              <a:rPr lang="en-GB" altLang="en-US" sz="1400"/>
            </a:br>
            <a:r>
              <a:rPr lang="en-GB" altLang="en-US" sz="1400"/>
              <a:t>(add more content to object model)</a:t>
            </a:r>
          </a:p>
        </p:txBody>
      </p:sp>
      <p:sp>
        <p:nvSpPr>
          <p:cNvPr id="18447" name="Text Box 1045"/>
          <p:cNvSpPr txBox="1">
            <a:spLocks noChangeArrowheads="1"/>
          </p:cNvSpPr>
          <p:nvPr/>
        </p:nvSpPr>
        <p:spPr bwMode="auto">
          <a:xfrm>
            <a:off x="6934200" y="48768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400"/>
              <a:t>completed function</a:t>
            </a:r>
          </a:p>
        </p:txBody>
      </p:sp>
      <p:sp>
        <p:nvSpPr>
          <p:cNvPr id="18448" name="Line 1046"/>
          <p:cNvSpPr>
            <a:spLocks noChangeShapeType="1"/>
          </p:cNvSpPr>
          <p:nvPr/>
        </p:nvSpPr>
        <p:spPr bwMode="auto">
          <a:xfrm>
            <a:off x="8382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9" name="Line 1047"/>
          <p:cNvSpPr>
            <a:spLocks noChangeShapeType="1"/>
          </p:cNvSpPr>
          <p:nvPr/>
        </p:nvSpPr>
        <p:spPr bwMode="auto">
          <a:xfrm>
            <a:off x="249555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0" name="Line 1048"/>
          <p:cNvSpPr>
            <a:spLocks noChangeShapeType="1"/>
          </p:cNvSpPr>
          <p:nvPr/>
        </p:nvSpPr>
        <p:spPr bwMode="auto">
          <a:xfrm>
            <a:off x="41529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1" name="Line 1049"/>
          <p:cNvSpPr>
            <a:spLocks noChangeShapeType="1"/>
          </p:cNvSpPr>
          <p:nvPr/>
        </p:nvSpPr>
        <p:spPr bwMode="auto">
          <a:xfrm>
            <a:off x="581025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2" name="Line 1050"/>
          <p:cNvSpPr>
            <a:spLocks noChangeShapeType="1"/>
          </p:cNvSpPr>
          <p:nvPr/>
        </p:nvSpPr>
        <p:spPr bwMode="auto">
          <a:xfrm>
            <a:off x="7467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3" name="Line 1051"/>
          <p:cNvSpPr>
            <a:spLocks noChangeShapeType="1"/>
          </p:cNvSpPr>
          <p:nvPr/>
        </p:nvSpPr>
        <p:spPr bwMode="auto">
          <a:xfrm flipH="1">
            <a:off x="1524000" y="5638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4" name="Text Box 1052"/>
          <p:cNvSpPr txBox="1">
            <a:spLocks noChangeArrowheads="1"/>
          </p:cNvSpPr>
          <p:nvPr/>
        </p:nvSpPr>
        <p:spPr bwMode="auto">
          <a:xfrm>
            <a:off x="5715000" y="5973763"/>
            <a:ext cx="3124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200"/>
              <a:t>(From “Feature-Driven Development”, p.58.)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1066800"/>
          </a:xfrm>
        </p:spPr>
        <p:txBody>
          <a:bodyPr/>
          <a:lstStyle/>
          <a:p>
            <a:r>
              <a:rPr lang="en-GB" dirty="0" smtClean="0"/>
              <a:t>Percentage completeness?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916832"/>
            <a:ext cx="8229600" cy="4324350"/>
          </a:xfrm>
        </p:spPr>
        <p:txBody>
          <a:bodyPr/>
          <a:lstStyle/>
          <a:p>
            <a:r>
              <a:rPr lang="en-GB" sz="2600" dirty="0" smtClean="0"/>
              <a:t>Fowler and Beck: asking a developer for a percentage of completeness generates a meaningless answer</a:t>
            </a:r>
          </a:p>
          <a:p>
            <a:r>
              <a:rPr lang="en-GB" sz="2600" dirty="0" smtClean="0"/>
              <a:t>A talented developer writes code without thinking too much …</a:t>
            </a:r>
          </a:p>
          <a:p>
            <a:pPr lvl="1"/>
            <a:r>
              <a:rPr lang="en-GB" sz="2400" dirty="0" smtClean="0"/>
              <a:t>90% complete in a few days</a:t>
            </a:r>
          </a:p>
          <a:p>
            <a:pPr lvl="1"/>
            <a:r>
              <a:rPr lang="en-GB" sz="2400" dirty="0" smtClean="0"/>
              <a:t>95% complete in a month</a:t>
            </a:r>
          </a:p>
          <a:p>
            <a:pPr lvl="1"/>
            <a:r>
              <a:rPr lang="en-GB" sz="2400" dirty="0" smtClean="0"/>
              <a:t>99% complete in six months</a:t>
            </a:r>
          </a:p>
          <a:p>
            <a:pPr lvl="1"/>
            <a:r>
              <a:rPr lang="en-GB" sz="2400" dirty="0" smtClean="0"/>
              <a:t>then leaves for a better job</a:t>
            </a:r>
            <a:endParaRPr lang="en-GB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 University</a:t>
            </a: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2BD24-8526-4FDD-97CF-557AF7577DDB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40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FDD doesn’t ask … it tells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FDD </a:t>
            </a:r>
            <a:r>
              <a:rPr lang="en-GB" b="1" dirty="0" smtClean="0"/>
              <a:t>tells</a:t>
            </a:r>
            <a:r>
              <a:rPr lang="en-GB" dirty="0" smtClean="0"/>
              <a:t> the feature teams what percentage complete they are</a:t>
            </a:r>
          </a:p>
          <a:p>
            <a:r>
              <a:rPr lang="en-GB" dirty="0" smtClean="0"/>
              <a:t>Each feature has six milestones</a:t>
            </a:r>
          </a:p>
          <a:p>
            <a:r>
              <a:rPr lang="en-GB" dirty="0" smtClean="0"/>
              <a:t>Chief programmers note when milestones are reached</a:t>
            </a:r>
          </a:p>
          <a:p>
            <a:r>
              <a:rPr lang="en-GB" dirty="0" smtClean="0"/>
              <a:t>This allows status of each feature to be tracked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0611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Progress Monitoring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mtClean="0">
                <a:latin typeface="Arial" charset="0"/>
                <a:ea typeface="DejaVu Sans" pitchFamily="34" charset="0"/>
                <a:cs typeface="Arial" charset="0"/>
              </a:rPr>
              <a:t>Each feature has six milestones: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967212CF-AA70-417A-84B0-1595A5DEC509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6</a:t>
            </a:fld>
            <a:endParaRPr lang="en-GB" altLang="en-US" sz="1800">
              <a:solidFill>
                <a:srgbClr val="FFFFFF"/>
              </a:solidFill>
            </a:endParaRP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838200" y="3048000"/>
            <a:ext cx="3657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Text Box 5"/>
          <p:cNvSpPr txBox="1">
            <a:spLocks noChangeArrowheads="1"/>
          </p:cNvSpPr>
          <p:nvPr/>
        </p:nvSpPr>
        <p:spPr bwMode="auto">
          <a:xfrm>
            <a:off x="838200" y="30480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2400"/>
              <a:t>Design by Feature</a:t>
            </a:r>
          </a:p>
        </p:txBody>
      </p:sp>
      <p:sp>
        <p:nvSpPr>
          <p:cNvPr id="29705" name="Text Box 6"/>
          <p:cNvSpPr txBox="1">
            <a:spLocks noChangeArrowheads="1"/>
          </p:cNvSpPr>
          <p:nvPr/>
        </p:nvSpPr>
        <p:spPr bwMode="auto">
          <a:xfrm>
            <a:off x="838200" y="3686175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/>
              <a:t>Domain walkthrough</a:t>
            </a:r>
          </a:p>
        </p:txBody>
      </p:sp>
      <p:sp>
        <p:nvSpPr>
          <p:cNvPr id="29706" name="Text Box 7"/>
          <p:cNvSpPr txBox="1">
            <a:spLocks noChangeArrowheads="1"/>
          </p:cNvSpPr>
          <p:nvPr/>
        </p:nvSpPr>
        <p:spPr bwMode="auto">
          <a:xfrm>
            <a:off x="2286000" y="368617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/>
              <a:t>Design</a:t>
            </a:r>
          </a:p>
        </p:txBody>
      </p:sp>
      <p:sp>
        <p:nvSpPr>
          <p:cNvPr id="29707" name="Text Box 8"/>
          <p:cNvSpPr txBox="1">
            <a:spLocks noChangeArrowheads="1"/>
          </p:cNvSpPr>
          <p:nvPr/>
        </p:nvSpPr>
        <p:spPr bwMode="auto">
          <a:xfrm>
            <a:off x="3200400" y="3686175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/>
              <a:t>Design inspection</a:t>
            </a:r>
          </a:p>
        </p:txBody>
      </p:sp>
      <p:sp>
        <p:nvSpPr>
          <p:cNvPr id="29708" name="Text Box 9"/>
          <p:cNvSpPr txBox="1">
            <a:spLocks noChangeArrowheads="1"/>
          </p:cNvSpPr>
          <p:nvPr/>
        </p:nvSpPr>
        <p:spPr bwMode="auto">
          <a:xfrm>
            <a:off x="838200" y="438785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/>
              <a:t>1%</a:t>
            </a:r>
          </a:p>
        </p:txBody>
      </p:sp>
      <p:sp>
        <p:nvSpPr>
          <p:cNvPr id="29709" name="Text Box 10"/>
          <p:cNvSpPr txBox="1">
            <a:spLocks noChangeArrowheads="1"/>
          </p:cNvSpPr>
          <p:nvPr/>
        </p:nvSpPr>
        <p:spPr bwMode="auto">
          <a:xfrm>
            <a:off x="2286000" y="43878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/>
              <a:t>40%</a:t>
            </a:r>
          </a:p>
        </p:txBody>
      </p:sp>
      <p:sp>
        <p:nvSpPr>
          <p:cNvPr id="29710" name="Text Box 11"/>
          <p:cNvSpPr txBox="1">
            <a:spLocks noChangeArrowheads="1"/>
          </p:cNvSpPr>
          <p:nvPr/>
        </p:nvSpPr>
        <p:spPr bwMode="auto">
          <a:xfrm>
            <a:off x="3276600" y="43878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/>
              <a:t>3%</a:t>
            </a:r>
          </a:p>
        </p:txBody>
      </p:sp>
      <p:sp>
        <p:nvSpPr>
          <p:cNvPr id="29711" name="Line 12"/>
          <p:cNvSpPr>
            <a:spLocks noChangeShapeType="1"/>
          </p:cNvSpPr>
          <p:nvPr/>
        </p:nvSpPr>
        <p:spPr bwMode="auto">
          <a:xfrm>
            <a:off x="838200" y="35814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2" name="Line 13"/>
          <p:cNvSpPr>
            <a:spLocks noChangeShapeType="1"/>
          </p:cNvSpPr>
          <p:nvPr/>
        </p:nvSpPr>
        <p:spPr bwMode="auto">
          <a:xfrm>
            <a:off x="838200" y="43434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3" name="Line 14"/>
          <p:cNvSpPr>
            <a:spLocks noChangeShapeType="1"/>
          </p:cNvSpPr>
          <p:nvPr/>
        </p:nvSpPr>
        <p:spPr bwMode="auto">
          <a:xfrm>
            <a:off x="2133600" y="3581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4" name="Line 15"/>
          <p:cNvSpPr>
            <a:spLocks noChangeShapeType="1"/>
          </p:cNvSpPr>
          <p:nvPr/>
        </p:nvSpPr>
        <p:spPr bwMode="auto">
          <a:xfrm>
            <a:off x="3124200" y="3581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15" name="Rectangle 17"/>
          <p:cNvSpPr>
            <a:spLocks noChangeArrowheads="1"/>
          </p:cNvSpPr>
          <p:nvPr/>
        </p:nvSpPr>
        <p:spPr bwMode="auto">
          <a:xfrm>
            <a:off x="4495800" y="3048000"/>
            <a:ext cx="3657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6" name="Text Box 18"/>
          <p:cNvSpPr txBox="1">
            <a:spLocks noChangeArrowheads="1"/>
          </p:cNvSpPr>
          <p:nvPr/>
        </p:nvSpPr>
        <p:spPr bwMode="auto">
          <a:xfrm>
            <a:off x="4495800" y="30480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2400"/>
              <a:t>Build by Feature</a:t>
            </a:r>
          </a:p>
        </p:txBody>
      </p:sp>
      <p:sp>
        <p:nvSpPr>
          <p:cNvPr id="29717" name="Text Box 19"/>
          <p:cNvSpPr txBox="1">
            <a:spLocks noChangeArrowheads="1"/>
          </p:cNvSpPr>
          <p:nvPr/>
        </p:nvSpPr>
        <p:spPr bwMode="auto">
          <a:xfrm>
            <a:off x="4495800" y="368617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/>
              <a:t>Code</a:t>
            </a:r>
          </a:p>
        </p:txBody>
      </p:sp>
      <p:sp>
        <p:nvSpPr>
          <p:cNvPr id="29718" name="Text Box 20"/>
          <p:cNvSpPr txBox="1">
            <a:spLocks noChangeArrowheads="1"/>
          </p:cNvSpPr>
          <p:nvPr/>
        </p:nvSpPr>
        <p:spPr bwMode="auto">
          <a:xfrm>
            <a:off x="5257800" y="3686175"/>
            <a:ext cx="1447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/>
              <a:t>Code inspection</a:t>
            </a:r>
          </a:p>
        </p:txBody>
      </p:sp>
      <p:sp>
        <p:nvSpPr>
          <p:cNvPr id="29719" name="Text Box 21"/>
          <p:cNvSpPr txBox="1">
            <a:spLocks noChangeArrowheads="1"/>
          </p:cNvSpPr>
          <p:nvPr/>
        </p:nvSpPr>
        <p:spPr bwMode="auto">
          <a:xfrm>
            <a:off x="6858000" y="3686175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/>
              <a:t>Promote to Build</a:t>
            </a:r>
          </a:p>
        </p:txBody>
      </p:sp>
      <p:sp>
        <p:nvSpPr>
          <p:cNvPr id="29720" name="Text Box 22"/>
          <p:cNvSpPr txBox="1">
            <a:spLocks noChangeArrowheads="1"/>
          </p:cNvSpPr>
          <p:nvPr/>
        </p:nvSpPr>
        <p:spPr bwMode="auto">
          <a:xfrm>
            <a:off x="4495800" y="438785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/>
              <a:t>45%</a:t>
            </a:r>
          </a:p>
        </p:txBody>
      </p:sp>
      <p:sp>
        <p:nvSpPr>
          <p:cNvPr id="29721" name="Text Box 23"/>
          <p:cNvSpPr txBox="1">
            <a:spLocks noChangeArrowheads="1"/>
          </p:cNvSpPr>
          <p:nvPr/>
        </p:nvSpPr>
        <p:spPr bwMode="auto">
          <a:xfrm>
            <a:off x="5257800" y="43878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/>
              <a:t>10%</a:t>
            </a:r>
          </a:p>
        </p:txBody>
      </p:sp>
      <p:sp>
        <p:nvSpPr>
          <p:cNvPr id="29722" name="Text Box 24"/>
          <p:cNvSpPr txBox="1">
            <a:spLocks noChangeArrowheads="1"/>
          </p:cNvSpPr>
          <p:nvPr/>
        </p:nvSpPr>
        <p:spPr bwMode="auto">
          <a:xfrm>
            <a:off x="6934200" y="43878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/>
              <a:t>1%</a:t>
            </a:r>
          </a:p>
        </p:txBody>
      </p:sp>
      <p:sp>
        <p:nvSpPr>
          <p:cNvPr id="29723" name="Line 25"/>
          <p:cNvSpPr>
            <a:spLocks noChangeShapeType="1"/>
          </p:cNvSpPr>
          <p:nvPr/>
        </p:nvSpPr>
        <p:spPr bwMode="auto">
          <a:xfrm>
            <a:off x="4495800" y="35814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24" name="Line 26"/>
          <p:cNvSpPr>
            <a:spLocks noChangeShapeType="1"/>
          </p:cNvSpPr>
          <p:nvPr/>
        </p:nvSpPr>
        <p:spPr bwMode="auto">
          <a:xfrm>
            <a:off x="4495800" y="43434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25" name="Line 27"/>
          <p:cNvSpPr>
            <a:spLocks noChangeShapeType="1"/>
          </p:cNvSpPr>
          <p:nvPr/>
        </p:nvSpPr>
        <p:spPr bwMode="auto">
          <a:xfrm>
            <a:off x="5181600" y="3581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26" name="Line 28"/>
          <p:cNvSpPr>
            <a:spLocks noChangeShapeType="1"/>
          </p:cNvSpPr>
          <p:nvPr/>
        </p:nvSpPr>
        <p:spPr bwMode="auto">
          <a:xfrm>
            <a:off x="6781800" y="3581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27" name="Text Box 29"/>
          <p:cNvSpPr txBox="1">
            <a:spLocks noChangeArrowheads="1"/>
          </p:cNvSpPr>
          <p:nvPr/>
        </p:nvSpPr>
        <p:spPr bwMode="auto">
          <a:xfrm>
            <a:off x="685800" y="5105400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2800"/>
              <a:t>The percentage weightings should be as realistic as possible for the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FDD Wall </a:t>
            </a:r>
            <a:r>
              <a:rPr lang="en-GB" dirty="0"/>
              <a:t>C</a:t>
            </a:r>
            <a:r>
              <a:rPr lang="en-GB" dirty="0" smtClean="0"/>
              <a:t>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A wall chart is produced listing every feature with the planned and actual date for each milestone</a:t>
            </a:r>
            <a:endParaRPr lang="en-US" altLang="en-US" sz="2600" i="1" dirty="0"/>
          </a:p>
          <a:p>
            <a:r>
              <a:rPr lang="en-GB" sz="2600" dirty="0" smtClean="0"/>
              <a:t>Features are colour-coded to indicate progress</a:t>
            </a:r>
          </a:p>
          <a:p>
            <a:pPr lvl="1">
              <a:spcBef>
                <a:spcPct val="0"/>
              </a:spcBef>
              <a:buFontTx/>
              <a:buChar char="–"/>
            </a:pPr>
            <a:r>
              <a:rPr lang="en-US" altLang="en-US" dirty="0"/>
              <a:t>White: not started</a:t>
            </a:r>
          </a:p>
          <a:p>
            <a:pPr lvl="1">
              <a:spcBef>
                <a:spcPct val="0"/>
              </a:spcBef>
              <a:buFontTx/>
              <a:buChar char="–"/>
            </a:pPr>
            <a:r>
              <a:rPr lang="en-US" altLang="en-US" dirty="0"/>
              <a:t>Yellow: in progress</a:t>
            </a:r>
          </a:p>
          <a:p>
            <a:pPr lvl="1">
              <a:spcBef>
                <a:spcPct val="0"/>
              </a:spcBef>
              <a:buFontTx/>
              <a:buChar char="–"/>
            </a:pPr>
            <a:r>
              <a:rPr lang="en-US" altLang="en-US" dirty="0"/>
              <a:t>Green: completed</a:t>
            </a:r>
          </a:p>
          <a:p>
            <a:pPr lvl="1">
              <a:spcBef>
                <a:spcPct val="0"/>
              </a:spcBef>
              <a:buFontTx/>
              <a:buChar char="–"/>
            </a:pPr>
            <a:r>
              <a:rPr lang="en-US" altLang="en-US" dirty="0"/>
              <a:t>Red: behind schedule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/>
              <a:t>Stand </a:t>
            </a:r>
            <a:r>
              <a:rPr lang="en-US" altLang="en-US" dirty="0"/>
              <a:t>back from the chart </a:t>
            </a:r>
            <a:r>
              <a:rPr lang="en-US" altLang="en-US" dirty="0" smtClean="0"/>
              <a:t>to view overall progress</a:t>
            </a:r>
            <a:endParaRPr lang="en-US" altLang="en-US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1823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6" name="Rectangle 18"/>
          <p:cNvSpPr>
            <a:spLocks noChangeArrowheads="1"/>
          </p:cNvSpPr>
          <p:nvPr/>
        </p:nvSpPr>
        <p:spPr bwMode="auto">
          <a:xfrm>
            <a:off x="6705600" y="2089150"/>
            <a:ext cx="1600200" cy="2895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0729"/>
            <a:ext cx="8229600" cy="648072"/>
          </a:xfrm>
        </p:spPr>
        <p:txBody>
          <a:bodyPr/>
          <a:lstStyle/>
          <a:p>
            <a:r>
              <a:rPr lang="en-GB" altLang="en-US" dirty="0" smtClean="0"/>
              <a:t>Overall Progress</a:t>
            </a:r>
            <a:endParaRPr lang="en-GB" altLang="en-US" dirty="0" smtClean="0"/>
          </a:p>
        </p:txBody>
      </p:sp>
      <p:sp>
        <p:nvSpPr>
          <p:cNvPr id="33795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76F00CFA-6394-419C-9564-9E89645ADCAF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8</a:t>
            </a:fld>
            <a:endParaRPr lang="en-GB" altLang="en-US" sz="1800">
              <a:solidFill>
                <a:srgbClr val="FFFFFF"/>
              </a:solidFill>
            </a:endParaRPr>
          </a:p>
        </p:txBody>
      </p:sp>
      <p:sp>
        <p:nvSpPr>
          <p:cNvPr id="33798" name="Rectangle 32"/>
          <p:cNvSpPr>
            <a:spLocks noChangeArrowheads="1"/>
          </p:cNvSpPr>
          <p:nvPr/>
        </p:nvSpPr>
        <p:spPr bwMode="auto">
          <a:xfrm>
            <a:off x="4699000" y="2089150"/>
            <a:ext cx="1600200" cy="2133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799" name="Rectangle 29"/>
          <p:cNvSpPr>
            <a:spLocks noChangeArrowheads="1"/>
          </p:cNvSpPr>
          <p:nvPr/>
        </p:nvSpPr>
        <p:spPr bwMode="auto">
          <a:xfrm>
            <a:off x="2667000" y="2089150"/>
            <a:ext cx="1600200" cy="2133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pSp>
        <p:nvGrpSpPr>
          <p:cNvPr id="33800" name="Group 26"/>
          <p:cNvGrpSpPr>
            <a:grpSpLocks/>
          </p:cNvGrpSpPr>
          <p:nvPr/>
        </p:nvGrpSpPr>
        <p:grpSpPr bwMode="auto">
          <a:xfrm>
            <a:off x="685800" y="2089150"/>
            <a:ext cx="1600200" cy="2895600"/>
            <a:chOff x="624" y="1440"/>
            <a:chExt cx="1008" cy="1824"/>
          </a:xfrm>
        </p:grpSpPr>
        <p:sp>
          <p:nvSpPr>
            <p:cNvPr id="33832" name="Rectangle 3"/>
            <p:cNvSpPr>
              <a:spLocks noChangeArrowheads="1"/>
            </p:cNvSpPr>
            <p:nvPr/>
          </p:nvSpPr>
          <p:spPr bwMode="auto">
            <a:xfrm>
              <a:off x="624" y="1440"/>
              <a:ext cx="1008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eaLnBrk="1" hangingPunct="1"/>
              <a:endParaRPr lang="en-US" altLang="en-US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33" name="Text Box 4"/>
            <p:cNvSpPr txBox="1">
              <a:spLocks noChangeArrowheads="1"/>
            </p:cNvSpPr>
            <p:nvPr/>
          </p:nvSpPr>
          <p:spPr bwMode="auto">
            <a:xfrm>
              <a:off x="624" y="3024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Nov </a:t>
              </a:r>
              <a:r>
                <a:rPr lang="en-GB" altLang="en-US" sz="1800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2015</a:t>
              </a:r>
              <a:endPara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34" name="Text Box 5"/>
            <p:cNvSpPr txBox="1">
              <a:spLocks noChangeArrowheads="1"/>
            </p:cNvSpPr>
            <p:nvPr/>
          </p:nvSpPr>
          <p:spPr bwMode="auto">
            <a:xfrm>
              <a:off x="624" y="1440"/>
              <a:ext cx="100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Manage Parts Inventory</a:t>
              </a:r>
              <a:b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(13)</a:t>
              </a:r>
              <a:b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/>
              </a:r>
              <a:b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0%</a:t>
              </a:r>
            </a:p>
          </p:txBody>
        </p:sp>
        <p:sp>
          <p:nvSpPr>
            <p:cNvPr id="33835" name="Line 6"/>
            <p:cNvSpPr>
              <a:spLocks noChangeShapeType="1"/>
            </p:cNvSpPr>
            <p:nvPr/>
          </p:nvSpPr>
          <p:spPr bwMode="auto">
            <a:xfrm>
              <a:off x="624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36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2667000" y="2089150"/>
            <a:ext cx="1600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2692400" y="460375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Oct </a:t>
            </a:r>
            <a:r>
              <a:rPr lang="en-GB" altLang="en-US" sz="18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2015</a:t>
            </a:r>
            <a:endParaRPr lang="en-GB" altLang="en-US" sz="1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2692400" y="2089150"/>
            <a:ext cx="1600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Ordering a New Car</a:t>
            </a:r>
            <a:b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(16)</a:t>
            </a:r>
            <a:b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30%</a:t>
            </a: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2667000" y="46037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2667000" y="42227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11" name="Rectangle 27"/>
          <p:cNvSpPr>
            <a:spLocks noChangeArrowheads="1"/>
          </p:cNvSpPr>
          <p:nvPr/>
        </p:nvSpPr>
        <p:spPr bwMode="auto">
          <a:xfrm>
            <a:off x="2667000" y="4222750"/>
            <a:ext cx="533400" cy="381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pSp>
        <p:nvGrpSpPr>
          <p:cNvPr id="33812" name="Group 31"/>
          <p:cNvGrpSpPr>
            <a:grpSpLocks/>
          </p:cNvGrpSpPr>
          <p:nvPr/>
        </p:nvGrpSpPr>
        <p:grpSpPr bwMode="auto">
          <a:xfrm>
            <a:off x="4699000" y="2089150"/>
            <a:ext cx="1600200" cy="2895600"/>
            <a:chOff x="2960" y="1440"/>
            <a:chExt cx="1008" cy="182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60" y="1440"/>
              <a:ext cx="1008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eaLnBrk="1" hangingPunct="1"/>
              <a:endParaRPr lang="en-US" altLang="en-US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27" name="Text Box 14"/>
            <p:cNvSpPr txBox="1">
              <a:spLocks noChangeArrowheads="1"/>
            </p:cNvSpPr>
            <p:nvPr/>
          </p:nvSpPr>
          <p:spPr bwMode="auto">
            <a:xfrm>
              <a:off x="2960" y="3024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Sep </a:t>
              </a:r>
              <a:r>
                <a:rPr lang="en-GB" altLang="en-US" sz="1800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2015</a:t>
              </a:r>
              <a:endPara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28" name="Text Box 15"/>
            <p:cNvSpPr txBox="1">
              <a:spLocks noChangeArrowheads="1"/>
            </p:cNvSpPr>
            <p:nvPr/>
          </p:nvSpPr>
          <p:spPr bwMode="auto">
            <a:xfrm>
              <a:off x="2960" y="1440"/>
              <a:ext cx="100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Arranging Financing</a:t>
              </a:r>
              <a:b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(12)</a:t>
              </a:r>
              <a:b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/>
              </a:r>
              <a:b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78%</a:t>
              </a:r>
            </a:p>
          </p:txBody>
        </p:sp>
        <p:sp>
          <p:nvSpPr>
            <p:cNvPr id="33829" name="Line 16"/>
            <p:cNvSpPr>
              <a:spLocks noChangeShapeType="1"/>
            </p:cNvSpPr>
            <p:nvPr/>
          </p:nvSpPr>
          <p:spPr bwMode="auto">
            <a:xfrm>
              <a:off x="2960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30" name="Line 17"/>
            <p:cNvSpPr>
              <a:spLocks noChangeShapeType="1"/>
            </p:cNvSpPr>
            <p:nvPr/>
          </p:nvSpPr>
          <p:spPr bwMode="auto">
            <a:xfrm>
              <a:off x="2960" y="278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31" name="Rectangle 28"/>
            <p:cNvSpPr>
              <a:spLocks noChangeArrowheads="1"/>
            </p:cNvSpPr>
            <p:nvPr/>
          </p:nvSpPr>
          <p:spPr bwMode="auto">
            <a:xfrm>
              <a:off x="2960" y="2784"/>
              <a:ext cx="768" cy="24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eaLnBrk="1" hangingPunct="1"/>
              <a:endParaRPr lang="en-US" altLang="en-US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  <p:sp>
        <p:nvSpPr>
          <p:cNvPr id="33813" name="Text Box 33"/>
          <p:cNvSpPr txBox="1">
            <a:spLocks noChangeArrowheads="1"/>
          </p:cNvSpPr>
          <p:nvPr/>
        </p:nvSpPr>
        <p:spPr bwMode="auto">
          <a:xfrm>
            <a:off x="685800" y="5365750"/>
            <a:ext cx="7620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White</a:t>
            </a:r>
          </a:p>
        </p:txBody>
      </p:sp>
      <p:sp>
        <p:nvSpPr>
          <p:cNvPr id="33814" name="Text Box 34"/>
          <p:cNvSpPr txBox="1">
            <a:spLocks noChangeArrowheads="1"/>
          </p:cNvSpPr>
          <p:nvPr/>
        </p:nvSpPr>
        <p:spPr bwMode="auto">
          <a:xfrm>
            <a:off x="1447800" y="5365750"/>
            <a:ext cx="114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Not started</a:t>
            </a:r>
          </a:p>
        </p:txBody>
      </p:sp>
      <p:sp>
        <p:nvSpPr>
          <p:cNvPr id="33815" name="Text Box 35"/>
          <p:cNvSpPr txBox="1">
            <a:spLocks noChangeArrowheads="1"/>
          </p:cNvSpPr>
          <p:nvPr/>
        </p:nvSpPr>
        <p:spPr bwMode="auto">
          <a:xfrm>
            <a:off x="2667000" y="5365750"/>
            <a:ext cx="838200" cy="349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Yellow</a:t>
            </a:r>
          </a:p>
        </p:txBody>
      </p:sp>
      <p:sp>
        <p:nvSpPr>
          <p:cNvPr id="33816" name="Text Box 36"/>
          <p:cNvSpPr txBox="1">
            <a:spLocks noChangeArrowheads="1"/>
          </p:cNvSpPr>
          <p:nvPr/>
        </p:nvSpPr>
        <p:spPr bwMode="auto">
          <a:xfrm>
            <a:off x="3505200" y="5365750"/>
            <a:ext cx="114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 progress</a:t>
            </a:r>
          </a:p>
        </p:txBody>
      </p:sp>
      <p:sp>
        <p:nvSpPr>
          <p:cNvPr id="33817" name="Text Box 37"/>
          <p:cNvSpPr txBox="1">
            <a:spLocks noChangeArrowheads="1"/>
          </p:cNvSpPr>
          <p:nvPr/>
        </p:nvSpPr>
        <p:spPr bwMode="auto">
          <a:xfrm>
            <a:off x="4724400" y="5365750"/>
            <a:ext cx="609600" cy="3492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Red</a:t>
            </a:r>
          </a:p>
        </p:txBody>
      </p:sp>
      <p:sp>
        <p:nvSpPr>
          <p:cNvPr id="33818" name="Text Box 38"/>
          <p:cNvSpPr txBox="1">
            <a:spLocks noChangeArrowheads="1"/>
          </p:cNvSpPr>
          <p:nvPr/>
        </p:nvSpPr>
        <p:spPr bwMode="auto">
          <a:xfrm>
            <a:off x="5334000" y="5365750"/>
            <a:ext cx="990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 trouble</a:t>
            </a:r>
          </a:p>
        </p:txBody>
      </p:sp>
      <p:sp>
        <p:nvSpPr>
          <p:cNvPr id="33819" name="Text Box 39"/>
          <p:cNvSpPr txBox="1">
            <a:spLocks noChangeArrowheads="1"/>
          </p:cNvSpPr>
          <p:nvPr/>
        </p:nvSpPr>
        <p:spPr bwMode="auto">
          <a:xfrm>
            <a:off x="6705600" y="5365750"/>
            <a:ext cx="762000" cy="34925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Green</a:t>
            </a:r>
          </a:p>
        </p:txBody>
      </p:sp>
      <p:sp>
        <p:nvSpPr>
          <p:cNvPr id="33820" name="Text Box 40"/>
          <p:cNvSpPr txBox="1">
            <a:spLocks noChangeArrowheads="1"/>
          </p:cNvSpPr>
          <p:nvPr/>
        </p:nvSpPr>
        <p:spPr bwMode="auto">
          <a:xfrm>
            <a:off x="7467600" y="5365750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Complete</a:t>
            </a:r>
            <a:endParaRPr lang="en-GB" altLang="en-US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22" name="Text Box 42"/>
          <p:cNvSpPr txBox="1">
            <a:spLocks noChangeArrowheads="1"/>
          </p:cNvSpPr>
          <p:nvPr/>
        </p:nvSpPr>
        <p:spPr bwMode="auto">
          <a:xfrm>
            <a:off x="1828800" y="1752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fwl</a:t>
            </a:r>
          </a:p>
        </p:txBody>
      </p:sp>
      <p:sp>
        <p:nvSpPr>
          <p:cNvPr id="33823" name="Text Box 43"/>
          <p:cNvSpPr txBox="1">
            <a:spLocks noChangeArrowheads="1"/>
          </p:cNvSpPr>
          <p:nvPr/>
        </p:nvSpPr>
        <p:spPr bwMode="auto">
          <a:xfrm>
            <a:off x="5867400" y="1752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fwl</a:t>
            </a:r>
          </a:p>
        </p:txBody>
      </p:sp>
      <p:sp>
        <p:nvSpPr>
          <p:cNvPr id="33824" name="Text Box 44"/>
          <p:cNvSpPr txBox="1">
            <a:spLocks noChangeArrowheads="1"/>
          </p:cNvSpPr>
          <p:nvPr/>
        </p:nvSpPr>
        <p:spPr bwMode="auto">
          <a:xfrm>
            <a:off x="7848600" y="1752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cwl</a:t>
            </a:r>
          </a:p>
        </p:txBody>
      </p:sp>
      <p:sp>
        <p:nvSpPr>
          <p:cNvPr id="33825" name="Text Box 45"/>
          <p:cNvSpPr txBox="1">
            <a:spLocks noChangeArrowheads="1"/>
          </p:cNvSpPr>
          <p:nvPr/>
        </p:nvSpPr>
        <p:spPr bwMode="auto">
          <a:xfrm>
            <a:off x="3810000" y="1752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cwl</a:t>
            </a:r>
          </a:p>
        </p:txBody>
      </p:sp>
      <p:sp>
        <p:nvSpPr>
          <p:cNvPr id="33807" name="Text Box 19"/>
          <p:cNvSpPr txBox="1">
            <a:spLocks noChangeArrowheads="1"/>
          </p:cNvSpPr>
          <p:nvPr/>
        </p:nvSpPr>
        <p:spPr bwMode="auto">
          <a:xfrm>
            <a:off x="6705600" y="4618037"/>
            <a:ext cx="1600200" cy="36671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Oct </a:t>
            </a:r>
            <a:r>
              <a:rPr lang="en-GB" altLang="en-US" sz="18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2015</a:t>
            </a:r>
            <a:endParaRPr lang="en-GB" altLang="en-US" sz="1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09" name="Line 21"/>
          <p:cNvSpPr>
            <a:spLocks noChangeShapeType="1"/>
          </p:cNvSpPr>
          <p:nvPr/>
        </p:nvSpPr>
        <p:spPr bwMode="auto">
          <a:xfrm>
            <a:off x="6705600" y="46037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10" name="Line 22"/>
          <p:cNvSpPr>
            <a:spLocks noChangeShapeType="1"/>
          </p:cNvSpPr>
          <p:nvPr/>
        </p:nvSpPr>
        <p:spPr bwMode="auto">
          <a:xfrm>
            <a:off x="6705600" y="42227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08" name="Text Box 20"/>
          <p:cNvSpPr txBox="1">
            <a:spLocks noChangeArrowheads="1"/>
          </p:cNvSpPr>
          <p:nvPr/>
        </p:nvSpPr>
        <p:spPr bwMode="auto">
          <a:xfrm>
            <a:off x="6705600" y="2089150"/>
            <a:ext cx="1600200" cy="14652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Selling a Forecourt Car</a:t>
            </a:r>
            <a:b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(7)</a:t>
            </a:r>
            <a:b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100%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6153739"/>
            <a:ext cx="389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(Adapted from Palmer &amp; </a:t>
            </a:r>
            <a:r>
              <a:rPr lang="en-GB" alt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Felsing</a:t>
            </a:r>
            <a:r>
              <a:rPr lang="en-GB" alt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p.86</a:t>
            </a:r>
            <a:r>
              <a:rPr lang="en-GB" alt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.)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6" name="Rectangle 18"/>
          <p:cNvSpPr>
            <a:spLocks noChangeArrowheads="1"/>
          </p:cNvSpPr>
          <p:nvPr/>
        </p:nvSpPr>
        <p:spPr bwMode="auto">
          <a:xfrm>
            <a:off x="6705600" y="2089150"/>
            <a:ext cx="1600200" cy="289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0729"/>
            <a:ext cx="8229600" cy="648072"/>
          </a:xfrm>
        </p:spPr>
        <p:txBody>
          <a:bodyPr/>
          <a:lstStyle/>
          <a:p>
            <a:r>
              <a:rPr lang="en-GB" altLang="en-US" dirty="0" smtClean="0"/>
              <a:t>Accessibility</a:t>
            </a:r>
            <a:endParaRPr lang="en-GB" altLang="en-US" dirty="0" smtClean="0"/>
          </a:p>
        </p:txBody>
      </p:sp>
      <p:sp>
        <p:nvSpPr>
          <p:cNvPr id="33795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76F00CFA-6394-419C-9564-9E89645ADCAF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9</a:t>
            </a:fld>
            <a:endParaRPr lang="en-GB" altLang="en-US" sz="1800">
              <a:solidFill>
                <a:srgbClr val="FFFFFF"/>
              </a:solidFill>
            </a:endParaRPr>
          </a:p>
        </p:txBody>
      </p:sp>
      <p:sp>
        <p:nvSpPr>
          <p:cNvPr id="33798" name="Rectangle 32"/>
          <p:cNvSpPr>
            <a:spLocks noChangeArrowheads="1"/>
          </p:cNvSpPr>
          <p:nvPr/>
        </p:nvSpPr>
        <p:spPr bwMode="auto">
          <a:xfrm>
            <a:off x="4699000" y="2089150"/>
            <a:ext cx="1600200" cy="2133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799" name="Rectangle 29"/>
          <p:cNvSpPr>
            <a:spLocks noChangeArrowheads="1"/>
          </p:cNvSpPr>
          <p:nvPr/>
        </p:nvSpPr>
        <p:spPr bwMode="auto">
          <a:xfrm>
            <a:off x="2667000" y="2089150"/>
            <a:ext cx="1600200" cy="2133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pSp>
        <p:nvGrpSpPr>
          <p:cNvPr id="33800" name="Group 26"/>
          <p:cNvGrpSpPr>
            <a:grpSpLocks/>
          </p:cNvGrpSpPr>
          <p:nvPr/>
        </p:nvGrpSpPr>
        <p:grpSpPr bwMode="auto">
          <a:xfrm>
            <a:off x="685800" y="2089150"/>
            <a:ext cx="1600200" cy="2895600"/>
            <a:chOff x="624" y="1440"/>
            <a:chExt cx="1008" cy="1824"/>
          </a:xfrm>
        </p:grpSpPr>
        <p:sp>
          <p:nvSpPr>
            <p:cNvPr id="33832" name="Rectangle 3"/>
            <p:cNvSpPr>
              <a:spLocks noChangeArrowheads="1"/>
            </p:cNvSpPr>
            <p:nvPr/>
          </p:nvSpPr>
          <p:spPr bwMode="auto">
            <a:xfrm>
              <a:off x="624" y="1440"/>
              <a:ext cx="1008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eaLnBrk="1" hangingPunct="1"/>
              <a:endParaRPr lang="en-US" altLang="en-US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33" name="Text Box 4"/>
            <p:cNvSpPr txBox="1">
              <a:spLocks noChangeArrowheads="1"/>
            </p:cNvSpPr>
            <p:nvPr/>
          </p:nvSpPr>
          <p:spPr bwMode="auto">
            <a:xfrm>
              <a:off x="624" y="3024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March 2016</a:t>
              </a:r>
              <a:endPara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34" name="Text Box 5"/>
            <p:cNvSpPr txBox="1">
              <a:spLocks noChangeArrowheads="1"/>
            </p:cNvSpPr>
            <p:nvPr/>
          </p:nvSpPr>
          <p:spPr bwMode="auto">
            <a:xfrm>
              <a:off x="624" y="1440"/>
              <a:ext cx="100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Manage Parts Inventory</a:t>
              </a:r>
              <a:b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(13)</a:t>
              </a:r>
              <a:b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/>
              </a:r>
              <a:b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GB" altLang="en-US" sz="180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0%</a:t>
              </a:r>
            </a:p>
          </p:txBody>
        </p:sp>
        <p:sp>
          <p:nvSpPr>
            <p:cNvPr id="33835" name="Line 6"/>
            <p:cNvSpPr>
              <a:spLocks noChangeShapeType="1"/>
            </p:cNvSpPr>
            <p:nvPr/>
          </p:nvSpPr>
          <p:spPr bwMode="auto">
            <a:xfrm>
              <a:off x="624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36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2667000" y="2089150"/>
            <a:ext cx="1600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2692400" y="460375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8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Jan</a:t>
            </a:r>
            <a:r>
              <a:rPr lang="en-GB" altLang="en-US" sz="18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2016</a:t>
            </a:r>
            <a:endParaRPr lang="en-GB" altLang="en-US" sz="1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2692400" y="2089150"/>
            <a:ext cx="1600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Ordering a New Car</a:t>
            </a:r>
            <a:b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(16)</a:t>
            </a:r>
            <a:b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30%</a:t>
            </a: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2667000" y="46037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2667000" y="42227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11" name="Rectangle 27"/>
          <p:cNvSpPr>
            <a:spLocks noChangeArrowheads="1"/>
          </p:cNvSpPr>
          <p:nvPr/>
        </p:nvSpPr>
        <p:spPr bwMode="auto">
          <a:xfrm>
            <a:off x="2667000" y="4222750"/>
            <a:ext cx="533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grpSp>
        <p:nvGrpSpPr>
          <p:cNvPr id="33812" name="Group 31"/>
          <p:cNvGrpSpPr>
            <a:grpSpLocks/>
          </p:cNvGrpSpPr>
          <p:nvPr/>
        </p:nvGrpSpPr>
        <p:grpSpPr bwMode="auto">
          <a:xfrm>
            <a:off x="4699000" y="2089150"/>
            <a:ext cx="1600200" cy="2895600"/>
            <a:chOff x="2960" y="1440"/>
            <a:chExt cx="1008" cy="182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60" y="1440"/>
              <a:ext cx="1008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eaLnBrk="1" hangingPunct="1"/>
              <a:endParaRPr lang="en-US" altLang="en-US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27" name="Text Box 14"/>
            <p:cNvSpPr txBox="1">
              <a:spLocks noChangeArrowheads="1"/>
            </p:cNvSpPr>
            <p:nvPr/>
          </p:nvSpPr>
          <p:spPr bwMode="auto">
            <a:xfrm>
              <a:off x="2960" y="3024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Sep </a:t>
              </a:r>
              <a:r>
                <a:rPr lang="en-GB" altLang="en-US" sz="1800" dirty="0" smtClean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2015</a:t>
              </a:r>
              <a:endPara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28" name="Text Box 15"/>
            <p:cNvSpPr txBox="1">
              <a:spLocks noChangeArrowheads="1"/>
            </p:cNvSpPr>
            <p:nvPr/>
          </p:nvSpPr>
          <p:spPr bwMode="auto">
            <a:xfrm>
              <a:off x="2960" y="1440"/>
              <a:ext cx="100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Arranging Financing</a:t>
              </a:r>
              <a:br>
                <a:rPr lang="en-GB" altLang="en-US" sz="18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GB" altLang="en-US" sz="18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(12)</a:t>
              </a:r>
              <a:br>
                <a:rPr lang="en-GB" altLang="en-US" sz="18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GB" altLang="en-US" sz="18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/>
              </a:r>
              <a:br>
                <a:rPr lang="en-GB" altLang="en-US" sz="18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GB" altLang="en-US" sz="18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78%</a:t>
              </a:r>
            </a:p>
          </p:txBody>
        </p:sp>
        <p:sp>
          <p:nvSpPr>
            <p:cNvPr id="33829" name="Line 16"/>
            <p:cNvSpPr>
              <a:spLocks noChangeShapeType="1"/>
            </p:cNvSpPr>
            <p:nvPr/>
          </p:nvSpPr>
          <p:spPr bwMode="auto">
            <a:xfrm>
              <a:off x="2960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30" name="Line 17"/>
            <p:cNvSpPr>
              <a:spLocks noChangeShapeType="1"/>
            </p:cNvSpPr>
            <p:nvPr/>
          </p:nvSpPr>
          <p:spPr bwMode="auto">
            <a:xfrm>
              <a:off x="2960" y="278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33831" name="Rectangle 28"/>
            <p:cNvSpPr>
              <a:spLocks noChangeArrowheads="1"/>
            </p:cNvSpPr>
            <p:nvPr/>
          </p:nvSpPr>
          <p:spPr bwMode="auto">
            <a:xfrm>
              <a:off x="2960" y="2784"/>
              <a:ext cx="768" cy="2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eaLnBrk="1" hangingPunct="1"/>
              <a:endParaRPr lang="en-US" altLang="en-US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  <p:sp>
        <p:nvSpPr>
          <p:cNvPr id="33813" name="Text Box 33"/>
          <p:cNvSpPr txBox="1">
            <a:spLocks noChangeArrowheads="1"/>
          </p:cNvSpPr>
          <p:nvPr/>
        </p:nvSpPr>
        <p:spPr bwMode="auto">
          <a:xfrm>
            <a:off x="685800" y="5365750"/>
            <a:ext cx="7620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White</a:t>
            </a:r>
          </a:p>
        </p:txBody>
      </p:sp>
      <p:sp>
        <p:nvSpPr>
          <p:cNvPr id="33814" name="Text Box 34"/>
          <p:cNvSpPr txBox="1">
            <a:spLocks noChangeArrowheads="1"/>
          </p:cNvSpPr>
          <p:nvPr/>
        </p:nvSpPr>
        <p:spPr bwMode="auto">
          <a:xfrm>
            <a:off x="1447800" y="5365750"/>
            <a:ext cx="114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Not started</a:t>
            </a:r>
          </a:p>
        </p:txBody>
      </p:sp>
      <p:sp>
        <p:nvSpPr>
          <p:cNvPr id="33815" name="Text Box 35"/>
          <p:cNvSpPr txBox="1">
            <a:spLocks noChangeArrowheads="1"/>
          </p:cNvSpPr>
          <p:nvPr/>
        </p:nvSpPr>
        <p:spPr bwMode="auto">
          <a:xfrm>
            <a:off x="2667000" y="5365750"/>
            <a:ext cx="838200" cy="3492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Yellow</a:t>
            </a:r>
          </a:p>
        </p:txBody>
      </p:sp>
      <p:sp>
        <p:nvSpPr>
          <p:cNvPr id="33816" name="Text Box 36"/>
          <p:cNvSpPr txBox="1">
            <a:spLocks noChangeArrowheads="1"/>
          </p:cNvSpPr>
          <p:nvPr/>
        </p:nvSpPr>
        <p:spPr bwMode="auto">
          <a:xfrm>
            <a:off x="3505200" y="5365750"/>
            <a:ext cx="1143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 progress</a:t>
            </a:r>
          </a:p>
        </p:txBody>
      </p:sp>
      <p:sp>
        <p:nvSpPr>
          <p:cNvPr id="33817" name="Text Box 37"/>
          <p:cNvSpPr txBox="1">
            <a:spLocks noChangeArrowheads="1"/>
          </p:cNvSpPr>
          <p:nvPr/>
        </p:nvSpPr>
        <p:spPr bwMode="auto">
          <a:xfrm>
            <a:off x="4724400" y="5365750"/>
            <a:ext cx="609600" cy="3492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Red</a:t>
            </a:r>
          </a:p>
        </p:txBody>
      </p:sp>
      <p:sp>
        <p:nvSpPr>
          <p:cNvPr id="33818" name="Text Box 38"/>
          <p:cNvSpPr txBox="1">
            <a:spLocks noChangeArrowheads="1"/>
          </p:cNvSpPr>
          <p:nvPr/>
        </p:nvSpPr>
        <p:spPr bwMode="auto">
          <a:xfrm>
            <a:off x="5334000" y="5365750"/>
            <a:ext cx="990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 trouble</a:t>
            </a:r>
          </a:p>
        </p:txBody>
      </p:sp>
      <p:sp>
        <p:nvSpPr>
          <p:cNvPr id="33819" name="Text Box 39"/>
          <p:cNvSpPr txBox="1">
            <a:spLocks noChangeArrowheads="1"/>
          </p:cNvSpPr>
          <p:nvPr/>
        </p:nvSpPr>
        <p:spPr bwMode="auto">
          <a:xfrm>
            <a:off x="6705600" y="5365750"/>
            <a:ext cx="762000" cy="349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Green</a:t>
            </a:r>
          </a:p>
        </p:txBody>
      </p:sp>
      <p:sp>
        <p:nvSpPr>
          <p:cNvPr id="33820" name="Text Box 40"/>
          <p:cNvSpPr txBox="1">
            <a:spLocks noChangeArrowheads="1"/>
          </p:cNvSpPr>
          <p:nvPr/>
        </p:nvSpPr>
        <p:spPr bwMode="auto">
          <a:xfrm>
            <a:off x="7467600" y="5365750"/>
            <a:ext cx="1143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Complete</a:t>
            </a:r>
            <a:endParaRPr lang="en-GB" altLang="en-US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22" name="Text Box 42"/>
          <p:cNvSpPr txBox="1">
            <a:spLocks noChangeArrowheads="1"/>
          </p:cNvSpPr>
          <p:nvPr/>
        </p:nvSpPr>
        <p:spPr bwMode="auto">
          <a:xfrm>
            <a:off x="1828800" y="1752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fwl</a:t>
            </a:r>
          </a:p>
        </p:txBody>
      </p:sp>
      <p:sp>
        <p:nvSpPr>
          <p:cNvPr id="33823" name="Text Box 43"/>
          <p:cNvSpPr txBox="1">
            <a:spLocks noChangeArrowheads="1"/>
          </p:cNvSpPr>
          <p:nvPr/>
        </p:nvSpPr>
        <p:spPr bwMode="auto">
          <a:xfrm>
            <a:off x="5867400" y="1752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fwl</a:t>
            </a:r>
          </a:p>
        </p:txBody>
      </p:sp>
      <p:sp>
        <p:nvSpPr>
          <p:cNvPr id="33824" name="Text Box 44"/>
          <p:cNvSpPr txBox="1">
            <a:spLocks noChangeArrowheads="1"/>
          </p:cNvSpPr>
          <p:nvPr/>
        </p:nvSpPr>
        <p:spPr bwMode="auto">
          <a:xfrm>
            <a:off x="7848600" y="1752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cwl</a:t>
            </a:r>
          </a:p>
        </p:txBody>
      </p:sp>
      <p:sp>
        <p:nvSpPr>
          <p:cNvPr id="33825" name="Text Box 45"/>
          <p:cNvSpPr txBox="1">
            <a:spLocks noChangeArrowheads="1"/>
          </p:cNvSpPr>
          <p:nvPr/>
        </p:nvSpPr>
        <p:spPr bwMode="auto">
          <a:xfrm>
            <a:off x="3810000" y="17526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cwl</a:t>
            </a:r>
          </a:p>
        </p:txBody>
      </p:sp>
      <p:sp>
        <p:nvSpPr>
          <p:cNvPr id="33807" name="Text Box 19"/>
          <p:cNvSpPr txBox="1">
            <a:spLocks noChangeArrowheads="1"/>
          </p:cNvSpPr>
          <p:nvPr/>
        </p:nvSpPr>
        <p:spPr bwMode="auto">
          <a:xfrm>
            <a:off x="6705600" y="4618037"/>
            <a:ext cx="1600200" cy="366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Oct </a:t>
            </a:r>
            <a:r>
              <a:rPr lang="en-GB" altLang="en-US" sz="1800" dirty="0" smtClean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2015</a:t>
            </a:r>
            <a:endParaRPr lang="en-GB" altLang="en-US" sz="1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09" name="Line 21"/>
          <p:cNvSpPr>
            <a:spLocks noChangeShapeType="1"/>
          </p:cNvSpPr>
          <p:nvPr/>
        </p:nvSpPr>
        <p:spPr bwMode="auto">
          <a:xfrm>
            <a:off x="6705600" y="46037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10" name="Line 22"/>
          <p:cNvSpPr>
            <a:spLocks noChangeShapeType="1"/>
          </p:cNvSpPr>
          <p:nvPr/>
        </p:nvSpPr>
        <p:spPr bwMode="auto">
          <a:xfrm>
            <a:off x="6705600" y="42227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3808" name="Text Box 20"/>
          <p:cNvSpPr txBox="1">
            <a:spLocks noChangeArrowheads="1"/>
          </p:cNvSpPr>
          <p:nvPr/>
        </p:nvSpPr>
        <p:spPr bwMode="auto">
          <a:xfrm>
            <a:off x="6705600" y="2089150"/>
            <a:ext cx="1600200" cy="14652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Selling a Forecourt Car</a:t>
            </a:r>
            <a:b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(7)</a:t>
            </a:r>
            <a:b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GB" altLang="en-US" sz="1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100%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6153739"/>
            <a:ext cx="389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(Adapted from Palmer &amp; </a:t>
            </a:r>
            <a:r>
              <a:rPr lang="en-GB" alt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Felsing</a:t>
            </a:r>
            <a:r>
              <a:rPr lang="en-GB" alt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p.86</a:t>
            </a:r>
            <a:r>
              <a:rPr lang="en-GB" alt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.)</a:t>
            </a:r>
            <a:endParaRPr lang="en-GB" dirty="0"/>
          </a:p>
        </p:txBody>
      </p:sp>
      <p:sp>
        <p:nvSpPr>
          <p:cNvPr id="2" name="Explosion 2 1"/>
          <p:cNvSpPr/>
          <p:nvPr/>
        </p:nvSpPr>
        <p:spPr>
          <a:xfrm>
            <a:off x="5829300" y="2443411"/>
            <a:ext cx="571500" cy="1743174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5928" y="3037999"/>
            <a:ext cx="343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Rockwell Extra Bold" panose="02060903040505020403" pitchFamily="18" charset="0"/>
              </a:rPr>
              <a:t>!</a:t>
            </a:r>
            <a:endParaRPr lang="en-GB" sz="3000" dirty="0">
              <a:latin typeface="Rockwell Extra Bold" panose="020609030405050204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1068" y="2961055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ym typeface="Wingdings 2"/>
              </a:rPr>
              <a:t>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75048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872</TotalTime>
  <Words>863</Words>
  <Application>Microsoft Office PowerPoint</Application>
  <PresentationFormat>On-screen Show (4:3)</PresentationFormat>
  <Paragraphs>245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Feature-Driven Development</vt:lpstr>
      <vt:lpstr>FDD and Project Management</vt:lpstr>
      <vt:lpstr>The Five Processes</vt:lpstr>
      <vt:lpstr>Percentage completeness?</vt:lpstr>
      <vt:lpstr>FDD doesn’t ask … it tells </vt:lpstr>
      <vt:lpstr>Progress Monitoring</vt:lpstr>
      <vt:lpstr>FDD Wall Chart</vt:lpstr>
      <vt:lpstr>Overall Progress</vt:lpstr>
      <vt:lpstr>Accessibility</vt:lpstr>
      <vt:lpstr>Calculating Percentage Completeness</vt:lpstr>
      <vt:lpstr>Results can be summarised in a table</vt:lpstr>
      <vt:lpstr>Who needs to know</vt:lpstr>
      <vt:lpstr>Summary – progress tracking in FDD</vt:lpstr>
      <vt:lpstr>Key Differences from XP</vt:lpstr>
      <vt:lpstr>Key differences - continued</vt:lpstr>
      <vt:lpstr>FDD, XP and software architecture</vt:lpstr>
      <vt:lpstr>Client availability</vt:lpstr>
      <vt:lpstr>Consider FDD if</vt:lpstr>
      <vt:lpstr>Questions</vt:lpstr>
    </vt:vector>
  </TitlesOfParts>
  <Company>UWA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 Static Structure</dc:title>
  <dc:creator>Fred Long</dc:creator>
  <cp:lastModifiedBy>eds</cp:lastModifiedBy>
  <cp:revision>49</cp:revision>
  <dcterms:created xsi:type="dcterms:W3CDTF">2000-10-19T16:12:57Z</dcterms:created>
  <dcterms:modified xsi:type="dcterms:W3CDTF">2015-11-23T17:59:53Z</dcterms:modified>
</cp:coreProperties>
</file>