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30"/>
  </p:notesMasterIdLst>
  <p:sldIdLst>
    <p:sldId id="256" r:id="rId2"/>
    <p:sldId id="257" r:id="rId3"/>
    <p:sldId id="261" r:id="rId4"/>
    <p:sldId id="293" r:id="rId5"/>
    <p:sldId id="294" r:id="rId6"/>
    <p:sldId id="295" r:id="rId7"/>
    <p:sldId id="291" r:id="rId8"/>
    <p:sldId id="292" r:id="rId9"/>
    <p:sldId id="289" r:id="rId10"/>
    <p:sldId id="258" r:id="rId11"/>
    <p:sldId id="288" r:id="rId12"/>
    <p:sldId id="302" r:id="rId13"/>
    <p:sldId id="296" r:id="rId14"/>
    <p:sldId id="297" r:id="rId15"/>
    <p:sldId id="278" r:id="rId16"/>
    <p:sldId id="304" r:id="rId17"/>
    <p:sldId id="305" r:id="rId18"/>
    <p:sldId id="303" r:id="rId19"/>
    <p:sldId id="306" r:id="rId20"/>
    <p:sldId id="307" r:id="rId21"/>
    <p:sldId id="267" r:id="rId22"/>
    <p:sldId id="268" r:id="rId23"/>
    <p:sldId id="299" r:id="rId24"/>
    <p:sldId id="298" r:id="rId25"/>
    <p:sldId id="269" r:id="rId26"/>
    <p:sldId id="300" r:id="rId27"/>
    <p:sldId id="308" r:id="rId28"/>
    <p:sldId id="301" r:id="rId2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pitchFamily="100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pitchFamily="100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pitchFamily="100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pitchFamily="100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pitchFamily="100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00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00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00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0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>
        <p:scale>
          <a:sx n="75" d="100"/>
          <a:sy n="75" d="100"/>
        </p:scale>
        <p:origin x="-1320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 smtClean="0"/>
              <a:t>Click to edit Master text styles</a:t>
            </a:r>
          </a:p>
          <a:p>
            <a:pPr lvl="1"/>
            <a:r>
              <a:rPr lang="en-GB" altLang="en-US" noProof="0" smtClean="0"/>
              <a:t>Second level</a:t>
            </a:r>
          </a:p>
          <a:p>
            <a:pPr lvl="2"/>
            <a:r>
              <a:rPr lang="en-GB" altLang="en-US" noProof="0" smtClean="0"/>
              <a:t>Third level</a:t>
            </a:r>
          </a:p>
          <a:p>
            <a:pPr lvl="3"/>
            <a:r>
              <a:rPr lang="en-GB" altLang="en-US" noProof="0" smtClean="0"/>
              <a:t>Fourth level</a:t>
            </a:r>
          </a:p>
          <a:p>
            <a:pPr lvl="4"/>
            <a:r>
              <a:rPr lang="en-GB" alt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1C00B887-BF92-4029-A1F4-D968270552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28826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0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00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00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00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0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00B887-BF92-4029-A1F4-D9682705524B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2561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20431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Aberystwyth University</a:t>
            </a:r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CS31310</a:t>
            </a:r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25C5A1B-F5E6-4610-B3F1-A5EA20077D2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329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Aberystwyth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CS31310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F475E-3535-4B7F-9630-59BC830DA7F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7761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Aberystwyth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CS31310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6572C-8C9C-415F-B1CA-FE791684F7E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8828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eestyle Script" panose="030804020302050B0404" pitchFamily="66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Liberation Sans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Liberation Sans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Liberation Sans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Liberation Sans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Liberation Sans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GB" altLang="en-US"/>
              <a:t>Aberystwyth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CS31310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98C52-6709-4E76-82F4-75D5CE5022F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0359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60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>
            <a:normAutofit/>
          </a:bodyPr>
          <a:lstStyle>
            <a:lvl1pPr marL="45720" indent="0">
              <a:buNone/>
              <a:defRPr sz="28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Aberystwyth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CS31310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4B7F1-C4DA-4842-9977-6BD295F51A7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5822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Aberystwyth 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CS31310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02CC7-6351-4187-9288-36C753C3720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91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Aberystwyth University</a:t>
            </a:r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1173776-80E5-43A7-AFB1-373E852A234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/>
              <a:t>CS31310</a:t>
            </a:r>
          </a:p>
        </p:txBody>
      </p:sp>
    </p:spTree>
    <p:extLst>
      <p:ext uri="{BB962C8B-B14F-4D97-AF65-F5344CB8AC3E}">
        <p14:creationId xmlns:p14="http://schemas.microsoft.com/office/powerpoint/2010/main" val="114164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6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202088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Aberystwyth 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CS31310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2BD24-8526-4FDD-97CF-557AF7577D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9743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Aberystwyth University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CS31310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8D607-5BC9-47D4-A7AC-B63B69F50CB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5788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Aberystwyth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CS31310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137C3-2DAD-4ABA-9CF8-BD65D040BD7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9057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Aberystwyth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CS31310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F4724-41D5-4BFA-9C60-C2737E802A9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278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2089150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altLang="en-US"/>
              <a:t>Aberystwyth University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92725" y="623888"/>
            <a:ext cx="1325563" cy="457200"/>
          </a:xfrm>
          <a:prstGeom prst="rect">
            <a:avLst/>
          </a:prstGeom>
        </p:spPr>
        <p:txBody>
          <a:bodyPr vert="horz"/>
          <a:lstStyle>
            <a:lvl1pPr algn="r" rtl="0" eaLnBrk="1" fontAlgn="base" latinLnBrk="0" hangingPunct="1">
              <a:spcBef>
                <a:spcPct val="50000"/>
              </a:spcBef>
              <a:spcAft>
                <a:spcPct val="0"/>
              </a:spcAft>
              <a:defRPr kumimoji="0" lang="en-GB" altLang="en-US" sz="1400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/>
              <a:t>CS31310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F5FED3-6E69-4924-8898-EA65B5B2DB5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6600" kern="1200">
          <a:solidFill>
            <a:schemeClr val="tx2"/>
          </a:solidFill>
          <a:latin typeface="Freestyle Script" panose="030804020302050B0404" pitchFamily="66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Freestyle Script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Freestyle Script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Freestyle Script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Freestyle Script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Freestyle Script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Freestyle Script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Freestyle Script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Freestyle Script" pitchFamily="66" charset="0"/>
        </a:defRPr>
      </a:lvl9pPr>
    </p:titleStyle>
    <p:bodyStyle>
      <a:lvl1pPr marL="365125" indent="-255588" algn="l" rtl="0" fontAlgn="base">
        <a:spcBef>
          <a:spcPts val="12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DejaVu Sans" panose="020B0603030804020204" pitchFamily="34" charset="0"/>
          <a:cs typeface="Arial" panose="020B0604020202020204" pitchFamily="34" charset="0"/>
        </a:defRPr>
      </a:lvl1pPr>
      <a:lvl2pPr marL="657225" indent="-246063" algn="l" rtl="0" fontAlgn="base">
        <a:spcBef>
          <a:spcPts val="12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Arial" panose="020B0604020202020204" pitchFamily="34" charset="0"/>
          <a:ea typeface="DejaVu Sans" panose="020B0603030804020204" pitchFamily="34" charset="0"/>
          <a:cs typeface="Arial" panose="020B0604020202020204" pitchFamily="34" charset="0"/>
        </a:defRPr>
      </a:lvl2pPr>
      <a:lvl3pPr marL="922338" indent="-219075" algn="l" rtl="0" fontAlgn="base">
        <a:spcBef>
          <a:spcPts val="12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Arial" panose="020B0604020202020204" pitchFamily="34" charset="0"/>
          <a:ea typeface="DejaVu Sans" panose="020B0603030804020204" pitchFamily="34" charset="0"/>
          <a:cs typeface="Arial" panose="020B0604020202020204" pitchFamily="34" charset="0"/>
        </a:defRPr>
      </a:lvl3pPr>
      <a:lvl4pPr marL="1179513" indent="-200025" algn="l" rtl="0" fontAlgn="base">
        <a:spcBef>
          <a:spcPts val="12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Arial" panose="020B0604020202020204" pitchFamily="34" charset="0"/>
          <a:ea typeface="DejaVu Sans" panose="020B0603030804020204" pitchFamily="34" charset="0"/>
          <a:cs typeface="Arial" panose="020B0604020202020204" pitchFamily="34" charset="0"/>
        </a:defRPr>
      </a:lvl4pPr>
      <a:lvl5pPr marL="1389063" indent="-182563" algn="l" rtl="0" fontAlgn="base">
        <a:spcBef>
          <a:spcPts val="12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Arial" panose="020B0604020202020204" pitchFamily="34" charset="0"/>
          <a:ea typeface="DejaVu Sans" panose="020B0603030804020204" pitchFamily="34" charset="0"/>
          <a:cs typeface="Arial" panose="020B0604020202020204" pitchFamily="34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manifesto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GB" altLang="en-US" smtClean="0"/>
              <a:t>Feature-Driven Development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900488"/>
            <a:ext cx="4953000" cy="1752600"/>
          </a:xfrm>
        </p:spPr>
        <p:txBody>
          <a:bodyPr/>
          <a:lstStyle/>
          <a:p>
            <a:pPr marL="63500"/>
            <a:r>
              <a:rPr lang="en-GB" altLang="en-US" smtClean="0">
                <a:latin typeface="Arial" charset="0"/>
                <a:cs typeface="Arial" charset="0"/>
              </a:rPr>
              <a:t>Edel Sherratt, adapted from originals by Fred Long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FDD Process Descriptions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>
                <a:latin typeface="Arial" charset="0"/>
                <a:ea typeface="DejaVu Sans" pitchFamily="34" charset="0"/>
                <a:cs typeface="Arial" charset="0"/>
              </a:rPr>
              <a:t>The FDD processes are described using an “Entry-Tasks-Verification-eXit” template (ETVX)</a:t>
            </a:r>
          </a:p>
          <a:p>
            <a:pPr lvl="1"/>
            <a:r>
              <a:rPr lang="en-GB" altLang="en-US" smtClean="0">
                <a:latin typeface="Arial" charset="0"/>
                <a:ea typeface="DejaVu Sans" pitchFamily="34" charset="0"/>
                <a:cs typeface="Arial" charset="0"/>
              </a:rPr>
              <a:t>Entry </a:t>
            </a:r>
            <a:r>
              <a:rPr lang="en-GB" altLang="en-US" smtClean="0">
                <a:latin typeface="Arial" charset="0"/>
                <a:cs typeface="Times New Roman" pitchFamily="100" charset="0"/>
              </a:rPr>
              <a:t>— overview and pre-conditions</a:t>
            </a:r>
          </a:p>
          <a:p>
            <a:pPr lvl="1"/>
            <a:r>
              <a:rPr lang="en-GB" altLang="en-US" smtClean="0">
                <a:latin typeface="Arial" charset="0"/>
                <a:cs typeface="Times New Roman" pitchFamily="100" charset="0"/>
              </a:rPr>
              <a:t>Tasks — list of tasks to be performed</a:t>
            </a:r>
          </a:p>
          <a:p>
            <a:pPr lvl="1"/>
            <a:r>
              <a:rPr lang="en-GB" altLang="en-US" smtClean="0">
                <a:latin typeface="Arial" charset="0"/>
                <a:cs typeface="Times New Roman" pitchFamily="100" charset="0"/>
              </a:rPr>
              <a:t>Verification — how is satisfactory completion verified?</a:t>
            </a:r>
          </a:p>
          <a:p>
            <a:pPr lvl="1"/>
            <a:r>
              <a:rPr lang="en-GB" altLang="en-US" smtClean="0">
                <a:latin typeface="Arial" charset="0"/>
                <a:cs typeface="Times New Roman" pitchFamily="100" charset="0"/>
              </a:rPr>
              <a:t>Exit — list of outputs</a:t>
            </a:r>
            <a:endParaRPr lang="en-GB" altLang="en-US" smtClean="0">
              <a:latin typeface="Arial" charset="0"/>
              <a:ea typeface="DejaVu Sans" pitchFamily="34" charset="0"/>
              <a:cs typeface="Arial" charset="0"/>
            </a:endParaRP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 sz="1400">
                <a:solidFill>
                  <a:schemeClr val="accent2"/>
                </a:solidFill>
                <a:latin typeface="Arial" charset="0"/>
                <a:cs typeface="Arial" charset="0"/>
              </a:rPr>
              <a:t>Aberystwyth University</a:t>
            </a:r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sz="1400">
                <a:solidFill>
                  <a:schemeClr val="accent2"/>
                </a:solidFill>
                <a:latin typeface="Arial" charset="0"/>
                <a:cs typeface="Arial" charset="0"/>
              </a:rPr>
              <a:t>CS31310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fld id="{9B510CF5-D81B-4E38-A967-DCC4AEAA5EE4}" type="slidenum">
              <a:rPr lang="en-GB" altLang="en-US" sz="1800">
                <a:solidFill>
                  <a:srgbClr val="FFFFFF"/>
                </a:solidFill>
              </a:rPr>
              <a:pPr eaLnBrk="1" hangingPunct="1"/>
              <a:t>10</a:t>
            </a:fld>
            <a:endParaRPr lang="en-GB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altLang="en-US" dirty="0"/>
              <a:t>1: Develop an Overall </a:t>
            </a:r>
            <a:r>
              <a:rPr lang="en-GB" altLang="en-US" dirty="0" smtClean="0"/>
              <a:t>Model</a:t>
            </a:r>
            <a:endParaRPr lang="en-GB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GB" altLang="en-US" sz="3200" dirty="0" smtClean="0"/>
              <a:t>Modelling – produce a class diagram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GB" altLang="en-US" sz="3000" dirty="0" smtClean="0"/>
              <a:t>What are the classes?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GB" altLang="en-US" sz="3000" dirty="0" smtClean="0"/>
              <a:t>How are they connected?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GB" altLang="en-US" sz="3000" dirty="0" smtClean="0"/>
              <a:t>Under what constraints?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GB" altLang="en-US" sz="3200" dirty="0" smtClean="0"/>
              <a:t>Participation of domain experts is crucial and mandatory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GB" altLang="en-US" sz="3200" dirty="0" smtClean="0"/>
              <a:t>Model is expressed in client-valued terms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GB" altLang="en-US" sz="3200" dirty="0" smtClean="0"/>
              <a:t>Knowledge transfer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GB" altLang="en-US" sz="3200" dirty="0" smtClean="0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 sz="1400">
                <a:solidFill>
                  <a:schemeClr val="accent2"/>
                </a:solidFill>
                <a:latin typeface="Arial" charset="0"/>
                <a:cs typeface="Arial" charset="0"/>
              </a:rPr>
              <a:t>Aberystwyth University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sz="1400">
                <a:solidFill>
                  <a:schemeClr val="accent2"/>
                </a:solidFill>
                <a:latin typeface="Arial" charset="0"/>
                <a:cs typeface="Arial" charset="0"/>
              </a:rPr>
              <a:t>CS31310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fld id="{A5C19F2A-6778-4EB6-8310-0198D8380514}" type="slidenum">
              <a:rPr lang="en-GB" altLang="en-US" sz="1800">
                <a:solidFill>
                  <a:srgbClr val="FFFFFF"/>
                </a:solidFill>
              </a:rPr>
              <a:pPr eaLnBrk="1" hangingPunct="1"/>
              <a:t>11</a:t>
            </a:fld>
            <a:endParaRPr lang="en-GB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altLang="en-US" dirty="0"/>
              <a:t>1: Develop an Overall </a:t>
            </a:r>
            <a:r>
              <a:rPr lang="en-GB" altLang="en-US" dirty="0" smtClean="0"/>
              <a:t>Model - Entry</a:t>
            </a:r>
            <a:endParaRPr lang="en-GB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GB" altLang="en-US" sz="3200" dirty="0" smtClean="0"/>
              <a:t>Entry</a:t>
            </a:r>
            <a:r>
              <a:rPr lang="en-GB" altLang="en-US" sz="3200" dirty="0"/>
              <a:t>: Key </a:t>
            </a:r>
            <a:r>
              <a:rPr lang="en-GB" altLang="en-US" sz="3200" dirty="0" smtClean="0"/>
              <a:t>personnel selected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GB" altLang="en-US" sz="3000" dirty="0" smtClean="0"/>
              <a:t>Domain </a:t>
            </a:r>
            <a:r>
              <a:rPr lang="en-GB" altLang="en-US" sz="3000" dirty="0" smtClean="0"/>
              <a:t>Experts</a:t>
            </a:r>
            <a:endParaRPr lang="en-GB" altLang="en-US" sz="3000" dirty="0" smtClean="0"/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GB" altLang="en-US" sz="3000" dirty="0" smtClean="0"/>
              <a:t>Chief </a:t>
            </a:r>
            <a:r>
              <a:rPr lang="en-GB" altLang="en-US" sz="3000" dirty="0" smtClean="0"/>
              <a:t>Programmers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GB" altLang="en-US" sz="3000" dirty="0" smtClean="0"/>
              <a:t>Chief </a:t>
            </a:r>
            <a:r>
              <a:rPr lang="en-GB" altLang="en-US" sz="3000" dirty="0" smtClean="0"/>
              <a:t>Architect</a:t>
            </a:r>
            <a:endParaRPr lang="en-GB" altLang="en-US" dirty="0" smtClean="0">
              <a:latin typeface="Arial" charset="0"/>
              <a:ea typeface="DejaVu Sans" pitchFamily="34" charset="0"/>
              <a:cs typeface="Arial" charset="0"/>
            </a:endParaRP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 sz="1400">
                <a:solidFill>
                  <a:schemeClr val="accent2"/>
                </a:solidFill>
                <a:latin typeface="Arial" charset="0"/>
                <a:cs typeface="Arial" charset="0"/>
              </a:rPr>
              <a:t>Aberystwyth University</a:t>
            </a:r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sz="1400">
                <a:solidFill>
                  <a:schemeClr val="accent2"/>
                </a:solidFill>
                <a:latin typeface="Arial" charset="0"/>
                <a:cs typeface="Arial" charset="0"/>
              </a:rPr>
              <a:t>CS31310</a:t>
            </a: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fld id="{A5C19F2A-6778-4EB6-8310-0198D8380514}" type="slidenum">
              <a:rPr lang="en-GB" altLang="en-US" sz="1800">
                <a:solidFill>
                  <a:srgbClr val="FFFFFF"/>
                </a:solidFill>
              </a:rPr>
              <a:pPr eaLnBrk="1" hangingPunct="1"/>
              <a:t>12</a:t>
            </a:fld>
            <a:endParaRPr lang="en-GB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939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dirty="0" smtClean="0"/>
              <a:t>1: Develop an Overall Model - Tasks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GB" altLang="en-US" sz="3200" dirty="0"/>
              <a:t>Tasks: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GB" altLang="en-US" sz="2800" dirty="0"/>
              <a:t>Set up the modelling team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GB" altLang="en-US" sz="2800" dirty="0"/>
              <a:t>Describe the domain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GB" altLang="en-US" sz="2800" dirty="0" smtClean="0"/>
              <a:t>Study </a:t>
            </a:r>
            <a:r>
              <a:rPr lang="en-GB" altLang="en-US" sz="2800" dirty="0"/>
              <a:t>any available documents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GB" altLang="en-US" sz="2800" dirty="0"/>
              <a:t>Develop small group models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GB" altLang="en-US" sz="2800" dirty="0"/>
              <a:t>Develop a team model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altLang="en-US" sz="2800" dirty="0"/>
              <a:t>Refine the overall object model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GB" altLang="en-US" sz="2800" dirty="0"/>
              <a:t>Write model notes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Aberystwyth University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CS31310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98C52-6709-4E76-82F4-75D5CE5022FE}" type="slidenum">
              <a:rPr lang="en-GB" altLang="en-US" smtClean="0"/>
              <a:pPr>
                <a:defRPr/>
              </a:pPr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7458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smtClean="0"/>
              <a:t>1: Develop </a:t>
            </a:r>
            <a:r>
              <a:rPr lang="en-GB" sz="4400" dirty="0"/>
              <a:t>an Overall Model </a:t>
            </a:r>
            <a:r>
              <a:rPr lang="en-GB" sz="4400" dirty="0" smtClean="0"/>
              <a:t>– Verification and Exit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Verification: </a:t>
            </a:r>
            <a:endParaRPr lang="en-US" altLang="en-US" dirty="0" smtClean="0"/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 smtClean="0"/>
              <a:t>Internal </a:t>
            </a:r>
            <a:r>
              <a:rPr lang="en-US" altLang="en-US" dirty="0"/>
              <a:t>and external assessment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 smtClean="0"/>
              <a:t>Exit: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 smtClean="0"/>
              <a:t>The </a:t>
            </a:r>
            <a:r>
              <a:rPr lang="en-US" altLang="en-US" dirty="0"/>
              <a:t>complete object </a:t>
            </a:r>
            <a:r>
              <a:rPr lang="en-US" altLang="en-US" dirty="0" smtClean="0"/>
              <a:t>model 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 smtClean="0"/>
              <a:t>class diagrams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 smtClean="0"/>
              <a:t>sequence diagrams</a:t>
            </a:r>
          </a:p>
          <a:p>
            <a:pPr lvl="2">
              <a:lnSpc>
                <a:spcPct val="90000"/>
              </a:lnSpc>
              <a:spcBef>
                <a:spcPct val="20000"/>
              </a:spcBef>
            </a:pPr>
            <a:r>
              <a:rPr lang="en-GB" dirty="0" smtClean="0"/>
              <a:t>model notes</a:t>
            </a:r>
          </a:p>
          <a:p>
            <a:pPr lvl="3">
              <a:lnSpc>
                <a:spcPct val="90000"/>
              </a:lnSpc>
              <a:spcBef>
                <a:spcPct val="20000"/>
              </a:spcBef>
            </a:pPr>
            <a:r>
              <a:rPr lang="en-GB" dirty="0" smtClean="0"/>
              <a:t>why was a </a:t>
            </a:r>
            <a:r>
              <a:rPr lang="en-GB" dirty="0"/>
              <a:t>particular model shape </a:t>
            </a:r>
            <a:r>
              <a:rPr lang="en-GB" dirty="0" smtClean="0"/>
              <a:t>chosen</a:t>
            </a:r>
          </a:p>
          <a:p>
            <a:pPr lvl="3">
              <a:lnSpc>
                <a:spcPct val="90000"/>
              </a:lnSpc>
              <a:spcBef>
                <a:spcPct val="20000"/>
              </a:spcBef>
            </a:pPr>
            <a:r>
              <a:rPr lang="en-GB" dirty="0" smtClean="0"/>
              <a:t>what </a:t>
            </a:r>
            <a:r>
              <a:rPr lang="en-GB" dirty="0"/>
              <a:t>alternatives were </a:t>
            </a:r>
            <a:r>
              <a:rPr lang="en-GB" dirty="0" smtClean="0"/>
              <a:t>considered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GB" altLang="en-US" dirty="0" smtClean="0"/>
              <a:t>FDD is model driven</a:t>
            </a:r>
            <a:endParaRPr lang="en-US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Aberystwyth University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CS31310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98C52-6709-4E76-82F4-75D5CE5022FE}" type="slidenum">
              <a:rPr lang="en-GB" altLang="en-US" smtClean="0"/>
              <a:pPr>
                <a:defRPr/>
              </a:pPr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00415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FDD and Coloured UML (Coad)</a:t>
            </a:r>
            <a:endParaRPr lang="en-GB" altLang="en-US" dirty="0" smtClean="0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ea typeface="DejaVu Sans" pitchFamily="34" charset="0"/>
                <a:cs typeface="Arial" charset="0"/>
              </a:rPr>
              <a:t>Classes are shown in one of four </a:t>
            </a:r>
            <a:r>
              <a:rPr lang="en-US" altLang="en-US" dirty="0" err="1" smtClean="0">
                <a:latin typeface="Arial" charset="0"/>
                <a:ea typeface="DejaVu Sans" pitchFamily="34" charset="0"/>
                <a:cs typeface="Arial" charset="0"/>
              </a:rPr>
              <a:t>colours</a:t>
            </a:r>
            <a:r>
              <a:rPr lang="en-US" altLang="en-US" dirty="0" smtClean="0">
                <a:latin typeface="Arial" charset="0"/>
                <a:ea typeface="DejaVu Sans" pitchFamily="34" charset="0"/>
                <a:cs typeface="Arial" charset="0"/>
              </a:rPr>
              <a:t>:</a:t>
            </a:r>
          </a:p>
          <a:p>
            <a:pPr lvl="1"/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Yellow: a role in the system, e.g., customer</a:t>
            </a:r>
          </a:p>
          <a:p>
            <a:pPr lvl="1"/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Blue: a reusable description, e.g., catalogue entry</a:t>
            </a:r>
          </a:p>
          <a:p>
            <a:pPr lvl="1"/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Green: an entity, e.g., an actual item for sale</a:t>
            </a:r>
          </a:p>
          <a:p>
            <a:pPr lvl="1"/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Pink: a moment or interval of time, e.g., the actual sale</a:t>
            </a:r>
          </a:p>
          <a:p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Auxiliary classes are colourless</a:t>
            </a: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 sz="1400">
                <a:solidFill>
                  <a:schemeClr val="accent2"/>
                </a:solidFill>
                <a:latin typeface="Arial" charset="0"/>
                <a:cs typeface="Arial" charset="0"/>
              </a:rPr>
              <a:t>Aberystwyth University</a:t>
            </a:r>
          </a:p>
        </p:txBody>
      </p:sp>
      <p:sp>
        <p:nvSpPr>
          <p:cNvPr id="2253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sz="1400">
                <a:solidFill>
                  <a:schemeClr val="accent2"/>
                </a:solidFill>
                <a:latin typeface="Arial" charset="0"/>
                <a:cs typeface="Arial" charset="0"/>
              </a:rPr>
              <a:t>CS31310</a:t>
            </a:r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fld id="{09240339-393C-4B9A-9001-7EB661535BA3}" type="slidenum">
              <a:rPr lang="en-GB" altLang="en-US" sz="1800">
                <a:solidFill>
                  <a:srgbClr val="FFFFFF"/>
                </a:solidFill>
              </a:rPr>
              <a:pPr eaLnBrk="1" hangingPunct="1"/>
              <a:t>15</a:t>
            </a:fld>
            <a:endParaRPr lang="en-GB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2: Build a Features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Functional decomposition of the domain</a:t>
            </a:r>
          </a:p>
          <a:p>
            <a:r>
              <a:rPr lang="en-GB" dirty="0" smtClean="0"/>
              <a:t>Start with domain terminology</a:t>
            </a:r>
          </a:p>
          <a:p>
            <a:pPr lvl="1"/>
            <a:r>
              <a:rPr lang="en-GB" dirty="0"/>
              <a:t>Subject </a:t>
            </a:r>
            <a:r>
              <a:rPr lang="en-GB" dirty="0" smtClean="0"/>
              <a:t>Area</a:t>
            </a:r>
          </a:p>
          <a:p>
            <a:pPr lvl="1"/>
            <a:r>
              <a:rPr lang="en-GB" dirty="0" smtClean="0"/>
              <a:t>Business Activity</a:t>
            </a:r>
          </a:p>
          <a:p>
            <a:pPr lvl="1"/>
            <a:r>
              <a:rPr lang="en-GB" dirty="0" smtClean="0"/>
              <a:t>Business </a:t>
            </a:r>
            <a:r>
              <a:rPr lang="en-GB" dirty="0"/>
              <a:t>Activity Step </a:t>
            </a:r>
            <a:r>
              <a:rPr lang="en-GB" dirty="0" smtClean="0"/>
              <a:t>– these become features</a:t>
            </a:r>
          </a:p>
          <a:p>
            <a:r>
              <a:rPr lang="en-GB" dirty="0" smtClean="0"/>
              <a:t>No weighting given to features</a:t>
            </a:r>
          </a:p>
          <a:p>
            <a:r>
              <a:rPr lang="en-GB" dirty="0" smtClean="0"/>
              <a:t>A feature takes at most two weeks to develop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Aberystwyth University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CS31310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98C52-6709-4E76-82F4-75D5CE5022FE}" type="slidenum">
              <a:rPr lang="en-GB" altLang="en-US" smtClean="0"/>
              <a:pPr>
                <a:defRPr/>
              </a:pPr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0185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2: Build a Features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latin typeface="Arial" charset="0"/>
                <a:ea typeface="DejaVu Sans" pitchFamily="34" charset="0"/>
                <a:cs typeface="Arial" charset="0"/>
              </a:rPr>
              <a:t>Entry: </a:t>
            </a:r>
            <a:endParaRPr lang="en-GB" altLang="en-US" dirty="0" smtClean="0">
              <a:latin typeface="Arial" charset="0"/>
              <a:ea typeface="DejaVu Sans" pitchFamily="34" charset="0"/>
              <a:cs typeface="Arial" charset="0"/>
            </a:endParaRPr>
          </a:p>
          <a:p>
            <a:pPr lvl="1"/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Domain experts</a:t>
            </a:r>
          </a:p>
          <a:p>
            <a:pPr lvl="1"/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Chief programmers</a:t>
            </a:r>
          </a:p>
          <a:p>
            <a:pPr lvl="1"/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Chief architect</a:t>
            </a:r>
          </a:p>
          <a:p>
            <a:pPr lvl="1"/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Overall </a:t>
            </a:r>
            <a:r>
              <a:rPr lang="en-GB" altLang="en-US" dirty="0">
                <a:latin typeface="Arial" charset="0"/>
                <a:ea typeface="DejaVu Sans" pitchFamily="34" charset="0"/>
                <a:cs typeface="Arial" charset="0"/>
              </a:rPr>
              <a:t>object </a:t>
            </a: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model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Aberystwyth University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CS31310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98C52-6709-4E76-82F4-75D5CE5022FE}" type="slidenum">
              <a:rPr lang="en-GB" altLang="en-US" smtClean="0"/>
              <a:pPr>
                <a:defRPr/>
              </a:pPr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01167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2: Build a Features List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Tasks</a:t>
            </a: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Set up the features list team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Build the features list</a:t>
            </a:r>
            <a:b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</a:b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this is a functional decomposition with each feature expressed in the form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&lt;action&gt;&lt;result&gt;&lt;object</a:t>
            </a: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&gt;</a:t>
            </a:r>
            <a:endParaRPr lang="en-GB" altLang="en-US" dirty="0" smtClean="0">
              <a:latin typeface="Arial" charset="0"/>
              <a:ea typeface="DejaVu Sans" pitchFamily="34" charset="0"/>
              <a:cs typeface="Arial" charset="0"/>
            </a:endParaRP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 sz="1400">
                <a:solidFill>
                  <a:schemeClr val="accent2"/>
                </a:solidFill>
                <a:latin typeface="Arial" charset="0"/>
                <a:cs typeface="Arial" charset="0"/>
              </a:rPr>
              <a:t>Aberystwyth University</a:t>
            </a:r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sz="1400">
                <a:solidFill>
                  <a:schemeClr val="accent2"/>
                </a:solidFill>
                <a:latin typeface="Arial" charset="0"/>
                <a:cs typeface="Arial" charset="0"/>
              </a:rPr>
              <a:t>CS31310</a:t>
            </a: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fld id="{51A300DD-070E-4BB3-A2DB-2EF99E9F8FE9}" type="slidenum">
              <a:rPr lang="en-GB" altLang="en-US" sz="1800">
                <a:solidFill>
                  <a:srgbClr val="FFFFFF"/>
                </a:solidFill>
              </a:rPr>
              <a:pPr eaLnBrk="1" hangingPunct="1"/>
              <a:t>18</a:t>
            </a:fld>
            <a:endParaRPr lang="en-GB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442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2: Build a Features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Verification: Internal and external </a:t>
            </a:r>
            <a:r>
              <a:rPr lang="en-GB" dirty="0" smtClean="0"/>
              <a:t>assessment by modelling team members</a:t>
            </a:r>
            <a:endParaRPr lang="en-GB" dirty="0"/>
          </a:p>
          <a:p>
            <a:r>
              <a:rPr lang="en-GB" dirty="0"/>
              <a:t>Exit: </a:t>
            </a:r>
            <a:r>
              <a:rPr lang="en-GB" dirty="0" smtClean="0"/>
              <a:t>complete features list</a:t>
            </a:r>
          </a:p>
          <a:p>
            <a:pPr lvl="1"/>
            <a:r>
              <a:rPr lang="en-GB" dirty="0"/>
              <a:t>a</a:t>
            </a:r>
            <a:r>
              <a:rPr lang="en-GB" dirty="0" smtClean="0"/>
              <a:t> </a:t>
            </a:r>
            <a:r>
              <a:rPr lang="en-GB" dirty="0"/>
              <a:t>list of subject areas</a:t>
            </a:r>
          </a:p>
          <a:p>
            <a:pPr lvl="1"/>
            <a:r>
              <a:rPr lang="en-GB" dirty="0"/>
              <a:t>a list of the business activities </a:t>
            </a:r>
            <a:r>
              <a:rPr lang="en-GB" dirty="0" smtClean="0"/>
              <a:t>within each </a:t>
            </a:r>
            <a:r>
              <a:rPr lang="en-GB" dirty="0"/>
              <a:t>subject </a:t>
            </a:r>
            <a:r>
              <a:rPr lang="en-GB" dirty="0" smtClean="0"/>
              <a:t>area</a:t>
            </a:r>
          </a:p>
          <a:p>
            <a:pPr lvl="1"/>
            <a:r>
              <a:rPr lang="en-GB" dirty="0" smtClean="0"/>
              <a:t>for </a:t>
            </a:r>
            <a:r>
              <a:rPr lang="en-GB" dirty="0"/>
              <a:t>each business activity step, the feature to satisfy the step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Aberystwyth University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CS31310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98C52-6709-4E76-82F4-75D5CE5022FE}" type="slidenum">
              <a:rPr lang="en-GB" altLang="en-US" smtClean="0"/>
              <a:pPr>
                <a:defRPr/>
              </a:pPr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0731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Textbook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GB" altLang="en-US" i="1" smtClean="0">
                <a:latin typeface="Arial" charset="0"/>
                <a:ea typeface="DejaVu Sans" pitchFamily="34" charset="0"/>
                <a:cs typeface="Arial" charset="0"/>
              </a:rPr>
              <a:t>A Practical Guide to Feature-Driven Development</a:t>
            </a:r>
            <a:r>
              <a:rPr lang="en-GB" altLang="en-US" smtClean="0">
                <a:latin typeface="Arial" charset="0"/>
                <a:ea typeface="DejaVu Sans" pitchFamily="34" charset="0"/>
                <a:cs typeface="Arial" charset="0"/>
              </a:rPr>
              <a:t>, by Stephen Palmer and John Felsing, Prentice Hall, 2002,</a:t>
            </a:r>
            <a:br>
              <a:rPr lang="en-GB" altLang="en-US" smtClean="0">
                <a:latin typeface="Arial" charset="0"/>
                <a:ea typeface="DejaVu Sans" pitchFamily="34" charset="0"/>
                <a:cs typeface="Arial" charset="0"/>
              </a:rPr>
            </a:br>
            <a:r>
              <a:rPr lang="en-GB" altLang="en-US" smtClean="0">
                <a:latin typeface="Arial" charset="0"/>
                <a:ea typeface="DejaVu Sans" pitchFamily="34" charset="0"/>
                <a:cs typeface="Arial" charset="0"/>
              </a:rPr>
              <a:t>ISBN 0-13-067615-2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 sz="1400">
                <a:solidFill>
                  <a:schemeClr val="accent2"/>
                </a:solidFill>
                <a:latin typeface="Arial" charset="0"/>
                <a:cs typeface="Arial" charset="0"/>
              </a:rPr>
              <a:t>Aberystwyth University</a:t>
            </a:r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sz="1400">
                <a:solidFill>
                  <a:schemeClr val="accent2"/>
                </a:solidFill>
                <a:latin typeface="Arial" charset="0"/>
                <a:cs typeface="Arial" charset="0"/>
              </a:rPr>
              <a:t>CS31310</a:t>
            </a:r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fld id="{1BB5B881-ED57-4CD4-9D78-B1DBBF2D954E}" type="slidenum">
              <a:rPr lang="en-GB" altLang="en-US" sz="1800">
                <a:solidFill>
                  <a:srgbClr val="FFFFFF"/>
                </a:solidFill>
              </a:rPr>
              <a:pPr eaLnBrk="1" hangingPunct="1"/>
              <a:t>2</a:t>
            </a:fld>
            <a:endParaRPr lang="en-GB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3: Plan by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roject </a:t>
            </a:r>
            <a:r>
              <a:rPr lang="en-GB" dirty="0"/>
              <a:t>manager, development manager and </a:t>
            </a:r>
            <a:r>
              <a:rPr lang="en-GB" dirty="0" smtClean="0"/>
              <a:t>chief </a:t>
            </a:r>
            <a:r>
              <a:rPr lang="en-GB" dirty="0"/>
              <a:t>programmers </a:t>
            </a:r>
            <a:endParaRPr lang="en-GB" dirty="0" smtClean="0"/>
          </a:p>
          <a:p>
            <a:r>
              <a:rPr lang="en-GB" dirty="0" smtClean="0"/>
              <a:t>plan </a:t>
            </a:r>
            <a:r>
              <a:rPr lang="en-GB" dirty="0"/>
              <a:t>the order that the features are </a:t>
            </a:r>
            <a:r>
              <a:rPr lang="en-GB" dirty="0" smtClean="0"/>
              <a:t>to be implemented, taking into account </a:t>
            </a:r>
          </a:p>
          <a:p>
            <a:pPr lvl="1"/>
            <a:r>
              <a:rPr lang="en-GB" dirty="0" smtClean="0"/>
              <a:t>feature dependencies</a:t>
            </a:r>
          </a:p>
          <a:p>
            <a:pPr lvl="1"/>
            <a:r>
              <a:rPr lang="en-GB" dirty="0" smtClean="0"/>
              <a:t>load </a:t>
            </a:r>
            <a:r>
              <a:rPr lang="en-GB" dirty="0"/>
              <a:t>across the development </a:t>
            </a:r>
            <a:r>
              <a:rPr lang="en-GB" dirty="0" smtClean="0"/>
              <a:t>team</a:t>
            </a:r>
          </a:p>
          <a:p>
            <a:pPr lvl="1"/>
            <a:r>
              <a:rPr lang="en-GB" dirty="0" smtClean="0"/>
              <a:t>complexity </a:t>
            </a:r>
            <a:r>
              <a:rPr lang="en-GB" dirty="0"/>
              <a:t>of the features to be </a:t>
            </a:r>
            <a:r>
              <a:rPr lang="en-GB" dirty="0" smtClean="0"/>
              <a:t>implemented</a:t>
            </a:r>
          </a:p>
          <a:p>
            <a:pPr lvl="1"/>
            <a:r>
              <a:rPr lang="en-GB" dirty="0" smtClean="0"/>
              <a:t>external milestones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Aberystwyth University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CS31310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98C52-6709-4E76-82F4-75D5CE5022FE}" type="slidenum">
              <a:rPr lang="en-GB" altLang="en-US" smtClean="0"/>
              <a:pPr>
                <a:defRPr/>
              </a:pPr>
              <a:t>20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9514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0728"/>
            <a:ext cx="8229600" cy="1008112"/>
          </a:xfrm>
        </p:spPr>
        <p:txBody>
          <a:bodyPr/>
          <a:lstStyle/>
          <a:p>
            <a:r>
              <a:rPr lang="en-GB" altLang="en-US" dirty="0" smtClean="0"/>
              <a:t>3: Plan by Features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60848"/>
            <a:ext cx="8229600" cy="451299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Entry: The features list is completed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Tasks: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Set up the planning team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Work out the development sequence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Assign feature sets to Chief Programmers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Assign classes to developers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Verification: Internal assessment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Exit: The complete development plan</a:t>
            </a: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 sz="1400">
                <a:solidFill>
                  <a:schemeClr val="accent2"/>
                </a:solidFill>
                <a:latin typeface="Arial" charset="0"/>
                <a:cs typeface="Arial" charset="0"/>
              </a:rPr>
              <a:t>Aberystwyth University</a:t>
            </a:r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sz="1400">
                <a:solidFill>
                  <a:schemeClr val="accent2"/>
                </a:solidFill>
                <a:latin typeface="Arial" charset="0"/>
                <a:cs typeface="Arial" charset="0"/>
              </a:rPr>
              <a:t>CS31310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fld id="{A6B2172B-E38C-4A18-A9C0-897A4609943C}" type="slidenum">
              <a:rPr lang="en-GB" altLang="en-US" sz="1800">
                <a:solidFill>
                  <a:srgbClr val="FFFFFF"/>
                </a:solidFill>
              </a:rPr>
              <a:pPr eaLnBrk="1" hangingPunct="1"/>
              <a:t>21</a:t>
            </a:fld>
            <a:endParaRPr lang="en-GB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 4: Design by Features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Chief programmer </a:t>
            </a:r>
          </a:p>
          <a:p>
            <a:pPr lvl="1"/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selects features from ‘inbox’</a:t>
            </a:r>
          </a:p>
          <a:p>
            <a:pPr lvl="1"/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forms feature teams who develop sequence diagrams for the features</a:t>
            </a:r>
          </a:p>
          <a:p>
            <a:pPr lvl="1"/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… and clas</a:t>
            </a: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s and method signatures</a:t>
            </a:r>
            <a:endParaRPr lang="en-GB" altLang="en-US" dirty="0" smtClean="0">
              <a:latin typeface="Arial" charset="0"/>
              <a:ea typeface="DejaVu Sans" pitchFamily="34" charset="0"/>
              <a:cs typeface="Arial" charset="0"/>
            </a:endParaRPr>
          </a:p>
          <a:p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Entry</a:t>
            </a: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: The development plan is completed</a:t>
            </a:r>
          </a:p>
          <a:p>
            <a:pPr lvl="1">
              <a:buFontTx/>
              <a:buNone/>
            </a:pPr>
            <a:endParaRPr lang="en-GB" altLang="en-US" dirty="0" smtClean="0">
              <a:latin typeface="Arial" charset="0"/>
              <a:ea typeface="DejaVu Sans" pitchFamily="34" charset="0"/>
              <a:cs typeface="Arial" charset="0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 sz="1400">
                <a:solidFill>
                  <a:schemeClr val="accent2"/>
                </a:solidFill>
                <a:latin typeface="Arial" charset="0"/>
                <a:cs typeface="Arial" charset="0"/>
              </a:rPr>
              <a:t>Aberystwyth University</a:t>
            </a: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sz="1400">
                <a:solidFill>
                  <a:schemeClr val="accent2"/>
                </a:solidFill>
                <a:latin typeface="Arial" charset="0"/>
                <a:cs typeface="Arial" charset="0"/>
              </a:rPr>
              <a:t>CS31310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fld id="{24258BE5-3924-4D66-ACCD-E97BFE5BB37B}" type="slidenum">
              <a:rPr lang="en-GB" altLang="en-US" sz="1800">
                <a:solidFill>
                  <a:srgbClr val="FFFFFF"/>
                </a:solidFill>
              </a:rPr>
              <a:pPr eaLnBrk="1" hangingPunct="1"/>
              <a:t>22</a:t>
            </a:fld>
            <a:endParaRPr lang="en-GB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 4: Design by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Tasks:</a:t>
            </a:r>
          </a:p>
          <a:p>
            <a:pPr lvl="1"/>
            <a:r>
              <a:rPr lang="en-GB" dirty="0"/>
              <a:t>Set up a feature team</a:t>
            </a:r>
          </a:p>
          <a:p>
            <a:pPr lvl="1"/>
            <a:r>
              <a:rPr lang="en-GB" dirty="0" smtClean="0"/>
              <a:t>Describe </a:t>
            </a:r>
            <a:r>
              <a:rPr lang="en-GB" dirty="0"/>
              <a:t>the feature</a:t>
            </a:r>
          </a:p>
          <a:p>
            <a:pPr lvl="1"/>
            <a:r>
              <a:rPr lang="en-GB" dirty="0" smtClean="0"/>
              <a:t>Study </a:t>
            </a:r>
            <a:r>
              <a:rPr lang="en-GB" dirty="0"/>
              <a:t>any available documents</a:t>
            </a:r>
          </a:p>
          <a:p>
            <a:pPr lvl="1"/>
            <a:r>
              <a:rPr lang="en-GB" dirty="0" smtClean="0"/>
              <a:t>Develop </a:t>
            </a:r>
            <a:r>
              <a:rPr lang="en-GB" dirty="0"/>
              <a:t>sequence diagram(s)</a:t>
            </a:r>
          </a:p>
          <a:p>
            <a:pPr lvl="1"/>
            <a:r>
              <a:rPr lang="en-GB" dirty="0"/>
              <a:t>Refine the object </a:t>
            </a:r>
            <a:r>
              <a:rPr lang="en-GB" dirty="0" smtClean="0"/>
              <a:t>model</a:t>
            </a:r>
          </a:p>
          <a:p>
            <a:pPr lvl="1"/>
            <a:r>
              <a:rPr lang="en-US" altLang="en-US" dirty="0"/>
              <a:t>Write the class and method </a:t>
            </a:r>
            <a:r>
              <a:rPr lang="en-US" altLang="en-US" dirty="0"/>
              <a:t>signatures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Aberystwyth University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CS31310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98C52-6709-4E76-82F4-75D5CE5022FE}" type="slidenum">
              <a:rPr lang="en-GB" altLang="en-US" smtClean="0"/>
              <a:pPr>
                <a:defRPr/>
              </a:pPr>
              <a:t>23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36116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 4: Design by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3200" dirty="0" smtClean="0"/>
              <a:t>Verification</a:t>
            </a:r>
            <a:r>
              <a:rPr lang="en-US" altLang="en-US" sz="3200" dirty="0"/>
              <a:t>: Carry out a design inspection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3200" dirty="0"/>
              <a:t>Exit: A complete design </a:t>
            </a:r>
            <a:r>
              <a:rPr lang="en-US" altLang="en-US" sz="3200" dirty="0" smtClean="0"/>
              <a:t>package: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 smtClean="0"/>
              <a:t>description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 smtClean="0"/>
              <a:t>references to requirements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 smtClean="0"/>
              <a:t>sequence diagrams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 smtClean="0"/>
              <a:t>design alternatives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 smtClean="0"/>
              <a:t>updated object model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 smtClean="0"/>
              <a:t>class and method outlines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dirty="0" smtClean="0"/>
              <a:t>tasks for each team member</a:t>
            </a:r>
            <a:endParaRPr lang="en-US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Aberystwyth University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CS31310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98C52-6709-4E76-82F4-75D5CE5022FE}" type="slidenum">
              <a:rPr lang="en-GB" altLang="en-US" smtClean="0"/>
              <a:pPr>
                <a:defRPr/>
              </a:pPr>
              <a:t>24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57628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5: Build by Feature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Entry: A design package that has passed inspection</a:t>
            </a:r>
          </a:p>
          <a:p>
            <a:pPr>
              <a:buFontTx/>
              <a:buNone/>
            </a:pP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Tasks:</a:t>
            </a:r>
          </a:p>
          <a:p>
            <a:pPr lvl="1">
              <a:buFontTx/>
              <a:buNone/>
            </a:pP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Implement classes and methods</a:t>
            </a:r>
          </a:p>
          <a:p>
            <a:pPr lvl="1">
              <a:buFontTx/>
              <a:buNone/>
            </a:pP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Carry out a code inspection</a:t>
            </a:r>
          </a:p>
          <a:p>
            <a:pPr lvl="1">
              <a:buFontTx/>
              <a:buNone/>
            </a:pP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Carry out a unit test</a:t>
            </a:r>
          </a:p>
          <a:p>
            <a:pPr lvl="1">
              <a:buFontTx/>
              <a:buNone/>
            </a:pP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Promote to the build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 sz="1400">
                <a:solidFill>
                  <a:schemeClr val="accent2"/>
                </a:solidFill>
                <a:latin typeface="Arial" charset="0"/>
                <a:cs typeface="Arial" charset="0"/>
              </a:rPr>
              <a:t>Aberystwyth University</a:t>
            </a: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sz="1400">
                <a:solidFill>
                  <a:schemeClr val="accent2"/>
                </a:solidFill>
                <a:latin typeface="Arial" charset="0"/>
                <a:cs typeface="Arial" charset="0"/>
              </a:rPr>
              <a:t>CS31310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fld id="{BBADC7BB-5D87-4898-8219-2ED09186C131}" type="slidenum">
              <a:rPr lang="en-GB" altLang="en-US" sz="1800">
                <a:solidFill>
                  <a:srgbClr val="FFFFFF"/>
                </a:solidFill>
              </a:rPr>
              <a:pPr eaLnBrk="1" hangingPunct="1"/>
              <a:t>25</a:t>
            </a:fld>
            <a:endParaRPr lang="en-GB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5: Build by Feature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/>
              <a:t>Verification: Successful completion of the code inspection and unit test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Exit: </a:t>
            </a:r>
            <a:r>
              <a:rPr lang="en-US" altLang="en-US" dirty="0" smtClean="0"/>
              <a:t>complete feature</a:t>
            </a:r>
            <a:r>
              <a:rPr lang="en-GB" altLang="en-US" dirty="0"/>
              <a:t>:</a:t>
            </a:r>
            <a:endParaRPr lang="en-GB" altLang="en-US" dirty="0" smtClean="0"/>
          </a:p>
          <a:p>
            <a:pPr lvl="1">
              <a:spcBef>
                <a:spcPct val="0"/>
              </a:spcBef>
            </a:pPr>
            <a:r>
              <a:rPr lang="en-GB" altLang="en-US" dirty="0" smtClean="0"/>
              <a:t>classes and methods that pass code inspection</a:t>
            </a:r>
          </a:p>
          <a:p>
            <a:pPr lvl="1">
              <a:spcBef>
                <a:spcPct val="0"/>
              </a:spcBef>
            </a:pPr>
            <a:r>
              <a:rPr lang="en-GB" altLang="en-US" dirty="0" smtClean="0"/>
              <a:t>… and are promoted to the build</a:t>
            </a:r>
          </a:p>
          <a:p>
            <a:pPr lvl="1">
              <a:spcBef>
                <a:spcPct val="0"/>
              </a:spcBef>
            </a:pPr>
            <a:r>
              <a:rPr lang="en-GB" altLang="en-US" dirty="0" smtClean="0"/>
              <a:t>A complete client-valued feature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Aberystwyth University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CS31310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98C52-6709-4E76-82F4-75D5CE5022FE}" type="slidenum">
              <a:rPr lang="en-GB" altLang="en-US" smtClean="0"/>
              <a:pPr>
                <a:defRPr/>
              </a:pPr>
              <a:t>26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55269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FDD Process 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Five processes</a:t>
            </a:r>
          </a:p>
          <a:p>
            <a:r>
              <a:rPr lang="en-GB" dirty="0"/>
              <a:t>D</a:t>
            </a:r>
            <a:r>
              <a:rPr lang="en-GB" dirty="0" smtClean="0"/>
              <a:t>elivery that is ‘on </a:t>
            </a:r>
            <a:r>
              <a:rPr lang="en-GB" dirty="0"/>
              <a:t>time, on budget with agreed </a:t>
            </a:r>
            <a:r>
              <a:rPr lang="en-GB" dirty="0" smtClean="0"/>
              <a:t>function’ </a:t>
            </a:r>
          </a:p>
          <a:p>
            <a:r>
              <a:rPr lang="en-GB" dirty="0" smtClean="0"/>
              <a:t>Just enough up-front design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Aberystwyth University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CS31310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98C52-6709-4E76-82F4-75D5CE5022FE}" type="slidenum">
              <a:rPr lang="en-GB" altLang="en-US" smtClean="0"/>
              <a:pPr>
                <a:defRPr/>
              </a:pPr>
              <a:t>27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33053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FDD and Project Management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Next session!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Aberystwyth University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CS31310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54B7F1-C4DA-4842-9977-6BD295F51A74}" type="slidenum">
              <a:rPr lang="en-GB" altLang="en-US" smtClean="0"/>
              <a:pPr>
                <a:defRPr/>
              </a:pPr>
              <a:t>28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9341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Introduction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Feature-Driven Development (FDD) is YAASDM (yet another agile software development methodology)</a:t>
            </a:r>
          </a:p>
          <a:p>
            <a:pPr>
              <a:lnSpc>
                <a:spcPct val="80000"/>
              </a:lnSpc>
            </a:pP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It is claimed to be better suited than XP to larger, more stable projects where the requirements are fairly well understood and where progress tracking is important</a:t>
            </a:r>
          </a:p>
          <a:p>
            <a:pPr>
              <a:lnSpc>
                <a:spcPct val="80000"/>
              </a:lnSpc>
            </a:pPr>
            <a:r>
              <a:rPr lang="en-GB" altLang="en-US" dirty="0" smtClean="0">
                <a:latin typeface="Arial" charset="0"/>
                <a:ea typeface="DejaVu Sans" pitchFamily="34" charset="0"/>
                <a:cs typeface="Arial" charset="0"/>
              </a:rPr>
              <a:t>It doesn’t require on-site customer presence throughout the project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 sz="1400">
                <a:solidFill>
                  <a:schemeClr val="accent2"/>
                </a:solidFill>
                <a:latin typeface="Arial" charset="0"/>
                <a:cs typeface="Arial" charset="0"/>
              </a:rPr>
              <a:t>Aberystwyth University</a:t>
            </a: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sz="1400">
                <a:solidFill>
                  <a:schemeClr val="accent2"/>
                </a:solidFill>
                <a:latin typeface="Arial" charset="0"/>
                <a:cs typeface="Arial" charset="0"/>
              </a:rPr>
              <a:t>CS31310</a:t>
            </a: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fld id="{2B121FB2-F979-4184-AF83-68EF82F0381A}" type="slidenum">
              <a:rPr lang="en-GB" altLang="en-US" sz="1800">
                <a:solidFill>
                  <a:srgbClr val="FFFFFF"/>
                </a:solidFill>
              </a:rPr>
              <a:pPr eaLnBrk="1" hangingPunct="1"/>
              <a:t>3</a:t>
            </a:fld>
            <a:endParaRPr lang="en-GB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FDD Process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Software development is a human activity</a:t>
            </a:r>
          </a:p>
          <a:p>
            <a:r>
              <a:rPr lang="en-GB" dirty="0" smtClean="0"/>
              <a:t>Recognise what should be written down as a process</a:t>
            </a:r>
          </a:p>
          <a:p>
            <a:r>
              <a:rPr lang="en-GB" dirty="0" smtClean="0"/>
              <a:t>And what should be delegated to the correct role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Aberystwyth University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CS31310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54B7F1-C4DA-4842-9977-6BD295F51A74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0300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From the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  <a:hlinkClick r:id="rId3"/>
              </a:rPr>
              <a:t>Agile Manifesto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GB" sz="2400" i="1" dirty="0" smtClean="0"/>
              <a:t>We have come to value</a:t>
            </a:r>
          </a:p>
          <a:p>
            <a:pPr lvl="1"/>
            <a:r>
              <a:rPr lang="en-GB" sz="2400" i="1" dirty="0" smtClean="0">
                <a:solidFill>
                  <a:schemeClr val="accent6">
                    <a:lumMod val="50000"/>
                  </a:schemeClr>
                </a:solidFill>
              </a:rPr>
              <a:t>Individuals </a:t>
            </a:r>
            <a:r>
              <a:rPr lang="en-GB" sz="2400" i="1" dirty="0">
                <a:solidFill>
                  <a:schemeClr val="accent6">
                    <a:lumMod val="50000"/>
                  </a:schemeClr>
                </a:solidFill>
              </a:rPr>
              <a:t>and interactions over processes and </a:t>
            </a:r>
            <a:r>
              <a:rPr lang="en-GB" sz="2400" i="1" dirty="0" smtClean="0">
                <a:solidFill>
                  <a:schemeClr val="accent6">
                    <a:lumMod val="50000"/>
                  </a:schemeClr>
                </a:solidFill>
              </a:rPr>
              <a:t>tools</a:t>
            </a:r>
          </a:p>
          <a:p>
            <a:pPr lvl="1"/>
            <a:r>
              <a:rPr lang="en-GB" sz="2400" i="1" dirty="0" smtClean="0">
                <a:solidFill>
                  <a:schemeClr val="accent6">
                    <a:lumMod val="50000"/>
                  </a:schemeClr>
                </a:solidFill>
              </a:rPr>
              <a:t>Working </a:t>
            </a:r>
            <a:r>
              <a:rPr lang="en-GB" sz="2400" i="1" dirty="0">
                <a:solidFill>
                  <a:schemeClr val="accent6">
                    <a:lumMod val="50000"/>
                  </a:schemeClr>
                </a:solidFill>
              </a:rPr>
              <a:t>software over comprehensive </a:t>
            </a:r>
            <a:r>
              <a:rPr lang="en-GB" sz="2400" i="1" dirty="0" smtClean="0">
                <a:solidFill>
                  <a:schemeClr val="accent6">
                    <a:lumMod val="50000"/>
                  </a:schemeClr>
                </a:solidFill>
              </a:rPr>
              <a:t>documentation</a:t>
            </a:r>
          </a:p>
          <a:p>
            <a:pPr lvl="1"/>
            <a:r>
              <a:rPr lang="en-GB" sz="2400" i="1" dirty="0" smtClean="0">
                <a:solidFill>
                  <a:schemeClr val="accent6">
                    <a:lumMod val="50000"/>
                  </a:schemeClr>
                </a:solidFill>
              </a:rPr>
              <a:t>Customer </a:t>
            </a:r>
            <a:r>
              <a:rPr lang="en-GB" sz="2400" i="1" dirty="0">
                <a:solidFill>
                  <a:schemeClr val="accent6">
                    <a:lumMod val="50000"/>
                  </a:schemeClr>
                </a:solidFill>
              </a:rPr>
              <a:t>collaboration over contract </a:t>
            </a:r>
            <a:r>
              <a:rPr lang="en-GB" sz="2400" i="1" dirty="0" smtClean="0">
                <a:solidFill>
                  <a:schemeClr val="accent6">
                    <a:lumMod val="50000"/>
                  </a:schemeClr>
                </a:solidFill>
              </a:rPr>
              <a:t>negotiation</a:t>
            </a:r>
          </a:p>
          <a:p>
            <a:pPr lvl="1"/>
            <a:r>
              <a:rPr lang="en-GB" sz="2400" i="1" dirty="0" smtClean="0">
                <a:solidFill>
                  <a:schemeClr val="accent6">
                    <a:lumMod val="50000"/>
                  </a:schemeClr>
                </a:solidFill>
              </a:rPr>
              <a:t>Responding </a:t>
            </a:r>
            <a:r>
              <a:rPr lang="en-GB" sz="2400" i="1" dirty="0">
                <a:solidFill>
                  <a:schemeClr val="accent6">
                    <a:lumMod val="50000"/>
                  </a:schemeClr>
                </a:solidFill>
              </a:rPr>
              <a:t>to change over following a </a:t>
            </a:r>
            <a:r>
              <a:rPr lang="en-GB" sz="2400" i="1" dirty="0" smtClean="0">
                <a:solidFill>
                  <a:schemeClr val="accent6">
                    <a:lumMod val="50000"/>
                  </a:schemeClr>
                </a:solidFill>
              </a:rPr>
              <a:t>plan</a:t>
            </a:r>
          </a:p>
          <a:p>
            <a:pPr marL="109537" indent="0">
              <a:buNone/>
            </a:pPr>
            <a:r>
              <a:rPr lang="en-GB" sz="2400" i="1" dirty="0" smtClean="0"/>
              <a:t>That </a:t>
            </a:r>
            <a:r>
              <a:rPr lang="en-GB" sz="2400" i="1" dirty="0"/>
              <a:t>is, while there is value in the items on</a:t>
            </a:r>
            <a:br>
              <a:rPr lang="en-GB" sz="2400" i="1" dirty="0"/>
            </a:br>
            <a:r>
              <a:rPr lang="en-GB" sz="2400" i="1" dirty="0"/>
              <a:t>the right, we value the items on the left more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Aberystwyth University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CS31310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54B7F1-C4DA-4842-9977-6BD295F51A74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656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Roles and Processes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Sometimes you have to trust </a:t>
            </a:r>
            <a:r>
              <a:rPr lang="en-GB" dirty="0" smtClean="0"/>
              <a:t>people – delegate to roles</a:t>
            </a:r>
            <a:endParaRPr lang="en-GB" dirty="0" smtClean="0"/>
          </a:p>
          <a:p>
            <a:r>
              <a:rPr lang="en-GB" dirty="0" smtClean="0"/>
              <a:t>Significant work may be difficult to communicate in terms that are meaningful to a client or sponsor</a:t>
            </a:r>
          </a:p>
          <a:p>
            <a:r>
              <a:rPr lang="en-GB" dirty="0" smtClean="0"/>
              <a:t>Think about  a database schema</a:t>
            </a:r>
          </a:p>
          <a:p>
            <a:r>
              <a:rPr lang="en-GB" dirty="0" smtClean="0"/>
              <a:t>Deciding what to specify in advance, and what to delegate to the appropriate project </a:t>
            </a:r>
            <a:r>
              <a:rPr lang="en-GB" dirty="0" smtClean="0"/>
              <a:t>role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en-US" smtClean="0"/>
              <a:t>Aberystwyth University</a:t>
            </a:r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CS31310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798C52-6709-4E76-82F4-75D5CE5022FE}" type="slidenum">
              <a:rPr lang="en-GB" altLang="en-US" smtClean="0"/>
              <a:pPr>
                <a:defRPr/>
              </a:pPr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8312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Key Roles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ea typeface="DejaVu Sans" pitchFamily="34" charset="0"/>
                <a:cs typeface="Arial" charset="0"/>
              </a:rPr>
              <a:t>Domain Expert</a:t>
            </a:r>
          </a:p>
          <a:p>
            <a:r>
              <a:rPr lang="en-US" altLang="en-US" dirty="0" smtClean="0">
                <a:latin typeface="Arial" charset="0"/>
                <a:ea typeface="DejaVu Sans" pitchFamily="34" charset="0"/>
                <a:cs typeface="Arial" charset="0"/>
              </a:rPr>
              <a:t> Project </a:t>
            </a:r>
            <a:r>
              <a:rPr lang="en-US" altLang="en-US" dirty="0" smtClean="0">
                <a:latin typeface="Arial" charset="0"/>
                <a:ea typeface="DejaVu Sans" pitchFamily="34" charset="0"/>
                <a:cs typeface="Arial" charset="0"/>
              </a:rPr>
              <a:t>Manager</a:t>
            </a:r>
          </a:p>
          <a:p>
            <a:r>
              <a:rPr lang="en-US" altLang="en-US" dirty="0" smtClean="0">
                <a:latin typeface="Arial" charset="0"/>
                <a:ea typeface="DejaVu Sans" pitchFamily="34" charset="0"/>
                <a:cs typeface="Arial" charset="0"/>
              </a:rPr>
              <a:t>Chief Architect</a:t>
            </a:r>
          </a:p>
          <a:p>
            <a:r>
              <a:rPr lang="en-US" altLang="en-US" dirty="0" smtClean="0">
                <a:latin typeface="Arial" charset="0"/>
                <a:ea typeface="DejaVu Sans" pitchFamily="34" charset="0"/>
                <a:cs typeface="Arial" charset="0"/>
              </a:rPr>
              <a:t>Development Manager</a:t>
            </a:r>
          </a:p>
          <a:p>
            <a:r>
              <a:rPr lang="en-US" altLang="en-US" dirty="0" smtClean="0">
                <a:latin typeface="Arial" charset="0"/>
                <a:ea typeface="DejaVu Sans" pitchFamily="34" charset="0"/>
                <a:cs typeface="Arial" charset="0"/>
              </a:rPr>
              <a:t>Chief Programmer</a:t>
            </a:r>
          </a:p>
          <a:p>
            <a:r>
              <a:rPr lang="en-US" altLang="en-US" dirty="0" smtClean="0">
                <a:latin typeface="Arial" charset="0"/>
                <a:ea typeface="DejaVu Sans" pitchFamily="34" charset="0"/>
                <a:cs typeface="Arial" charset="0"/>
              </a:rPr>
              <a:t>Class Owner</a:t>
            </a:r>
          </a:p>
          <a:p>
            <a:r>
              <a:rPr lang="en-US" altLang="en-US" dirty="0" smtClean="0">
                <a:latin typeface="Arial" charset="0"/>
                <a:ea typeface="DejaVu Sans" pitchFamily="34" charset="0"/>
                <a:cs typeface="Arial" charset="0"/>
              </a:rPr>
              <a:t>various </a:t>
            </a:r>
            <a:r>
              <a:rPr lang="en-US" altLang="en-US" dirty="0" smtClean="0">
                <a:latin typeface="Arial" charset="0"/>
                <a:ea typeface="DejaVu Sans" pitchFamily="34" charset="0"/>
                <a:cs typeface="Arial" charset="0"/>
              </a:rPr>
              <a:t>supporting </a:t>
            </a:r>
            <a:r>
              <a:rPr lang="en-US" altLang="en-US" dirty="0" smtClean="0">
                <a:latin typeface="Arial" charset="0"/>
                <a:ea typeface="DejaVu Sans" pitchFamily="34" charset="0"/>
                <a:cs typeface="Arial" charset="0"/>
              </a:rPr>
              <a:t>roles</a:t>
            </a:r>
            <a:endParaRPr lang="en-US" altLang="en-US" dirty="0" smtClean="0">
              <a:latin typeface="Arial" charset="0"/>
              <a:ea typeface="DejaVu Sans" pitchFamily="34" charset="0"/>
              <a:cs typeface="Arial" charset="0"/>
            </a:endParaRPr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 sz="1400">
                <a:solidFill>
                  <a:schemeClr val="accent2"/>
                </a:solidFill>
                <a:latin typeface="Arial" charset="0"/>
                <a:cs typeface="Arial" charset="0"/>
              </a:rPr>
              <a:t>Aberystwyth University</a:t>
            </a:r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sz="1400">
                <a:solidFill>
                  <a:schemeClr val="accent2"/>
                </a:solidFill>
                <a:latin typeface="Arial" charset="0"/>
                <a:cs typeface="Arial" charset="0"/>
              </a:rPr>
              <a:t>CS31310</a:t>
            </a: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fld id="{EF2CF57D-AE16-4C07-896A-405329304255}" type="slidenum">
              <a:rPr lang="en-GB" altLang="en-US" sz="1800">
                <a:solidFill>
                  <a:srgbClr val="FFFFFF"/>
                </a:solidFill>
              </a:rPr>
              <a:pPr eaLnBrk="1" hangingPunct="1"/>
              <a:t>7</a:t>
            </a:fld>
            <a:endParaRPr lang="en-GB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908720"/>
            <a:ext cx="8229600" cy="1066800"/>
          </a:xfrm>
        </p:spPr>
        <p:txBody>
          <a:bodyPr/>
          <a:lstStyle/>
          <a:p>
            <a:r>
              <a:rPr lang="en-US" altLang="en-US" dirty="0" smtClean="0"/>
              <a:t>Practices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988840"/>
            <a:ext cx="8229600" cy="4032448"/>
          </a:xfrm>
        </p:spPr>
        <p:txBody>
          <a:bodyPr>
            <a:normAutofit fontScale="92500" lnSpcReduction="10000"/>
          </a:bodyPr>
          <a:lstStyle/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altLang="en-US" dirty="0"/>
              <a:t>Domain object modelling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altLang="en-US" dirty="0"/>
              <a:t>Developing by feature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altLang="en-US" dirty="0"/>
              <a:t>Individual class ownership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altLang="en-US" dirty="0"/>
              <a:t>Feature teams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altLang="en-US" dirty="0"/>
              <a:t>Inspections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altLang="en-US" dirty="0" smtClean="0"/>
              <a:t>Frequent</a:t>
            </a:r>
            <a:r>
              <a:rPr lang="en-US" altLang="en-US" dirty="0" smtClean="0"/>
              <a:t> </a:t>
            </a:r>
            <a:r>
              <a:rPr lang="en-US" altLang="en-US" dirty="0"/>
              <a:t>builds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altLang="en-US" dirty="0"/>
              <a:t>Version control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altLang="en-US" dirty="0"/>
              <a:t>Progress reporting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 sz="1400">
                <a:solidFill>
                  <a:schemeClr val="accent2"/>
                </a:solidFill>
                <a:latin typeface="Arial" charset="0"/>
                <a:cs typeface="Arial" charset="0"/>
              </a:rPr>
              <a:t>Aberystwyth University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sz="1400">
                <a:solidFill>
                  <a:schemeClr val="accent2"/>
                </a:solidFill>
                <a:latin typeface="Arial" charset="0"/>
                <a:cs typeface="Arial" charset="0"/>
              </a:rPr>
              <a:t>CS31310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fld id="{01C3D97B-6A61-44D4-8D71-942C47DDB924}" type="slidenum">
              <a:rPr lang="en-GB" altLang="en-US" sz="1800">
                <a:solidFill>
                  <a:srgbClr val="FFFFFF"/>
                </a:solidFill>
              </a:rPr>
              <a:pPr eaLnBrk="1" hangingPunct="1"/>
              <a:t>8</a:t>
            </a:fld>
            <a:endParaRPr lang="en-GB" alt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1143001"/>
            <a:ext cx="8382000" cy="762000"/>
          </a:xfrm>
        </p:spPr>
        <p:txBody>
          <a:bodyPr/>
          <a:lstStyle/>
          <a:p>
            <a:r>
              <a:rPr lang="en-GB" altLang="en-US" dirty="0" smtClean="0"/>
              <a:t>The Five Processes</a:t>
            </a:r>
          </a:p>
        </p:txBody>
      </p:sp>
      <p:sp>
        <p:nvSpPr>
          <p:cNvPr id="18435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 sz="1400">
                <a:solidFill>
                  <a:schemeClr val="accent2"/>
                </a:solidFill>
                <a:latin typeface="Arial" charset="0"/>
                <a:cs typeface="Arial" charset="0"/>
              </a:rPr>
              <a:t>Aberystwyth University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sz="1400">
                <a:solidFill>
                  <a:schemeClr val="accent2"/>
                </a:solidFill>
                <a:latin typeface="Arial" charset="0"/>
                <a:cs typeface="Arial" charset="0"/>
              </a:rPr>
              <a:t>CS31310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fld id="{DF3E8850-0F41-4C47-8C10-24B0C179D583}" type="slidenum">
              <a:rPr lang="en-GB" altLang="en-US" sz="1800">
                <a:solidFill>
                  <a:srgbClr val="FFFFFF"/>
                </a:solidFill>
              </a:rPr>
              <a:pPr eaLnBrk="1" hangingPunct="1"/>
              <a:t>9</a:t>
            </a:fld>
            <a:endParaRPr lang="en-GB" altLang="en-US" sz="1800">
              <a:solidFill>
                <a:srgbClr val="FFFFFF"/>
              </a:solidFill>
            </a:endParaRPr>
          </a:p>
        </p:txBody>
      </p:sp>
      <p:sp>
        <p:nvSpPr>
          <p:cNvPr id="18438" name="Rectangle 1040"/>
          <p:cNvSpPr>
            <a:spLocks noChangeArrowheads="1"/>
          </p:cNvSpPr>
          <p:nvPr/>
        </p:nvSpPr>
        <p:spPr bwMode="auto">
          <a:xfrm>
            <a:off x="5410200" y="1600200"/>
            <a:ext cx="3429000" cy="198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Rectangle 1039"/>
          <p:cNvSpPr>
            <a:spLocks noChangeArrowheads="1"/>
          </p:cNvSpPr>
          <p:nvPr/>
        </p:nvSpPr>
        <p:spPr bwMode="auto">
          <a:xfrm>
            <a:off x="5257800" y="1752600"/>
            <a:ext cx="3429000" cy="198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0" name="Rectangle 1038"/>
          <p:cNvSpPr>
            <a:spLocks noChangeArrowheads="1"/>
          </p:cNvSpPr>
          <p:nvPr/>
        </p:nvSpPr>
        <p:spPr bwMode="auto">
          <a:xfrm>
            <a:off x="5105400" y="1905000"/>
            <a:ext cx="3429000" cy="198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Rectangle 1037"/>
          <p:cNvSpPr>
            <a:spLocks noChangeArrowheads="1"/>
          </p:cNvSpPr>
          <p:nvPr/>
        </p:nvSpPr>
        <p:spPr bwMode="auto">
          <a:xfrm>
            <a:off x="4953000" y="2133600"/>
            <a:ext cx="3429000" cy="1981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8442" name="Group 1036"/>
          <p:cNvGrpSpPr>
            <a:grpSpLocks/>
          </p:cNvGrpSpPr>
          <p:nvPr/>
        </p:nvGrpSpPr>
        <p:grpSpPr bwMode="auto">
          <a:xfrm>
            <a:off x="304800" y="2514600"/>
            <a:ext cx="7696200" cy="1216025"/>
            <a:chOff x="192" y="1584"/>
            <a:chExt cx="4848" cy="766"/>
          </a:xfrm>
        </p:grpSpPr>
        <p:sp>
          <p:nvSpPr>
            <p:cNvPr id="18455" name="Text Box 1027"/>
            <p:cNvSpPr txBox="1">
              <a:spLocks noChangeArrowheads="1"/>
            </p:cNvSpPr>
            <p:nvPr/>
          </p:nvSpPr>
          <p:spPr bwMode="auto">
            <a:xfrm>
              <a:off x="192" y="1584"/>
              <a:ext cx="672" cy="7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9pPr>
            </a:lstStyle>
            <a:p>
              <a:pPr algn="ctr" eaLnBrk="1" hangingPunct="1"/>
              <a:r>
                <a:rPr lang="en-GB" altLang="en-US" sz="1800"/>
                <a:t>Develop</a:t>
              </a:r>
              <a:br>
                <a:rPr lang="en-GB" altLang="en-US" sz="1800"/>
              </a:br>
              <a:r>
                <a:rPr lang="en-GB" altLang="en-US" sz="1800"/>
                <a:t>an</a:t>
              </a:r>
              <a:br>
                <a:rPr lang="en-GB" altLang="en-US" sz="1800"/>
              </a:br>
              <a:r>
                <a:rPr lang="en-GB" altLang="en-US" sz="1800"/>
                <a:t>Overall</a:t>
              </a:r>
              <a:br>
                <a:rPr lang="en-GB" altLang="en-US" sz="1800"/>
              </a:br>
              <a:r>
                <a:rPr lang="en-GB" altLang="en-US" sz="1800"/>
                <a:t>Model</a:t>
              </a:r>
            </a:p>
          </p:txBody>
        </p:sp>
        <p:sp>
          <p:nvSpPr>
            <p:cNvPr id="18456" name="Text Box 1028"/>
            <p:cNvSpPr txBox="1">
              <a:spLocks noChangeArrowheads="1"/>
            </p:cNvSpPr>
            <p:nvPr/>
          </p:nvSpPr>
          <p:spPr bwMode="auto">
            <a:xfrm>
              <a:off x="1218" y="1584"/>
              <a:ext cx="696" cy="7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9pPr>
            </a:lstStyle>
            <a:p>
              <a:pPr algn="ctr" eaLnBrk="1" hangingPunct="1"/>
              <a:r>
                <a:rPr lang="en-GB" altLang="en-US" sz="1800"/>
                <a:t>Build a</a:t>
              </a:r>
              <a:br>
                <a:rPr lang="en-GB" altLang="en-US" sz="1800"/>
              </a:br>
              <a:r>
                <a:rPr lang="en-GB" altLang="en-US" sz="1800"/>
                <a:t>Features</a:t>
              </a:r>
              <a:br>
                <a:rPr lang="en-GB" altLang="en-US" sz="1800"/>
              </a:br>
              <a:r>
                <a:rPr lang="en-GB" altLang="en-US" sz="1800"/>
                <a:t>List</a:t>
              </a:r>
              <a:br>
                <a:rPr lang="en-GB" altLang="en-US" sz="1800"/>
              </a:br>
              <a:endParaRPr lang="en-GB" altLang="en-US" sz="1800"/>
            </a:p>
          </p:txBody>
        </p:sp>
        <p:sp>
          <p:nvSpPr>
            <p:cNvPr id="18457" name="Text Box 1029"/>
            <p:cNvSpPr txBox="1">
              <a:spLocks noChangeArrowheads="1"/>
            </p:cNvSpPr>
            <p:nvPr/>
          </p:nvSpPr>
          <p:spPr bwMode="auto">
            <a:xfrm>
              <a:off x="2268" y="1584"/>
              <a:ext cx="720" cy="7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9pPr>
            </a:lstStyle>
            <a:p>
              <a:pPr algn="ctr" eaLnBrk="1" hangingPunct="1"/>
              <a:r>
                <a:rPr lang="en-GB" altLang="en-US" sz="1800"/>
                <a:t/>
              </a:r>
              <a:br>
                <a:rPr lang="en-GB" altLang="en-US" sz="1800"/>
              </a:br>
              <a:r>
                <a:rPr lang="en-GB" altLang="en-US" sz="1800"/>
                <a:t>Plan by</a:t>
              </a:r>
              <a:br>
                <a:rPr lang="en-GB" altLang="en-US" sz="1800"/>
              </a:br>
              <a:r>
                <a:rPr lang="en-GB" altLang="en-US" sz="1800"/>
                <a:t>Features</a:t>
              </a:r>
              <a:br>
                <a:rPr lang="en-GB" altLang="en-US" sz="1800"/>
              </a:br>
              <a:endParaRPr lang="en-GB" altLang="en-US" sz="1800"/>
            </a:p>
          </p:txBody>
        </p:sp>
        <p:sp>
          <p:nvSpPr>
            <p:cNvPr id="18458" name="Text Box 1030"/>
            <p:cNvSpPr txBox="1">
              <a:spLocks noChangeArrowheads="1"/>
            </p:cNvSpPr>
            <p:nvPr/>
          </p:nvSpPr>
          <p:spPr bwMode="auto">
            <a:xfrm>
              <a:off x="3342" y="1584"/>
              <a:ext cx="672" cy="7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9pPr>
            </a:lstStyle>
            <a:p>
              <a:pPr algn="ctr" eaLnBrk="1" hangingPunct="1"/>
              <a:r>
                <a:rPr lang="en-GB" altLang="en-US" sz="1800"/>
                <a:t>Design by</a:t>
              </a:r>
              <a:br>
                <a:rPr lang="en-GB" altLang="en-US" sz="1800"/>
              </a:br>
              <a:r>
                <a:rPr lang="en-GB" altLang="en-US" sz="1800"/>
                <a:t>Features</a:t>
              </a:r>
              <a:br>
                <a:rPr lang="en-GB" altLang="en-US" sz="1800"/>
              </a:br>
              <a:endParaRPr lang="en-GB" altLang="en-US" sz="1800"/>
            </a:p>
          </p:txBody>
        </p:sp>
        <p:sp>
          <p:nvSpPr>
            <p:cNvPr id="18459" name="Text Box 1031"/>
            <p:cNvSpPr txBox="1">
              <a:spLocks noChangeArrowheads="1"/>
            </p:cNvSpPr>
            <p:nvPr/>
          </p:nvSpPr>
          <p:spPr bwMode="auto">
            <a:xfrm>
              <a:off x="4368" y="1584"/>
              <a:ext cx="672" cy="76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pitchFamily="100" charset="0"/>
                </a:defRPr>
              </a:lvl9pPr>
            </a:lstStyle>
            <a:p>
              <a:pPr algn="ctr" eaLnBrk="1" hangingPunct="1"/>
              <a:r>
                <a:rPr lang="en-GB" altLang="en-US" sz="1800" dirty="0"/>
                <a:t/>
              </a:r>
              <a:br>
                <a:rPr lang="en-GB" altLang="en-US" sz="1800" dirty="0"/>
              </a:br>
              <a:r>
                <a:rPr lang="en-GB" altLang="en-US" sz="1800" dirty="0"/>
                <a:t>Build by</a:t>
              </a:r>
              <a:br>
                <a:rPr lang="en-GB" altLang="en-US" sz="1800" dirty="0"/>
              </a:br>
              <a:r>
                <a:rPr lang="en-GB" altLang="en-US" sz="1800" dirty="0"/>
                <a:t>Features</a:t>
              </a:r>
              <a:br>
                <a:rPr lang="en-GB" altLang="en-US" sz="1800" dirty="0"/>
              </a:br>
              <a:endParaRPr lang="en-GB" altLang="en-US" sz="1800" dirty="0"/>
            </a:p>
          </p:txBody>
        </p:sp>
        <p:cxnSp>
          <p:nvCxnSpPr>
            <p:cNvPr id="18460" name="AutoShape 1032"/>
            <p:cNvCxnSpPr>
              <a:cxnSpLocks noChangeShapeType="1"/>
              <a:stCxn id="18455" idx="3"/>
              <a:endCxn id="18456" idx="1"/>
            </p:cNvCxnSpPr>
            <p:nvPr/>
          </p:nvCxnSpPr>
          <p:spPr bwMode="auto">
            <a:xfrm>
              <a:off x="872" y="1967"/>
              <a:ext cx="33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61" name="AutoShape 1033"/>
            <p:cNvCxnSpPr>
              <a:cxnSpLocks noChangeShapeType="1"/>
              <a:stCxn id="18456" idx="3"/>
              <a:endCxn id="18457" idx="1"/>
            </p:cNvCxnSpPr>
            <p:nvPr/>
          </p:nvCxnSpPr>
          <p:spPr bwMode="auto">
            <a:xfrm>
              <a:off x="1922" y="1967"/>
              <a:ext cx="33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62" name="AutoShape 1034"/>
            <p:cNvCxnSpPr>
              <a:cxnSpLocks noChangeShapeType="1"/>
              <a:stCxn id="18457" idx="3"/>
              <a:endCxn id="18458" idx="1"/>
            </p:cNvCxnSpPr>
            <p:nvPr/>
          </p:nvCxnSpPr>
          <p:spPr bwMode="auto">
            <a:xfrm>
              <a:off x="2996" y="1967"/>
              <a:ext cx="33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63" name="AutoShape 1035"/>
            <p:cNvCxnSpPr>
              <a:cxnSpLocks noChangeShapeType="1"/>
              <a:stCxn id="18458" idx="3"/>
              <a:endCxn id="18459" idx="1"/>
            </p:cNvCxnSpPr>
            <p:nvPr/>
          </p:nvCxnSpPr>
          <p:spPr bwMode="auto">
            <a:xfrm>
              <a:off x="4022" y="1967"/>
              <a:ext cx="33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443" name="Text Box 1041"/>
          <p:cNvSpPr txBox="1">
            <a:spLocks noChangeArrowheads="1"/>
          </p:cNvSpPr>
          <p:nvPr/>
        </p:nvSpPr>
        <p:spPr bwMode="auto">
          <a:xfrm>
            <a:off x="304800" y="4876800"/>
            <a:ext cx="11430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algn="ctr" eaLnBrk="1" hangingPunct="1"/>
            <a:r>
              <a:rPr lang="en-GB" altLang="en-US" sz="1400"/>
              <a:t>object model</a:t>
            </a:r>
            <a:br>
              <a:rPr lang="en-GB" altLang="en-US" sz="1400"/>
            </a:br>
            <a:r>
              <a:rPr lang="en-GB" altLang="en-US" sz="1400"/>
              <a:t>and notes</a:t>
            </a:r>
            <a:br>
              <a:rPr lang="en-GB" altLang="en-US" sz="1400"/>
            </a:br>
            <a:r>
              <a:rPr lang="en-GB" altLang="en-US" sz="1400"/>
              <a:t>(more shape than content)</a:t>
            </a:r>
          </a:p>
        </p:txBody>
      </p:sp>
      <p:sp>
        <p:nvSpPr>
          <p:cNvPr id="18444" name="Text Box 1042"/>
          <p:cNvSpPr txBox="1">
            <a:spLocks noChangeArrowheads="1"/>
          </p:cNvSpPr>
          <p:nvPr/>
        </p:nvSpPr>
        <p:spPr bwMode="auto">
          <a:xfrm>
            <a:off x="1905000" y="4876800"/>
            <a:ext cx="1143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algn="ctr" eaLnBrk="1" hangingPunct="1"/>
            <a:r>
              <a:rPr lang="en-GB" altLang="en-US" sz="1400"/>
              <a:t>grouped list of features</a:t>
            </a:r>
          </a:p>
        </p:txBody>
      </p:sp>
      <p:sp>
        <p:nvSpPr>
          <p:cNvPr id="18445" name="Text Box 1043"/>
          <p:cNvSpPr txBox="1">
            <a:spLocks noChangeArrowheads="1"/>
          </p:cNvSpPr>
          <p:nvPr/>
        </p:nvSpPr>
        <p:spPr bwMode="auto">
          <a:xfrm>
            <a:off x="3581400" y="4876800"/>
            <a:ext cx="1143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algn="ctr" eaLnBrk="1" hangingPunct="1"/>
            <a:r>
              <a:rPr lang="en-GB" altLang="en-US" sz="1400" dirty="0"/>
              <a:t>development plan</a:t>
            </a:r>
          </a:p>
        </p:txBody>
      </p:sp>
      <p:sp>
        <p:nvSpPr>
          <p:cNvPr id="18446" name="Text Box 1044"/>
          <p:cNvSpPr txBox="1">
            <a:spLocks noChangeArrowheads="1"/>
          </p:cNvSpPr>
          <p:nvPr/>
        </p:nvSpPr>
        <p:spPr bwMode="auto">
          <a:xfrm>
            <a:off x="5181600" y="4876800"/>
            <a:ext cx="12954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algn="ctr" eaLnBrk="1" hangingPunct="1"/>
            <a:r>
              <a:rPr lang="en-GB" altLang="en-US" sz="1400"/>
              <a:t>design package</a:t>
            </a:r>
            <a:br>
              <a:rPr lang="en-GB" altLang="en-US" sz="1400"/>
            </a:br>
            <a:r>
              <a:rPr lang="en-GB" altLang="en-US" sz="1400"/>
              <a:t>(add more content to object model)</a:t>
            </a:r>
          </a:p>
        </p:txBody>
      </p:sp>
      <p:sp>
        <p:nvSpPr>
          <p:cNvPr id="18447" name="Text Box 1045"/>
          <p:cNvSpPr txBox="1">
            <a:spLocks noChangeArrowheads="1"/>
          </p:cNvSpPr>
          <p:nvPr/>
        </p:nvSpPr>
        <p:spPr bwMode="auto">
          <a:xfrm>
            <a:off x="6934200" y="4876800"/>
            <a:ext cx="1143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algn="ctr" eaLnBrk="1" hangingPunct="1"/>
            <a:r>
              <a:rPr lang="en-GB" altLang="en-US" sz="1400"/>
              <a:t>completed function</a:t>
            </a:r>
          </a:p>
        </p:txBody>
      </p:sp>
      <p:sp>
        <p:nvSpPr>
          <p:cNvPr id="18448" name="Line 1046"/>
          <p:cNvSpPr>
            <a:spLocks noChangeShapeType="1"/>
          </p:cNvSpPr>
          <p:nvPr/>
        </p:nvSpPr>
        <p:spPr bwMode="auto">
          <a:xfrm>
            <a:off x="8382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49" name="Line 1047"/>
          <p:cNvSpPr>
            <a:spLocks noChangeShapeType="1"/>
          </p:cNvSpPr>
          <p:nvPr/>
        </p:nvSpPr>
        <p:spPr bwMode="auto">
          <a:xfrm>
            <a:off x="249555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50" name="Line 1048"/>
          <p:cNvSpPr>
            <a:spLocks noChangeShapeType="1"/>
          </p:cNvSpPr>
          <p:nvPr/>
        </p:nvSpPr>
        <p:spPr bwMode="auto">
          <a:xfrm>
            <a:off x="41529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51" name="Line 1049"/>
          <p:cNvSpPr>
            <a:spLocks noChangeShapeType="1"/>
          </p:cNvSpPr>
          <p:nvPr/>
        </p:nvSpPr>
        <p:spPr bwMode="auto">
          <a:xfrm>
            <a:off x="581025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52" name="Line 1050"/>
          <p:cNvSpPr>
            <a:spLocks noChangeShapeType="1"/>
          </p:cNvSpPr>
          <p:nvPr/>
        </p:nvSpPr>
        <p:spPr bwMode="auto">
          <a:xfrm>
            <a:off x="74676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53" name="Line 1051"/>
          <p:cNvSpPr>
            <a:spLocks noChangeShapeType="1"/>
          </p:cNvSpPr>
          <p:nvPr/>
        </p:nvSpPr>
        <p:spPr bwMode="auto">
          <a:xfrm flipH="1">
            <a:off x="1524000" y="5638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454" name="Text Box 1052"/>
          <p:cNvSpPr txBox="1">
            <a:spLocks noChangeArrowheads="1"/>
          </p:cNvSpPr>
          <p:nvPr/>
        </p:nvSpPr>
        <p:spPr bwMode="auto">
          <a:xfrm>
            <a:off x="5715000" y="5973763"/>
            <a:ext cx="3124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00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00" charset="0"/>
              </a:defRPr>
            </a:lvl9pPr>
          </a:lstStyle>
          <a:p>
            <a:pPr eaLnBrk="1" hangingPunct="1"/>
            <a:r>
              <a:rPr lang="en-GB" altLang="en-US" sz="1200"/>
              <a:t>(From “Feature-Driven Development”, p.58.)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849</TotalTime>
  <Words>1054</Words>
  <Application>Microsoft Office PowerPoint</Application>
  <PresentationFormat>On-screen Show (4:3)</PresentationFormat>
  <Paragraphs>265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Urban</vt:lpstr>
      <vt:lpstr>Feature-Driven Development</vt:lpstr>
      <vt:lpstr>Textbook</vt:lpstr>
      <vt:lpstr>Introduction</vt:lpstr>
      <vt:lpstr>FDD Process</vt:lpstr>
      <vt:lpstr>From the Agile Manifesto</vt:lpstr>
      <vt:lpstr>Roles and Processes</vt:lpstr>
      <vt:lpstr>Key Roles</vt:lpstr>
      <vt:lpstr>Practices</vt:lpstr>
      <vt:lpstr>The Five Processes</vt:lpstr>
      <vt:lpstr>FDD Process Descriptions</vt:lpstr>
      <vt:lpstr>1: Develop an Overall Model</vt:lpstr>
      <vt:lpstr>1: Develop an Overall Model - Entry</vt:lpstr>
      <vt:lpstr>1: Develop an Overall Model - Tasks</vt:lpstr>
      <vt:lpstr>1: Develop an Overall Model – Verification and Exit</vt:lpstr>
      <vt:lpstr>FDD and Coloured UML (Coad)</vt:lpstr>
      <vt:lpstr>2: Build a Features List</vt:lpstr>
      <vt:lpstr>2: Build a Features List</vt:lpstr>
      <vt:lpstr>2: Build a Features List</vt:lpstr>
      <vt:lpstr>2: Build a Features List</vt:lpstr>
      <vt:lpstr>3: Plan by Features</vt:lpstr>
      <vt:lpstr>3: Plan by Features</vt:lpstr>
      <vt:lpstr> 4: Design by Features</vt:lpstr>
      <vt:lpstr> 4: Design by Features</vt:lpstr>
      <vt:lpstr> 4: Design by Features</vt:lpstr>
      <vt:lpstr>5: Build by Feature</vt:lpstr>
      <vt:lpstr>5: Build by Feature</vt:lpstr>
      <vt:lpstr>FDD Process Summary</vt:lpstr>
      <vt:lpstr>FDD and Project Management</vt:lpstr>
    </vt:vector>
  </TitlesOfParts>
  <Company>UWA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FDD Processes</dc:title>
  <dc:creator>Edel Sherratt, Fred Long</dc:creator>
  <dc:description>Originals by Fred Long, adapted by Edel Sherratt</dc:description>
  <cp:lastModifiedBy>eds</cp:lastModifiedBy>
  <cp:revision>46</cp:revision>
  <dcterms:created xsi:type="dcterms:W3CDTF">2000-10-19T16:12:57Z</dcterms:created>
  <dcterms:modified xsi:type="dcterms:W3CDTF">2015-11-23T12:44:09Z</dcterms:modified>
</cp:coreProperties>
</file>