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85" r:id="rId2"/>
    <p:sldMasterId id="2147483686" r:id="rId3"/>
    <p:sldMasterId id="2147483687" r:id="rId4"/>
    <p:sldMasterId id="2147483688" r:id="rId5"/>
    <p:sldMasterId id="2147483689" r:id="rId6"/>
  </p:sldMasterIdLst>
  <p:notesMasterIdLst>
    <p:notesMasterId r:id="rId24"/>
  </p:notesMasterIdLst>
  <p:sldIdLst>
    <p:sldId id="256" r:id="rId7"/>
    <p:sldId id="257" r:id="rId8"/>
    <p:sldId id="258" r:id="rId9"/>
    <p:sldId id="259" r:id="rId10"/>
    <p:sldId id="261" r:id="rId11"/>
    <p:sldId id="262" r:id="rId12"/>
    <p:sldId id="260" r:id="rId13"/>
    <p:sldId id="263" r:id="rId14"/>
    <p:sldId id="271" r:id="rId15"/>
    <p:sldId id="264" r:id="rId16"/>
    <p:sldId id="265" r:id="rId17"/>
    <p:sldId id="266" r:id="rId18"/>
    <p:sldId id="270" r:id="rId19"/>
    <p:sldId id="267" r:id="rId20"/>
    <p:sldId id="268" r:id="rId21"/>
    <p:sldId id="272" r:id="rId22"/>
    <p:sldId id="269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13905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x-none"/>
              <a:t>Improve spaced repetition algorithms - By more accurately estimating the user's ability to remember a word, the system could better schedule cards.</a:t>
            </a:r>
          </a:p>
          <a:p>
            <a:endParaRPr lang="x-none"/>
          </a:p>
          <a:p>
            <a:pPr>
              <a:buNone/>
            </a:pPr>
            <a:r>
              <a:rPr lang="x-none"/>
              <a:t>Estimate readiness for a test - The system could give both teachers and students an indication of how prepared they are for an upcoming test without directly giving them the answers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 rot="10800000" flipH="1">
            <a:off x="0" y="-256"/>
            <a:ext cx="9162288" cy="4114897"/>
            <a:chOff x="-7937" y="4255637"/>
            <a:chExt cx="9144000" cy="2606675"/>
          </a:xfrm>
        </p:grpSpPr>
        <p:sp>
          <p:nvSpPr>
            <p:cNvPr id="70" name="Shape 70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</p:grpSp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685800" y="2319514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685800" y="4114800"/>
            <a:ext cx="7772400" cy="88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4800"/>
            </a:lvl1pPr>
            <a:lvl2pPr rtl="0">
              <a:defRPr sz="4800"/>
            </a:lvl2pPr>
            <a:lvl3pPr rtl="0">
              <a:defRPr sz="4800"/>
            </a:lvl3pPr>
            <a:lvl4pPr rtl="0">
              <a:defRPr sz="4800"/>
            </a:lvl4pPr>
            <a:lvl5pPr rtl="0">
              <a:defRPr sz="4800"/>
            </a:lvl5pPr>
            <a:lvl6pPr rtl="0">
              <a:defRPr sz="4800"/>
            </a:lvl6pPr>
            <a:lvl7pPr rtl="0">
              <a:defRPr sz="4800"/>
            </a:lvl7pPr>
            <a:lvl8pPr rtl="0">
              <a:defRPr sz="4800"/>
            </a:lvl8pPr>
            <a:lvl9pPr rtl="0">
              <a:defRPr sz="4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645148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0" y="5442546"/>
            <a:ext cx="9162288" cy="1430803"/>
            <a:chOff x="-7937" y="4255637"/>
            <a:chExt cx="9144000" cy="2606675"/>
          </a:xfrm>
        </p:grpSpPr>
        <p:sp>
          <p:nvSpPr>
            <p:cNvPr id="114" name="Shape 114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</p:grp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5662087"/>
            <a:ext cx="8229600" cy="90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1pPr>
            <a:lvl2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2pPr>
            <a:lvl3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3pPr>
            <a:lvl4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4pPr>
            <a:lvl5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5pPr>
            <a:lvl6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6pPr>
            <a:lvl7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7pPr>
            <a:lvl8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8pPr>
            <a:lvl9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0"/>
            <a:ext cx="9159875" cy="6864683"/>
            <a:chOff x="0" y="0"/>
            <a:chExt cx="5770" cy="4324"/>
          </a:xfrm>
        </p:grpSpPr>
        <p:sp>
          <p:nvSpPr>
            <p:cNvPr id="50" name="Shape 50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760" cy="4324"/>
            </a:xfrm>
            <a:custGeom>
              <a:avLst/>
              <a:gdLst/>
              <a:ahLst/>
              <a:cxnLst/>
              <a:rect l="0" t="0" r="0" b="0"/>
              <a:pathLst>
                <a:path w="5620" h="4138" extrusionOk="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</p:grpSp>
      <p:grpSp>
        <p:nvGrpSpPr>
          <p:cNvPr id="52" name="Shape 52"/>
          <p:cNvGrpSpPr/>
          <p:nvPr/>
        </p:nvGrpSpPr>
        <p:grpSpPr>
          <a:xfrm>
            <a:off x="3175" y="609600"/>
            <a:ext cx="8302625" cy="3787775"/>
            <a:chOff x="3175" y="609600"/>
            <a:chExt cx="8302625" cy="3787775"/>
          </a:xfrm>
        </p:grpSpPr>
        <p:sp>
          <p:nvSpPr>
            <p:cNvPr id="53" name="Shape 53"/>
            <p:cNvSpPr/>
            <p:nvPr/>
          </p:nvSpPr>
          <p:spPr>
            <a:xfrm>
              <a:off x="5470525" y="609600"/>
              <a:ext cx="654050" cy="314325"/>
            </a:xfrm>
            <a:custGeom>
              <a:avLst/>
              <a:gdLst/>
              <a:ahLst/>
              <a:cxnLst/>
              <a:rect l="0" t="0" r="0" b="0"/>
              <a:pathLst>
                <a:path w="412" h="198" extrusionOk="0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5959475" y="717550"/>
              <a:ext cx="225425" cy="95250"/>
            </a:xfrm>
            <a:custGeom>
              <a:avLst/>
              <a:gdLst/>
              <a:ahLst/>
              <a:cxnLst/>
              <a:rect l="0" t="0" r="0" b="0"/>
              <a:pathLst>
                <a:path w="142" h="60" extrusionOk="0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775200" y="2952750"/>
              <a:ext cx="60325" cy="15875"/>
            </a:xfrm>
            <a:custGeom>
              <a:avLst/>
              <a:gdLst/>
              <a:ahLst/>
              <a:cxnLst/>
              <a:rect l="0" t="0" r="0" b="0"/>
              <a:pathLst>
                <a:path w="38" h="10" extrusionOk="0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705600" y="622300"/>
              <a:ext cx="1600200" cy="771525"/>
            </a:xfrm>
            <a:custGeom>
              <a:avLst/>
              <a:gdLst/>
              <a:ahLst/>
              <a:cxnLst/>
              <a:rect l="0" t="0" r="0" b="0"/>
              <a:pathLst>
                <a:path w="1008" h="486" extrusionOk="0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604000" y="2200275"/>
              <a:ext cx="200025" cy="15875"/>
            </a:xfrm>
            <a:custGeom>
              <a:avLst/>
              <a:gdLst/>
              <a:ahLst/>
              <a:cxnLst/>
              <a:rect l="0" t="0" r="0" b="0"/>
              <a:pathLst>
                <a:path w="126" h="10" extrusionOk="0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530975" y="2206625"/>
              <a:ext cx="228600" cy="53975"/>
            </a:xfrm>
            <a:custGeom>
              <a:avLst/>
              <a:gdLst/>
              <a:ahLst/>
              <a:cxnLst/>
              <a:rect l="0" t="0" r="0" b="0"/>
              <a:pathLst>
                <a:path w="144" h="34" extrusionOk="0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200775" y="2482850"/>
              <a:ext cx="444500" cy="66675"/>
            </a:xfrm>
            <a:custGeom>
              <a:avLst/>
              <a:gdLst/>
              <a:ahLst/>
              <a:cxnLst/>
              <a:rect l="0" t="0" r="0" b="0"/>
              <a:pathLst>
                <a:path w="280" h="42" extrusionOk="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610350" y="2260600"/>
              <a:ext cx="107950" cy="19050"/>
            </a:xfrm>
            <a:custGeom>
              <a:avLst/>
              <a:gdLst/>
              <a:ahLst/>
              <a:cxnLst/>
              <a:rect l="0" t="0" r="0" b="0"/>
              <a:pathLst>
                <a:path w="68" h="12" extrusionOk="0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80225" y="2025650"/>
              <a:ext cx="180975" cy="95250"/>
            </a:xfrm>
            <a:custGeom>
              <a:avLst/>
              <a:gdLst/>
              <a:ahLst/>
              <a:cxnLst/>
              <a:rect l="0" t="0" r="0" b="0"/>
              <a:pathLst>
                <a:path w="114" h="60" extrusionOk="0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581775" y="1924050"/>
              <a:ext cx="533400" cy="104775"/>
            </a:xfrm>
            <a:custGeom>
              <a:avLst/>
              <a:gdLst/>
              <a:ahLst/>
              <a:cxnLst/>
              <a:rect l="0" t="0" r="0" b="0"/>
              <a:pathLst>
                <a:path w="336" h="66" extrusionOk="0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661150" y="1730375"/>
              <a:ext cx="815975" cy="257175"/>
            </a:xfrm>
            <a:custGeom>
              <a:avLst/>
              <a:gdLst/>
              <a:ahLst/>
              <a:cxnLst/>
              <a:rect l="0" t="0" r="0" b="0"/>
              <a:pathLst>
                <a:path w="514" h="162" extrusionOk="0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3733800" y="3667125"/>
              <a:ext cx="139700" cy="31750"/>
            </a:xfrm>
            <a:custGeom>
              <a:avLst/>
              <a:gdLst/>
              <a:ahLst/>
              <a:cxnLst/>
              <a:rect l="0" t="0" r="0" b="0"/>
              <a:pathLst>
                <a:path w="88" h="20" extrusionOk="0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3175" y="812800"/>
              <a:ext cx="6886575" cy="3584575"/>
            </a:xfrm>
            <a:custGeom>
              <a:avLst/>
              <a:gdLst/>
              <a:ahLst/>
              <a:cxnLst/>
              <a:rect l="0" t="0" r="0" b="0"/>
              <a:pathLst>
                <a:path w="4338" h="2258" extrusionOk="0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spAutoFit/>
            </a:bodyPr>
            <a:lstStyle/>
            <a:p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www.memrise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www.mnemosyn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red.com/medtech/health/magazine/16-05/ff_wozniak?currentPage=al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ctrTitle"/>
          </p:nvPr>
        </p:nvSpPr>
        <p:spPr>
          <a:xfrm>
            <a:off x="382925" y="2508499"/>
            <a:ext cx="5923200" cy="2954625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r">
              <a:buNone/>
            </a:pPr>
            <a:r>
              <a:rPr lang="x-none" sz="3600"/>
              <a:t>
Spaced Repetition Systems for Predicting </a:t>
            </a:r>
            <a:r>
              <a:rPr lang="en-AU" sz="3600" dirty="0" smtClean="0"/>
              <a:t>Foreign Language Vocabulary </a:t>
            </a:r>
            <a:r>
              <a:rPr lang="x-none" sz="3600" smtClean="0"/>
              <a:t>Test Scores</a:t>
            </a:r>
            <a:endParaRPr lang="x-none" sz="3600"/>
          </a:p>
        </p:txBody>
      </p:sp>
      <p:sp>
        <p:nvSpPr>
          <p:cNvPr id="208" name="Shape 208"/>
          <p:cNvSpPr txBox="1">
            <a:spLocks noGrp="1"/>
          </p:cNvSpPr>
          <p:nvPr>
            <p:ph type="subTitle" idx="1"/>
          </p:nvPr>
        </p:nvSpPr>
        <p:spPr>
          <a:xfrm>
            <a:off x="6654875" y="4326865"/>
            <a:ext cx="1794899" cy="110796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indent="0" algn="l">
              <a:buNone/>
            </a:pPr>
            <a:r>
              <a:rPr lang="x-none"/>
              <a:t>Jordan West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6465125" y="1281525"/>
            <a:ext cx="0" cy="4007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Method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10851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Run spaced repetition </a:t>
            </a:r>
            <a:r>
              <a:rPr lang="en-AU" dirty="0" smtClean="0">
                <a:latin typeface="Georgia"/>
                <a:ea typeface="Georgia"/>
                <a:cs typeface="Georgia"/>
                <a:sym typeface="Georgia"/>
              </a:rPr>
              <a:t>platform </a:t>
            </a:r>
            <a:r>
              <a:rPr lang="x-none" smtClean="0">
                <a:latin typeface="Georgia"/>
                <a:ea typeface="Georgia"/>
                <a:cs typeface="Georgia"/>
                <a:sym typeface="Georgia"/>
              </a:rPr>
              <a:t>over </a:t>
            </a:r>
            <a:r>
              <a:rPr lang="x-none">
                <a:latin typeface="Georgia"/>
                <a:ea typeface="Georgia"/>
                <a:cs typeface="Georgia"/>
                <a:sym typeface="Georgia"/>
              </a:rPr>
              <a:t>several </a:t>
            </a:r>
            <a:r>
              <a:rPr lang="x-none" smtClean="0">
                <a:latin typeface="Georgia"/>
                <a:ea typeface="Georgia"/>
                <a:cs typeface="Georgia"/>
                <a:sym typeface="Georgia"/>
              </a:rPr>
              <a:t>weeks</a:t>
            </a:r>
            <a:r>
              <a:rPr lang="en-AU" dirty="0" smtClean="0">
                <a:latin typeface="Georgia"/>
                <a:ea typeface="Georgia"/>
                <a:cs typeface="Georgia"/>
                <a:sym typeface="Georgia"/>
              </a:rPr>
              <a:t> to gather student data</a:t>
            </a:r>
            <a:endParaRPr lang="x-none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Generate probability model of student's </a:t>
            </a:r>
            <a:r>
              <a:rPr lang="x-none" smtClean="0">
                <a:latin typeface="Georgia"/>
                <a:ea typeface="Georgia"/>
                <a:cs typeface="Georgia"/>
                <a:sym typeface="Georgia"/>
              </a:rPr>
              <a:t>memory</a:t>
            </a:r>
            <a:r>
              <a:rPr lang="en-AU" dirty="0" smtClean="0">
                <a:latin typeface="Georgia"/>
                <a:ea typeface="Georgia"/>
                <a:cs typeface="Georgia"/>
                <a:sym typeface="Georgia"/>
              </a:rPr>
              <a:t> using machine learning techniques</a:t>
            </a:r>
            <a:endParaRPr lang="x-none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1910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Test student and compare test results to probability model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Potential Uses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18274" y="1573375"/>
            <a:ext cx="5177862" cy="5262949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x-none" b="1">
                <a:latin typeface="Georgia"/>
                <a:ea typeface="Georgia"/>
                <a:cs typeface="Georgia"/>
                <a:sym typeface="Georgia"/>
              </a:rPr>
              <a:t>Estimate test scores</a:t>
            </a:r>
          </a:p>
          <a:p>
            <a:endParaRPr lang="x-none" b="1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Improve spaced repetition algorithms</a:t>
            </a:r>
          </a:p>
          <a:p>
            <a:endParaRPr lang="x-none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Gain more understanding of human memory</a:t>
            </a:r>
          </a:p>
          <a:p>
            <a:endParaRPr lang="x-none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Profile facts on difficulty to memorise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99940"/>
            <a:ext cx="245534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36" y="1697847"/>
            <a:ext cx="2289043" cy="171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AU" dirty="0" smtClean="0">
                <a:latin typeface="Georgia"/>
                <a:ea typeface="Georgia"/>
                <a:cs typeface="Georgia"/>
                <a:sym typeface="Georgia"/>
              </a:rPr>
              <a:t>Work completed</a:t>
            </a:r>
            <a:endParaRPr lang="x-non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72351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95300" indent="-457200"/>
            <a:r>
              <a:rPr lang="en-AU" dirty="0" smtClean="0">
                <a:latin typeface="Georgia"/>
                <a:ea typeface="Georgia"/>
                <a:cs typeface="Georgia"/>
                <a:sym typeface="Georgia"/>
              </a:rPr>
              <a:t>Research/Topic development</a:t>
            </a:r>
          </a:p>
          <a:p>
            <a:pPr marL="495300" indent="-457200"/>
            <a:r>
              <a:rPr lang="en-AU" dirty="0" smtClean="0">
                <a:latin typeface="Georgia"/>
                <a:ea typeface="Georgia"/>
                <a:cs typeface="Georgia"/>
                <a:sym typeface="Georgia"/>
              </a:rPr>
              <a:t>Class confirmed</a:t>
            </a:r>
          </a:p>
          <a:p>
            <a:pPr marL="495300" indent="-457200"/>
            <a:r>
              <a:rPr lang="en-AU" dirty="0" smtClean="0">
                <a:latin typeface="Georgia"/>
                <a:ea typeface="Georgia"/>
                <a:cs typeface="Georgia"/>
                <a:sym typeface="Georgia"/>
              </a:rPr>
              <a:t>Spaced Repetition System UI Prototypes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Georgia" pitchFamily="18" charset="0"/>
              </a:rPr>
              <a:t>Remaining Work</a:t>
            </a:r>
            <a:endParaRPr lang="en-AU" dirty="0">
              <a:latin typeface="Georg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91264" cy="4967574"/>
          </a:xfrm>
        </p:spPr>
        <p:txBody>
          <a:bodyPr/>
          <a:lstStyle/>
          <a:p>
            <a:r>
              <a:rPr lang="en-AU" dirty="0" smtClean="0">
                <a:latin typeface="Georgia" pitchFamily="18" charset="0"/>
              </a:rPr>
              <a:t>Ethics Committee Approval</a:t>
            </a:r>
          </a:p>
          <a:p>
            <a:r>
              <a:rPr lang="en-AU" dirty="0" smtClean="0">
                <a:latin typeface="Georgia" pitchFamily="18" charset="0"/>
              </a:rPr>
              <a:t>Build Spaced Repetition Platform </a:t>
            </a:r>
            <a:r>
              <a:rPr lang="en-AU" sz="1400" dirty="0" smtClean="0">
                <a:latin typeface="Georgia" pitchFamily="18" charset="0"/>
              </a:rPr>
              <a:t>(by Week 1, Semester 2)</a:t>
            </a:r>
          </a:p>
          <a:p>
            <a:r>
              <a:rPr lang="en-AU" dirty="0" smtClean="0">
                <a:latin typeface="Georgia" pitchFamily="18" charset="0"/>
              </a:rPr>
              <a:t>Collect Data</a:t>
            </a:r>
          </a:p>
          <a:p>
            <a:r>
              <a:rPr lang="en-AU" dirty="0">
                <a:latin typeface="Georgia" pitchFamily="18" charset="0"/>
              </a:rPr>
              <a:t>Apply Machine Learning </a:t>
            </a:r>
            <a:r>
              <a:rPr lang="en-AU" dirty="0" smtClean="0">
                <a:latin typeface="Georgia" pitchFamily="18" charset="0"/>
              </a:rPr>
              <a:t>Algorithm</a:t>
            </a:r>
          </a:p>
          <a:p>
            <a:r>
              <a:rPr lang="en-AU" dirty="0" smtClean="0">
                <a:latin typeface="Georgia" pitchFamily="18" charset="0"/>
              </a:rPr>
              <a:t>Test Students (within online platform)</a:t>
            </a:r>
          </a:p>
          <a:p>
            <a:r>
              <a:rPr lang="en-AU" dirty="0" smtClean="0">
                <a:latin typeface="Georgia" pitchFamily="18" charset="0"/>
              </a:rPr>
              <a:t>Compare Results</a:t>
            </a:r>
          </a:p>
        </p:txBody>
      </p:sp>
    </p:spTree>
    <p:extLst>
      <p:ext uri="{BB962C8B-B14F-4D97-AF65-F5344CB8AC3E}">
        <p14:creationId xmlns:p14="http://schemas.microsoft.com/office/powerpoint/2010/main" val="40313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383940" y="1780728"/>
            <a:ext cx="6015337" cy="3564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Existing Projects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580259" y="1780728"/>
            <a:ext cx="2484599" cy="35615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Memrise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x-none" sz="18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rPr>
              <a:t>Web-based Spaced Repetition Platform</a:t>
            </a:r>
          </a:p>
          <a:p>
            <a:pPr lvl="0" rtl="0">
              <a:buNone/>
            </a:pPr>
            <a:r>
              <a:rPr lang="x-none" sz="180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www.memrise.com</a:t>
            </a:r>
          </a:p>
        </p:txBody>
      </p:sp>
      <p:cxnSp>
        <p:nvCxnSpPr>
          <p:cNvPr id="318" name="Shape 318"/>
          <p:cNvCxnSpPr/>
          <p:nvPr/>
        </p:nvCxnSpPr>
        <p:spPr>
          <a:xfrm>
            <a:off x="6580259" y="1780728"/>
            <a:ext cx="0" cy="3545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Existing Projects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580259" y="1780728"/>
            <a:ext cx="2484599" cy="35615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Mnemosyne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x-none" sz="18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rPr>
              <a:t>Personal spaced-repetition software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x-none" sz="180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www.mnemosyne.com</a:t>
            </a:r>
          </a:p>
        </p:txBody>
      </p:sp>
      <p:cxnSp>
        <p:nvCxnSpPr>
          <p:cNvPr id="325" name="Shape 325"/>
          <p:cNvCxnSpPr/>
          <p:nvPr/>
        </p:nvCxnSpPr>
        <p:spPr>
          <a:xfrm>
            <a:off x="6580259" y="1780728"/>
            <a:ext cx="0" cy="3545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26" name="Shape 326"/>
          <p:cNvSpPr/>
          <p:nvPr/>
        </p:nvSpPr>
        <p:spPr>
          <a:xfrm>
            <a:off x="618225" y="1758235"/>
            <a:ext cx="2286866" cy="356848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27" name="Shape 327"/>
          <p:cNvSpPr/>
          <p:nvPr/>
        </p:nvSpPr>
        <p:spPr>
          <a:xfrm>
            <a:off x="3509950" y="1747437"/>
            <a:ext cx="2688159" cy="359008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Georgia" pitchFamily="18" charset="0"/>
              </a:rPr>
              <a:t>Acknowledgements</a:t>
            </a:r>
            <a:endParaRPr lang="en-AU" dirty="0">
              <a:latin typeface="Georg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>
                <a:latin typeface="Georgia" pitchFamily="18" charset="0"/>
              </a:rPr>
              <a:t>Prof. Phillip Long</a:t>
            </a:r>
          </a:p>
          <a:p>
            <a:r>
              <a:rPr lang="en-AU" dirty="0" err="1">
                <a:latin typeface="Georgia" pitchFamily="18" charset="0"/>
              </a:rPr>
              <a:t>Dr.</a:t>
            </a:r>
            <a:r>
              <a:rPr lang="en-AU" dirty="0">
                <a:latin typeface="Georgia" pitchFamily="18" charset="0"/>
              </a:rPr>
              <a:t> Yuriko </a:t>
            </a:r>
            <a:r>
              <a:rPr lang="en-AU" dirty="0" smtClean="0">
                <a:latin typeface="Georgia" pitchFamily="18" charset="0"/>
              </a:rPr>
              <a:t>Nagata</a:t>
            </a:r>
          </a:p>
          <a:p>
            <a:r>
              <a:rPr lang="en-AU" dirty="0" err="1">
                <a:latin typeface="Georgia" pitchFamily="18" charset="0"/>
              </a:rPr>
              <a:t>Dr.</a:t>
            </a:r>
            <a:r>
              <a:rPr lang="en-AU" dirty="0">
                <a:latin typeface="Georgia" pitchFamily="18" charset="0"/>
              </a:rPr>
              <a:t> Michael </a:t>
            </a:r>
            <a:r>
              <a:rPr lang="en-AU" dirty="0" smtClean="0">
                <a:latin typeface="Georgia" pitchFamily="18" charset="0"/>
              </a:rPr>
              <a:t>Harrington</a:t>
            </a:r>
          </a:p>
          <a:p>
            <a:r>
              <a:rPr lang="en-AU" dirty="0" smtClean="0">
                <a:latin typeface="Georgia" pitchFamily="18" charset="0"/>
              </a:rPr>
              <a:t>The CEIT Team</a:t>
            </a:r>
            <a:endParaRPr lang="en-AU" dirty="0">
              <a:latin typeface="Georgia" pitchFamily="18" charset="0"/>
            </a:endParaRPr>
          </a:p>
          <a:p>
            <a:r>
              <a:rPr lang="en-AU" dirty="0" err="1" smtClean="0">
                <a:latin typeface="Georgia" pitchFamily="18" charset="0"/>
              </a:rPr>
              <a:t>Dr.</a:t>
            </a:r>
            <a:r>
              <a:rPr lang="en-AU" dirty="0" smtClean="0">
                <a:latin typeface="Georgia" pitchFamily="18" charset="0"/>
              </a:rPr>
              <a:t> Mark Schulz</a:t>
            </a:r>
            <a:endParaRPr lang="en-AU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6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1905025" y="994895"/>
            <a:ext cx="5333949" cy="486820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Why Predict Test Scores?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0073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360000" marR="0" lvl="0" indent="-360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Find gaps in student knowledge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Detect struggling students early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Advise students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Adjust course materials</a:t>
            </a:r>
          </a:p>
          <a:p>
            <a:pPr marL="360000" indent="-360000"/>
            <a:endParaRPr lang="x-none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080"/>
            <a:ext cx="3560465" cy="237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Predicting Test Scores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87200" y="1932600"/>
            <a:ext cx="7313192" cy="341629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x-none" sz="3000" b="1" u="sng"/>
              <a:t>Japanese</a:t>
            </a:r>
            <a:r>
              <a:rPr lang="x-none" sz="3000" b="1"/>
              <a:t>		</a:t>
            </a:r>
            <a:r>
              <a:rPr lang="x-none" sz="3000" b="1" u="sng"/>
              <a:t>English</a:t>
            </a:r>
          </a:p>
          <a:p>
            <a:endParaRPr lang="x-none" sz="3000" b="1" u="sng"/>
          </a:p>
          <a:p>
            <a:pPr lvl="0" rtl="0">
              <a:buNone/>
            </a:pPr>
            <a:r>
              <a:rPr lang="x-none" sz="3000"/>
              <a:t>猫			</a:t>
            </a:r>
            <a:r>
              <a:rPr lang="x-none" sz="3000" smtClean="0"/>
              <a:t>_______</a:t>
            </a:r>
            <a:endParaRPr lang="x-none" sz="3000"/>
          </a:p>
          <a:p>
            <a:pPr lvl="0" rtl="0">
              <a:buNone/>
            </a:pPr>
            <a:r>
              <a:rPr lang="x-none" sz="3000"/>
              <a:t>天気			</a:t>
            </a:r>
            <a:r>
              <a:rPr lang="x-none" sz="3000" smtClean="0"/>
              <a:t>_______</a:t>
            </a:r>
            <a:endParaRPr lang="x-none" sz="3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x-none" sz="3000"/>
              <a:t>春			</a:t>
            </a:r>
            <a:r>
              <a:rPr lang="x-none" sz="3000" smtClean="0"/>
              <a:t>_______</a:t>
            </a:r>
            <a:endParaRPr lang="x-none" sz="3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x-none" sz="3000"/>
              <a:t>天気予報		</a:t>
            </a:r>
            <a:r>
              <a:rPr lang="x-none" sz="3000" smtClean="0"/>
              <a:t>_______</a:t>
            </a:r>
            <a:endParaRPr lang="x-none" sz="3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x-none" sz="3000"/>
              <a:t>夏			</a:t>
            </a:r>
            <a:r>
              <a:rPr lang="x-none" sz="3000" smtClean="0"/>
              <a:t>_______</a:t>
            </a:r>
            <a:endParaRPr lang="x-none" sz="3000"/>
          </a:p>
        </p:txBody>
      </p:sp>
      <p:grpSp>
        <p:nvGrpSpPr>
          <p:cNvPr id="222" name="Shape 222"/>
          <p:cNvGrpSpPr/>
          <p:nvPr/>
        </p:nvGrpSpPr>
        <p:grpSpPr>
          <a:xfrm>
            <a:off x="5193825" y="1969274"/>
            <a:ext cx="2174000" cy="3475950"/>
            <a:chOff x="5193825" y="1932600"/>
            <a:chExt cx="2174000" cy="3475950"/>
          </a:xfrm>
        </p:grpSpPr>
        <p:sp>
          <p:nvSpPr>
            <p:cNvPr id="223" name="Shape 223"/>
            <p:cNvSpPr txBox="1"/>
            <p:nvPr/>
          </p:nvSpPr>
          <p:spPr>
            <a:xfrm>
              <a:off x="5207225" y="1932600"/>
              <a:ext cx="2160600" cy="33285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spAutoFit/>
            </a:bodyPr>
            <a:lstStyle/>
            <a:p>
              <a:pPr lvl="0" rtl="0">
                <a:buNone/>
              </a:pPr>
              <a:r>
                <a:rPr lang="x-none" sz="3000" b="1" u="sng"/>
                <a:t>p</a:t>
              </a:r>
            </a:p>
            <a:p>
              <a:endParaRPr lang="x-none" sz="3000" b="1" u="sng"/>
            </a:p>
            <a:p>
              <a:pPr lvl="0" rtl="0">
                <a:buNone/>
              </a:pPr>
              <a:r>
                <a:rPr lang="x-none" sz="3000"/>
                <a:t>0.86</a:t>
              </a:r>
            </a:p>
            <a:p>
              <a:pPr lvl="0" rtl="0">
                <a:buNone/>
              </a:pPr>
              <a:r>
                <a:rPr lang="x-none" sz="3000"/>
                <a:t>0.95</a:t>
              </a:r>
            </a:p>
            <a:p>
              <a:pPr lvl="0" rtl="0">
                <a:buNone/>
              </a:pPr>
              <a:r>
                <a:rPr lang="x-none" sz="3000"/>
                <a:t>0.64</a:t>
              </a:r>
            </a:p>
            <a:p>
              <a:pPr lvl="0" rtl="0">
                <a:buNone/>
              </a:pPr>
              <a:r>
                <a:rPr lang="x-none" sz="3000"/>
                <a:t>0.97</a:t>
              </a:r>
            </a:p>
            <a:p>
              <a:pPr>
                <a:buNone/>
              </a:pPr>
              <a:r>
                <a:rPr lang="x-none" sz="3000"/>
                <a:t>0.44</a:t>
              </a:r>
            </a:p>
          </p:txBody>
        </p:sp>
        <p:cxnSp>
          <p:nvCxnSpPr>
            <p:cNvPr id="224" name="Shape 224"/>
            <p:cNvCxnSpPr/>
            <p:nvPr/>
          </p:nvCxnSpPr>
          <p:spPr>
            <a:xfrm>
              <a:off x="5193825" y="5408550"/>
              <a:ext cx="11139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25" name="Shape 225"/>
          <p:cNvSpPr txBox="1"/>
          <p:nvPr/>
        </p:nvSpPr>
        <p:spPr>
          <a:xfrm>
            <a:off x="5207225" y="5448600"/>
            <a:ext cx="3784800" cy="1355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x-none" sz="3000"/>
              <a:t>3/5 with 26% chance</a:t>
            </a:r>
          </a:p>
          <a:p>
            <a:pPr lvl="0" rtl="0">
              <a:buNone/>
            </a:pPr>
            <a:r>
              <a:rPr lang="x-none" sz="3000"/>
              <a:t>4/5 with 46% chance</a:t>
            </a:r>
          </a:p>
          <a:p>
            <a:pPr>
              <a:buNone/>
            </a:pPr>
            <a:r>
              <a:rPr lang="x-none" sz="3000"/>
              <a:t>5/5 with 22% chance</a:t>
            </a:r>
          </a:p>
        </p:txBody>
      </p:sp>
      <p:grpSp>
        <p:nvGrpSpPr>
          <p:cNvPr id="226" name="Shape 226"/>
          <p:cNvGrpSpPr/>
          <p:nvPr/>
        </p:nvGrpSpPr>
        <p:grpSpPr>
          <a:xfrm>
            <a:off x="740261" y="1666390"/>
            <a:ext cx="4387769" cy="4459909"/>
            <a:chOff x="867783" y="1892162"/>
            <a:chExt cx="4080105" cy="4147187"/>
          </a:xfrm>
        </p:grpSpPr>
        <p:sp>
          <p:nvSpPr>
            <p:cNvPr id="227" name="Shape 227"/>
            <p:cNvSpPr/>
            <p:nvPr/>
          </p:nvSpPr>
          <p:spPr>
            <a:xfrm>
              <a:off x="867783" y="1892162"/>
              <a:ext cx="4080105" cy="3690573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446222" y="4109176"/>
              <a:ext cx="566540" cy="1473582"/>
            </a:xfrm>
            <a:prstGeom prst="rect">
              <a:avLst/>
            </a:prstGeom>
            <a:solidFill>
              <a:srgbClr val="9FC5E8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2527948" y="2635681"/>
              <a:ext cx="566540" cy="2947164"/>
            </a:xfrm>
            <a:prstGeom prst="rect">
              <a:avLst/>
            </a:prstGeom>
            <a:solidFill>
              <a:srgbClr val="6D9EEB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3788783" y="4329506"/>
              <a:ext cx="566540" cy="1253175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1446222" y="3613625"/>
              <a:ext cx="595041" cy="42696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spAutoFit/>
            </a:bodyPr>
            <a:lstStyle/>
            <a:p>
              <a:pPr>
                <a:buNone/>
              </a:pPr>
              <a:r>
                <a:rPr lang="x-none"/>
                <a:t>26%</a:t>
              </a: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2589097" y="2167670"/>
              <a:ext cx="637476" cy="358006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spAutoFit/>
            </a:bodyPr>
            <a:lstStyle/>
            <a:p>
              <a:pPr>
                <a:buNone/>
              </a:pPr>
              <a:r>
                <a:rPr lang="x-none"/>
                <a:t>46%</a:t>
              </a: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3769598" y="3944132"/>
              <a:ext cx="595041" cy="330609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spAutoFit/>
            </a:bodyPr>
            <a:lstStyle/>
            <a:p>
              <a:pPr>
                <a:buNone/>
              </a:pPr>
              <a:r>
                <a:rPr lang="x-none"/>
                <a:t>22%</a:t>
              </a: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1556800" y="5703800"/>
              <a:ext cx="684600" cy="308699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spAutoFit/>
            </a:bodyPr>
            <a:lstStyle/>
            <a:p>
              <a:pPr>
                <a:buNone/>
              </a:pPr>
              <a:r>
                <a:rPr lang="x-none"/>
                <a:t>3/5</a:t>
              </a: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2612485" y="5676950"/>
              <a:ext cx="590699" cy="3624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spAutoFit/>
            </a:bodyPr>
            <a:lstStyle/>
            <a:p>
              <a:pPr>
                <a:buNone/>
              </a:pPr>
              <a:r>
                <a:rPr lang="x-none"/>
                <a:t>4/5</a:t>
              </a: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3843075" y="5703800"/>
              <a:ext cx="523500" cy="308699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spAutoFit/>
            </a:bodyPr>
            <a:lstStyle/>
            <a:p>
              <a:pPr lvl="0" rtl="0">
                <a:buClr>
                  <a:srgbClr val="000000"/>
                </a:buClr>
                <a:buSzPct val="78571"/>
                <a:buFont typeface="Arial"/>
                <a:buNone/>
              </a:pPr>
              <a:r>
                <a:rPr lang="x-none"/>
                <a:t>5/5</a:t>
              </a:r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6430650" y="3479475"/>
            <a:ext cx="2561375" cy="1126200"/>
            <a:chOff x="6430650" y="3479475"/>
            <a:chExt cx="2561375" cy="1126200"/>
          </a:xfrm>
        </p:grpSpPr>
        <p:sp>
          <p:nvSpPr>
            <p:cNvPr id="238" name="Shape 238"/>
            <p:cNvSpPr/>
            <p:nvPr/>
          </p:nvSpPr>
          <p:spPr>
            <a:xfrm>
              <a:off x="6430650" y="3713456"/>
              <a:ext cx="1344000" cy="5046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7969325" y="3479475"/>
              <a:ext cx="1022700" cy="11262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spAutoFit/>
            </a:bodyPr>
            <a:lstStyle/>
            <a:p>
              <a:pPr>
                <a:buNone/>
              </a:pPr>
              <a:r>
                <a:rPr lang="x-none" sz="4800"/>
                <a:t>?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713331" y="1417637"/>
            <a:ext cx="7717336" cy="45204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45" name="Shape 245"/>
          <p:cNvSpPr txBox="1"/>
          <p:nvPr/>
        </p:nvSpPr>
        <p:spPr>
          <a:xfrm>
            <a:off x="713331" y="6104375"/>
            <a:ext cx="7146600" cy="439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x-none" u="sng">
                <a:solidFill>
                  <a:schemeClr val="hlink"/>
                </a:solidFill>
                <a:hlinkClick r:id="rId4"/>
              </a:rPr>
              <a:t>http://www.wired.com/medtech/health/magazine/16-05/ff_wozniak?currentPage=all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84731" y="274638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Spaced Repetition</a:t>
            </a:r>
          </a:p>
        </p:txBody>
      </p:sp>
      <p:sp>
        <p:nvSpPr>
          <p:cNvPr id="247" name="Shape 247"/>
          <p:cNvSpPr/>
          <p:nvPr/>
        </p:nvSpPr>
        <p:spPr>
          <a:xfrm>
            <a:off x="2083825" y="1193550"/>
            <a:ext cx="6721025" cy="2749075"/>
          </a:xfrm>
          <a:custGeom>
            <a:avLst/>
            <a:gdLst/>
            <a:ahLst/>
            <a:cxnLst/>
            <a:rect l="0" t="0" r="0" b="0"/>
            <a:pathLst>
              <a:path w="268841" h="109963" extrusionOk="0">
                <a:moveTo>
                  <a:pt x="4304" y="34828"/>
                </a:moveTo>
                <a:lnTo>
                  <a:pt x="65742" y="34828"/>
                </a:lnTo>
                <a:lnTo>
                  <a:pt x="104875" y="15653"/>
                </a:lnTo>
                <a:lnTo>
                  <a:pt x="178836" y="0"/>
                </a:lnTo>
                <a:lnTo>
                  <a:pt x="262580" y="783"/>
                </a:lnTo>
                <a:lnTo>
                  <a:pt x="268841" y="60264"/>
                </a:lnTo>
                <a:lnTo>
                  <a:pt x="268841" y="109963"/>
                </a:lnTo>
                <a:lnTo>
                  <a:pt x="201924" y="92744"/>
                </a:lnTo>
                <a:lnTo>
                  <a:pt x="82178" y="74743"/>
                </a:lnTo>
                <a:lnTo>
                  <a:pt x="37567" y="69265"/>
                </a:lnTo>
                <a:lnTo>
                  <a:pt x="27784" y="67308"/>
                </a:lnTo>
                <a:lnTo>
                  <a:pt x="12131" y="63786"/>
                </a:lnTo>
                <a:lnTo>
                  <a:pt x="391" y="55177"/>
                </a:lnTo>
                <a:lnTo>
                  <a:pt x="0" y="38350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1164200" y="1369650"/>
            <a:ext cx="7797260" cy="3678475"/>
          </a:xfrm>
          <a:custGeom>
            <a:avLst/>
            <a:gdLst/>
            <a:ahLst/>
            <a:cxnLst/>
            <a:rect l="0" t="0" r="0" b="0"/>
            <a:pathLst>
              <a:path w="323236" h="147139" extrusionOk="0">
                <a:moveTo>
                  <a:pt x="5870" y="14870"/>
                </a:moveTo>
                <a:lnTo>
                  <a:pt x="161618" y="12914"/>
                </a:lnTo>
                <a:lnTo>
                  <a:pt x="243405" y="0"/>
                </a:lnTo>
                <a:lnTo>
                  <a:pt x="315018" y="5478"/>
                </a:lnTo>
                <a:lnTo>
                  <a:pt x="323236" y="107223"/>
                </a:lnTo>
                <a:lnTo>
                  <a:pt x="311496" y="147139"/>
                </a:lnTo>
                <a:lnTo>
                  <a:pt x="201924" y="124442"/>
                </a:lnTo>
                <a:lnTo>
                  <a:pt x="97832" y="96657"/>
                </a:lnTo>
                <a:lnTo>
                  <a:pt x="43828" y="72395"/>
                </a:lnTo>
                <a:lnTo>
                  <a:pt x="6652" y="52829"/>
                </a:lnTo>
                <a:lnTo>
                  <a:pt x="0" y="39132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6613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AU" dirty="0" smtClean="0">
                <a:latin typeface="Georgia"/>
                <a:ea typeface="Georgia"/>
                <a:cs typeface="Georgia"/>
                <a:sym typeface="Georgia"/>
              </a:rPr>
              <a:t>Spaced Repetition Platform</a:t>
            </a:r>
            <a:endParaRPr lang="x-non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967500" y="1486300"/>
            <a:ext cx="7209000" cy="49151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3167550" y="2832150"/>
            <a:ext cx="2808899" cy="924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x-none" sz="4800"/>
              <a:t>天気予報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007700" y="2141650"/>
            <a:ext cx="3030900" cy="409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x-none"/>
              <a:t>What is the meaning of this word?</a:t>
            </a:r>
          </a:p>
        </p:txBody>
      </p:sp>
      <p:sp>
        <p:nvSpPr>
          <p:cNvPr id="271" name="Shape 271"/>
          <p:cNvSpPr/>
          <p:nvPr/>
        </p:nvSpPr>
        <p:spPr>
          <a:xfrm>
            <a:off x="3850250" y="5231275"/>
            <a:ext cx="1345799" cy="6084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x-none"/>
              <a:t>Show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6613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-AU" dirty="0">
                <a:latin typeface="Georgia"/>
                <a:ea typeface="Georgia"/>
                <a:cs typeface="Georgia"/>
                <a:sym typeface="Georgia"/>
              </a:rPr>
              <a:t>Spaced Repetition Platform</a:t>
            </a:r>
            <a:endParaRPr lang="x-non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967500" y="1486300"/>
            <a:ext cx="7209000" cy="49151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3167550" y="2832150"/>
            <a:ext cx="2808899" cy="924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800"/>
              <a:t>天気予報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810850" y="5254650"/>
            <a:ext cx="3522300" cy="409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x-none"/>
              <a:t>How well did you recall the meaning?</a:t>
            </a:r>
          </a:p>
        </p:txBody>
      </p:sp>
      <p:sp>
        <p:nvSpPr>
          <p:cNvPr id="280" name="Shape 280"/>
          <p:cNvSpPr/>
          <p:nvPr/>
        </p:nvSpPr>
        <p:spPr>
          <a:xfrm>
            <a:off x="2383137" y="5793050"/>
            <a:ext cx="1369499" cy="374399"/>
          </a:xfrm>
          <a:prstGeom prst="rect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x-none"/>
              <a:t>Forgot</a:t>
            </a:r>
          </a:p>
        </p:txBody>
      </p:sp>
      <p:sp>
        <p:nvSpPr>
          <p:cNvPr id="281" name="Shape 281"/>
          <p:cNvSpPr/>
          <p:nvPr/>
        </p:nvSpPr>
        <p:spPr>
          <a:xfrm>
            <a:off x="3893112" y="5793050"/>
            <a:ext cx="1369499" cy="374399"/>
          </a:xfrm>
          <a:prstGeom prst="rect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Clr>
                <a:srgbClr val="000000"/>
              </a:buClr>
              <a:buSzPct val="78571"/>
              <a:buFont typeface="Arial"/>
              <a:buNone/>
            </a:pPr>
            <a:r>
              <a:rPr lang="x-none"/>
              <a:t>Difficult</a:t>
            </a:r>
          </a:p>
        </p:txBody>
      </p:sp>
      <p:sp>
        <p:nvSpPr>
          <p:cNvPr id="282" name="Shape 282"/>
          <p:cNvSpPr/>
          <p:nvPr/>
        </p:nvSpPr>
        <p:spPr>
          <a:xfrm>
            <a:off x="5391362" y="5793050"/>
            <a:ext cx="1369499" cy="374399"/>
          </a:xfrm>
          <a:prstGeom prst="rec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Clr>
                <a:srgbClr val="000000"/>
              </a:buClr>
              <a:buSzPct val="78571"/>
              <a:buFont typeface="Arial"/>
              <a:buNone/>
            </a:pPr>
            <a:r>
              <a:rPr lang="x-none"/>
              <a:t>Easy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2535600" y="3862000"/>
            <a:ext cx="4072799" cy="9011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x-none" sz="2400"/>
              <a:t>Weather Forecast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1162228" y="1683520"/>
            <a:ext cx="6759723" cy="4341265"/>
          </a:xfrm>
          <a:prstGeom prst="rect">
            <a:avLst/>
          </a:prstGeom>
          <a:blipFill>
            <a:blip r:embed="rId3"/>
            <a:srcRect/>
            <a:stretch>
              <a:fillRect l="-2315" t="-23544" r="-3715" b="-3958"/>
            </a:stretch>
          </a:blipFill>
          <a:ln>
            <a:noFill/>
          </a:ln>
        </p:spPr>
      </p:sp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Spaced Repetition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621475" y="2328900"/>
            <a:ext cx="444600" cy="646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AU" sz="3000" dirty="0"/>
              <a:t>0</a:t>
            </a:r>
            <a:endParaRPr lang="x-none" sz="3000"/>
          </a:p>
        </p:txBody>
      </p:sp>
      <p:sp>
        <p:nvSpPr>
          <p:cNvPr id="256" name="Shape 256"/>
          <p:cNvSpPr txBox="1"/>
          <p:nvPr/>
        </p:nvSpPr>
        <p:spPr>
          <a:xfrm>
            <a:off x="3499450" y="2328900"/>
            <a:ext cx="444600" cy="561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x-none" sz="3000"/>
              <a:t>1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5220050" y="2328900"/>
            <a:ext cx="444600" cy="561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x-none" sz="3000"/>
              <a:t>2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99450" y="3043050"/>
            <a:ext cx="444600" cy="561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x-none" sz="3000"/>
              <a:t>5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349700" y="3768900"/>
            <a:ext cx="444600" cy="561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x-none" sz="3000"/>
              <a:t>8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220050" y="3768900"/>
            <a:ext cx="444600" cy="561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x-none" sz="3000"/>
              <a:t>1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650875" y="4494750"/>
            <a:ext cx="444600" cy="561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x-none" sz="3000"/>
              <a:t>3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273500" y="5220350"/>
            <a:ext cx="631800" cy="561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x-none" sz="3000"/>
              <a:t>10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x-none">
                <a:latin typeface="Georgia"/>
                <a:ea typeface="Georgia"/>
                <a:cs typeface="Georgia"/>
                <a:sym typeface="Georgia"/>
              </a:rPr>
              <a:t>Data Model</a:t>
            </a:r>
          </a:p>
        </p:txBody>
      </p:sp>
      <p:sp>
        <p:nvSpPr>
          <p:cNvPr id="289" name="Shape 289"/>
          <p:cNvSpPr/>
          <p:nvPr/>
        </p:nvSpPr>
        <p:spPr>
          <a:xfrm>
            <a:off x="674689" y="3677400"/>
            <a:ext cx="8044910" cy="280439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cxnSp>
        <p:nvCxnSpPr>
          <p:cNvPr id="290" name="Shape 290"/>
          <p:cNvCxnSpPr/>
          <p:nvPr/>
        </p:nvCxnSpPr>
        <p:spPr>
          <a:xfrm>
            <a:off x="3625690" y="2583575"/>
            <a:ext cx="1210200" cy="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1" name="Shape 291"/>
          <p:cNvSpPr txBox="1"/>
          <p:nvPr/>
        </p:nvSpPr>
        <p:spPr>
          <a:xfrm>
            <a:off x="691090" y="1610525"/>
            <a:ext cx="2858399" cy="1946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3429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1800"/>
              <a:t>Word Frequency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1800"/>
              <a:t>Interval (Days)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1800"/>
              <a:t>Time since last answered (Days)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1800"/>
              <a:t>Time of day</a:t>
            </a:r>
          </a:p>
          <a:p>
            <a:pPr marL="457200" lvl="0" indent="-3429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1800"/>
              <a:t># of previous failures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004048" y="2160875"/>
            <a:ext cx="3682752" cy="923299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810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2400" b="1"/>
              <a:t>Answered Correctly</a:t>
            </a:r>
          </a:p>
          <a:p>
            <a:pPr marL="457200" lvl="0" indent="-38100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2400"/>
              <a:t>Response Time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Georgia" pitchFamily="18" charset="0"/>
              </a:rPr>
              <a:t>Solution</a:t>
            </a:r>
            <a:endParaRPr lang="en-AU" dirty="0">
              <a:latin typeface="Georg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>
                <a:latin typeface="Georgia" pitchFamily="18" charset="0"/>
              </a:rPr>
              <a:t>Web based platform</a:t>
            </a:r>
            <a:r>
              <a:rPr lang="en-AU" dirty="0">
                <a:latin typeface="Georgia" pitchFamily="18" charset="0"/>
              </a:rPr>
              <a:t> </a:t>
            </a:r>
            <a:r>
              <a:rPr lang="en-AU" dirty="0" smtClean="0">
                <a:latin typeface="Georgia" pitchFamily="18" charset="0"/>
              </a:rPr>
              <a:t>to collect data</a:t>
            </a:r>
            <a:r>
              <a:rPr lang="en-AU" dirty="0">
                <a:latin typeface="Georgia" pitchFamily="18" charset="0"/>
              </a:rPr>
              <a:t> </a:t>
            </a:r>
            <a:r>
              <a:rPr lang="en-AU" dirty="0" smtClean="0">
                <a:latin typeface="Georgia" pitchFamily="18" charset="0"/>
              </a:rPr>
              <a:t>and perform testing</a:t>
            </a:r>
          </a:p>
          <a:p>
            <a:r>
              <a:rPr lang="en-AU" dirty="0" smtClean="0">
                <a:latin typeface="Georgia" pitchFamily="18" charset="0"/>
              </a:rPr>
              <a:t>Built-in vocabulary list for a university Japanese class (~200 words)</a:t>
            </a:r>
          </a:p>
          <a:p>
            <a:endParaRPr lang="en-AU" dirty="0" smtClean="0">
              <a:latin typeface="Georg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0134"/>
            <a:ext cx="179996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://bray3d.com/wp-content/uploads/2011/07/web_database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219" y="489045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ikeexchange.com.au/dbimages/bike/fn_large/290/100265290/popup/dura-ace_20track_20cog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35" y="4737822"/>
            <a:ext cx="1569751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667" y="4918856"/>
            <a:ext cx="1400944" cy="105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555537" y="5322506"/>
            <a:ext cx="36027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ight Arrow 12"/>
          <p:cNvSpPr/>
          <p:nvPr/>
        </p:nvSpPr>
        <p:spPr>
          <a:xfrm>
            <a:off x="4572000" y="5330890"/>
            <a:ext cx="36027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ight Arrow 13"/>
          <p:cNvSpPr/>
          <p:nvPr/>
        </p:nvSpPr>
        <p:spPr>
          <a:xfrm>
            <a:off x="6588463" y="5339274"/>
            <a:ext cx="36027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187393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334</Words>
  <Application>Microsoft Office PowerPoint</Application>
  <PresentationFormat>On-screen Show (4:3)</PresentationFormat>
  <Paragraphs>105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/>
      <vt:lpstr/>
      <vt:lpstr/>
      <vt:lpstr/>
      <vt:lpstr/>
      <vt:lpstr/>
      <vt:lpstr>
Spaced Repetition Systems for Predicting Foreign Language Vocabulary Test Scores</vt:lpstr>
      <vt:lpstr>Why Predict Test Scores?</vt:lpstr>
      <vt:lpstr>Predicting Test Scores</vt:lpstr>
      <vt:lpstr>Spaced Repetition</vt:lpstr>
      <vt:lpstr>Spaced Repetition Platform</vt:lpstr>
      <vt:lpstr>Spaced Repetition Platform</vt:lpstr>
      <vt:lpstr>Spaced Repetition</vt:lpstr>
      <vt:lpstr>Data Model</vt:lpstr>
      <vt:lpstr>Solution</vt:lpstr>
      <vt:lpstr>Method</vt:lpstr>
      <vt:lpstr>Potential Uses</vt:lpstr>
      <vt:lpstr>Work completed</vt:lpstr>
      <vt:lpstr>Remaining Work</vt:lpstr>
      <vt:lpstr>Existing Projects</vt:lpstr>
      <vt:lpstr>Existing Projects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Spaced Repetition Systems for Predicting Test Scores</dc:title>
  <dc:creator>Jordan</dc:creator>
  <cp:lastModifiedBy>Jordan</cp:lastModifiedBy>
  <cp:revision>13</cp:revision>
  <dcterms:modified xsi:type="dcterms:W3CDTF">2012-05-13T22:47:20Z</dcterms:modified>
</cp:coreProperties>
</file>