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43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956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733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959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51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720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351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58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444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6/15/2020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137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241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6/15/2020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25758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A6A9-6537-45D0-B9BD-6E139C47C400}"/>
              </a:ext>
            </a:extLst>
          </p:cNvPr>
          <p:cNvSpPr>
            <a:spLocks noGrp="1"/>
          </p:cNvSpPr>
          <p:nvPr>
            <p:ph type="ctrTitle"/>
          </p:nvPr>
        </p:nvSpPr>
        <p:spPr>
          <a:xfrm>
            <a:off x="1595021" y="907831"/>
            <a:ext cx="9001958" cy="3255264"/>
          </a:xfrm>
        </p:spPr>
        <p:txBody>
          <a:bodyPr/>
          <a:lstStyle/>
          <a:p>
            <a:pPr algn="ctr"/>
            <a:r>
              <a:rPr lang="en-US"/>
              <a:t>Chicago Police Department Analysis</a:t>
            </a:r>
            <a:endParaRPr lang="en-US" dirty="0"/>
          </a:p>
        </p:txBody>
      </p:sp>
      <p:sp>
        <p:nvSpPr>
          <p:cNvPr id="3" name="Subtitle 2">
            <a:extLst>
              <a:ext uri="{FF2B5EF4-FFF2-40B4-BE49-F238E27FC236}">
                <a16:creationId xmlns:a16="http://schemas.microsoft.com/office/drawing/2014/main" id="{20EDF252-49F3-4F30-A07E-EFDC3B627744}"/>
              </a:ext>
            </a:extLst>
          </p:cNvPr>
          <p:cNvSpPr>
            <a:spLocks noGrp="1"/>
          </p:cNvSpPr>
          <p:nvPr>
            <p:ph type="subTitle" idx="1"/>
          </p:nvPr>
        </p:nvSpPr>
        <p:spPr>
          <a:xfrm>
            <a:off x="1100051" y="4455620"/>
            <a:ext cx="10058400" cy="1143000"/>
          </a:xfrm>
        </p:spPr>
        <p:txBody>
          <a:bodyPr/>
          <a:lstStyle/>
          <a:p>
            <a:r>
              <a:rPr lang="en-US"/>
              <a:t>Jordan Whitaker</a:t>
            </a:r>
          </a:p>
          <a:p>
            <a:r>
              <a:rPr lang="en-US"/>
              <a:t>BAN 502</a:t>
            </a:r>
            <a:endParaRPr lang="en-US" dirty="0"/>
          </a:p>
        </p:txBody>
      </p:sp>
    </p:spTree>
    <p:extLst>
      <p:ext uri="{BB962C8B-B14F-4D97-AF65-F5344CB8AC3E}">
        <p14:creationId xmlns:p14="http://schemas.microsoft.com/office/powerpoint/2010/main" val="239537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F93332-48B9-427B-A2CB-078E6AE8717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Problem Statement &amp; Purpose</a:t>
            </a:r>
          </a:p>
        </p:txBody>
      </p:sp>
      <p:sp>
        <p:nvSpPr>
          <p:cNvPr id="3" name="TextBox 2">
            <a:extLst>
              <a:ext uri="{FF2B5EF4-FFF2-40B4-BE49-F238E27FC236}">
                <a16:creationId xmlns:a16="http://schemas.microsoft.com/office/drawing/2014/main" id="{18F537CB-8B8C-4420-87C7-4466A4B9D29B}"/>
              </a:ext>
            </a:extLst>
          </p:cNvPr>
          <p:cNvSpPr txBox="1"/>
          <p:nvPr/>
        </p:nvSpPr>
        <p:spPr>
          <a:xfrm>
            <a:off x="1097279" y="1845734"/>
            <a:ext cx="6454987" cy="1268935"/>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This analysis supports the broader effort to help the Chicago Police Department (CPD) become more positively engaged with the community.</a:t>
            </a:r>
          </a:p>
        </p:txBody>
      </p:sp>
      <p:sp>
        <p:nvSpPr>
          <p:cNvPr id="4" name="Rectangle 3">
            <a:extLst>
              <a:ext uri="{FF2B5EF4-FFF2-40B4-BE49-F238E27FC236}">
                <a16:creationId xmlns:a16="http://schemas.microsoft.com/office/drawing/2014/main" id="{90A92E98-2C91-4AB5-99C1-5D79AC31DBD8}"/>
              </a:ext>
            </a:extLst>
          </p:cNvPr>
          <p:cNvSpPr/>
          <p:nvPr/>
        </p:nvSpPr>
        <p:spPr>
          <a:xfrm>
            <a:off x="1036321" y="3143167"/>
            <a:ext cx="6096000" cy="1200329"/>
          </a:xfrm>
          <a:prstGeom prst="rect">
            <a:avLst/>
          </a:prstGeom>
        </p:spPr>
        <p:txBody>
          <a:bodyPr>
            <a:spAutoFit/>
          </a:bodyPr>
          <a:lstStyle/>
          <a:p>
            <a:pPr>
              <a:spcAft>
                <a:spcPts val="600"/>
              </a:spcAft>
            </a:pPr>
            <a:r>
              <a:rPr lang="en-US" dirty="0"/>
              <a:t>The following slides will show plots that compare the relationship between certain variables and Arrest.  The objective is to isolate certain variables that will be key indicators of whether or not an arrest will occur.  </a:t>
            </a:r>
          </a:p>
        </p:txBody>
      </p:sp>
      <p:pic>
        <p:nvPicPr>
          <p:cNvPr id="1026" name="Picture 2" descr="How Empathetic Understanding Between Police and Communities Makes ...">
            <a:extLst>
              <a:ext uri="{FF2B5EF4-FFF2-40B4-BE49-F238E27FC236}">
                <a16:creationId xmlns:a16="http://schemas.microsoft.com/office/drawing/2014/main" id="{25E91889-7822-4174-BC0C-6C30B83E3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3021903"/>
            <a:ext cx="4805793" cy="264318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C4F032D-A696-410E-9255-C84694B8884E}"/>
              </a:ext>
            </a:extLst>
          </p:cNvPr>
          <p:cNvSpPr txBox="1"/>
          <p:nvPr/>
        </p:nvSpPr>
        <p:spPr>
          <a:xfrm>
            <a:off x="6873104" y="5722703"/>
            <a:ext cx="2463992" cy="276999"/>
          </a:xfrm>
          <a:prstGeom prst="rect">
            <a:avLst/>
          </a:prstGeom>
          <a:noFill/>
        </p:spPr>
        <p:txBody>
          <a:bodyPr wrap="square" rtlCol="0">
            <a:spAutoFit/>
          </a:bodyPr>
          <a:lstStyle/>
          <a:p>
            <a:r>
              <a:rPr lang="en-US" sz="1200" dirty="0"/>
              <a:t>Source: innerself.com</a:t>
            </a:r>
          </a:p>
        </p:txBody>
      </p:sp>
    </p:spTree>
    <p:extLst>
      <p:ext uri="{BB962C8B-B14F-4D97-AF65-F5344CB8AC3E}">
        <p14:creationId xmlns:p14="http://schemas.microsoft.com/office/powerpoint/2010/main" val="227400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A642C7-91F2-4983-80EF-3C2C5F2B242F}"/>
              </a:ext>
            </a:extLst>
          </p:cNvPr>
          <p:cNvSpPr txBox="1"/>
          <p:nvPr/>
        </p:nvSpPr>
        <p:spPr>
          <a:xfrm>
            <a:off x="561841" y="5322871"/>
            <a:ext cx="10909073" cy="105765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400" dirty="0"/>
              <a:t>This plot looks at certain offenses and the proportion of Arrest vs No Arrests for a given offense.</a:t>
            </a:r>
          </a:p>
        </p:txBody>
      </p:sp>
      <p:cxnSp>
        <p:nvCxnSpPr>
          <p:cNvPr id="33" name="Straight Connector 3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2BEF838-D271-43EA-8C8C-562E29E3ABF1}"/>
              </a:ext>
            </a:extLst>
          </p:cNvPr>
          <p:cNvPicPr>
            <a:picLocks noChangeAspect="1"/>
          </p:cNvPicPr>
          <p:nvPr/>
        </p:nvPicPr>
        <p:blipFill>
          <a:blip r:embed="rId2"/>
          <a:stretch>
            <a:fillRect/>
          </a:stretch>
        </p:blipFill>
        <p:spPr>
          <a:xfrm>
            <a:off x="1697156" y="152263"/>
            <a:ext cx="8794542" cy="5318557"/>
          </a:xfrm>
          <a:prstGeom prst="rect">
            <a:avLst/>
          </a:prstGeom>
        </p:spPr>
      </p:pic>
    </p:spTree>
    <p:extLst>
      <p:ext uri="{BB962C8B-B14F-4D97-AF65-F5344CB8AC3E}">
        <p14:creationId xmlns:p14="http://schemas.microsoft.com/office/powerpoint/2010/main" val="205890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C5DBEF3-F6D4-432D-9233-F51ED5A292AB}"/>
              </a:ext>
            </a:extLst>
          </p:cNvPr>
          <p:cNvSpPr txBox="1"/>
          <p:nvPr/>
        </p:nvSpPr>
        <p:spPr>
          <a:xfrm>
            <a:off x="372574" y="5214854"/>
            <a:ext cx="11446851" cy="707886"/>
          </a:xfrm>
          <a:prstGeom prst="rect">
            <a:avLst/>
          </a:prstGeom>
          <a:noFill/>
        </p:spPr>
        <p:txBody>
          <a:bodyPr wrap="square" rtlCol="0">
            <a:spAutoFit/>
          </a:bodyPr>
          <a:lstStyle/>
          <a:p>
            <a:r>
              <a:rPr lang="en-US" sz="2000" dirty="0"/>
              <a:t>The plots above examine the relationship between time and Arrest.  On the left, the plot shows the Quarter of the Year in relation to the Arrest Status.  On the right, time of day is shown in relation to Arrest Status.</a:t>
            </a:r>
          </a:p>
        </p:txBody>
      </p:sp>
      <p:sp>
        <p:nvSpPr>
          <p:cNvPr id="5" name="Rectangle 4">
            <a:extLst>
              <a:ext uri="{FF2B5EF4-FFF2-40B4-BE49-F238E27FC236}">
                <a16:creationId xmlns:a16="http://schemas.microsoft.com/office/drawing/2014/main" id="{C7BA0B0F-0571-43C7-958E-369484A2C542}"/>
              </a:ext>
            </a:extLst>
          </p:cNvPr>
          <p:cNvSpPr/>
          <p:nvPr/>
        </p:nvSpPr>
        <p:spPr>
          <a:xfrm>
            <a:off x="840975" y="426395"/>
            <a:ext cx="10188319" cy="707886"/>
          </a:xfrm>
          <a:prstGeom prst="rect">
            <a:avLst/>
          </a:prstGeom>
        </p:spPr>
        <p:txBody>
          <a:bodyPr wrap="square">
            <a:spAutoFit/>
          </a:bodyPr>
          <a:lstStyle/>
          <a:p>
            <a:pPr algn="ctr"/>
            <a:r>
              <a:rPr lang="en-US" sz="4000" dirty="0"/>
              <a:t>Time Variables</a:t>
            </a:r>
          </a:p>
        </p:txBody>
      </p:sp>
      <p:pic>
        <p:nvPicPr>
          <p:cNvPr id="7" name="Picture 6">
            <a:extLst>
              <a:ext uri="{FF2B5EF4-FFF2-40B4-BE49-F238E27FC236}">
                <a16:creationId xmlns:a16="http://schemas.microsoft.com/office/drawing/2014/main" id="{F9822F70-2E8A-47C8-9AA1-A0D5D053F3D2}"/>
              </a:ext>
            </a:extLst>
          </p:cNvPr>
          <p:cNvPicPr>
            <a:picLocks noChangeAspect="1"/>
          </p:cNvPicPr>
          <p:nvPr/>
        </p:nvPicPr>
        <p:blipFill>
          <a:blip r:embed="rId2"/>
          <a:stretch>
            <a:fillRect/>
          </a:stretch>
        </p:blipFill>
        <p:spPr>
          <a:xfrm>
            <a:off x="-2" y="1275957"/>
            <a:ext cx="5901218" cy="3568800"/>
          </a:xfrm>
          <a:prstGeom prst="rect">
            <a:avLst/>
          </a:prstGeom>
        </p:spPr>
      </p:pic>
      <p:pic>
        <p:nvPicPr>
          <p:cNvPr id="9" name="Picture 8">
            <a:extLst>
              <a:ext uri="{FF2B5EF4-FFF2-40B4-BE49-F238E27FC236}">
                <a16:creationId xmlns:a16="http://schemas.microsoft.com/office/drawing/2014/main" id="{493909E2-14D8-4A78-B082-717482E59C33}"/>
              </a:ext>
            </a:extLst>
          </p:cNvPr>
          <p:cNvPicPr>
            <a:picLocks noChangeAspect="1"/>
          </p:cNvPicPr>
          <p:nvPr/>
        </p:nvPicPr>
        <p:blipFill>
          <a:blip r:embed="rId3"/>
          <a:stretch>
            <a:fillRect/>
          </a:stretch>
        </p:blipFill>
        <p:spPr>
          <a:xfrm>
            <a:off x="6096000" y="1275957"/>
            <a:ext cx="6096000" cy="3686596"/>
          </a:xfrm>
          <a:prstGeom prst="rect">
            <a:avLst/>
          </a:prstGeom>
        </p:spPr>
      </p:pic>
    </p:spTree>
    <p:extLst>
      <p:ext uri="{BB962C8B-B14F-4D97-AF65-F5344CB8AC3E}">
        <p14:creationId xmlns:p14="http://schemas.microsoft.com/office/powerpoint/2010/main" val="145805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1AD0DC-E946-42FD-BC32-01087A1EB88B}"/>
              </a:ext>
            </a:extLst>
          </p:cNvPr>
          <p:cNvPicPr>
            <a:picLocks noChangeAspect="1"/>
          </p:cNvPicPr>
          <p:nvPr/>
        </p:nvPicPr>
        <p:blipFill>
          <a:blip r:embed="rId2"/>
          <a:stretch>
            <a:fillRect/>
          </a:stretch>
        </p:blipFill>
        <p:spPr>
          <a:xfrm>
            <a:off x="1956288" y="289383"/>
            <a:ext cx="8279422" cy="5007035"/>
          </a:xfrm>
          <a:prstGeom prst="rect">
            <a:avLst/>
          </a:prstGeom>
        </p:spPr>
      </p:pic>
      <p:sp>
        <p:nvSpPr>
          <p:cNvPr id="3" name="Rectangle 2">
            <a:extLst>
              <a:ext uri="{FF2B5EF4-FFF2-40B4-BE49-F238E27FC236}">
                <a16:creationId xmlns:a16="http://schemas.microsoft.com/office/drawing/2014/main" id="{7E0CC51B-F9EA-4744-A65C-D836218BA1AF}"/>
              </a:ext>
            </a:extLst>
          </p:cNvPr>
          <p:cNvSpPr/>
          <p:nvPr/>
        </p:nvSpPr>
        <p:spPr>
          <a:xfrm>
            <a:off x="3119437" y="5422834"/>
            <a:ext cx="5953125" cy="722955"/>
          </a:xfrm>
          <a:prstGeom prst="rect">
            <a:avLst/>
          </a:prstGeom>
        </p:spPr>
        <p:txBody>
          <a:bodyPr wrap="square">
            <a:spAutoFit/>
          </a:bodyPr>
          <a:lstStyle/>
          <a:p>
            <a:pPr defTabSz="914400">
              <a:lnSpc>
                <a:spcPct val="85000"/>
              </a:lnSpc>
              <a:spcBef>
                <a:spcPct val="0"/>
              </a:spcBef>
              <a:spcAft>
                <a:spcPts val="600"/>
              </a:spcAft>
            </a:pPr>
            <a:r>
              <a:rPr lang="en-US" sz="2400" spc="-50" dirty="0">
                <a:solidFill>
                  <a:schemeClr val="tx1">
                    <a:lumMod val="85000"/>
                    <a:lumOff val="15000"/>
                  </a:schemeClr>
                </a:solidFill>
              </a:rPr>
              <a:t>This plot highlights Police Districts and their proportion of Arrest versus No Arrests.</a:t>
            </a:r>
          </a:p>
        </p:txBody>
      </p:sp>
    </p:spTree>
    <p:extLst>
      <p:ext uri="{BB962C8B-B14F-4D97-AF65-F5344CB8AC3E}">
        <p14:creationId xmlns:p14="http://schemas.microsoft.com/office/powerpoint/2010/main" val="329390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AFF72-D88A-4DE6-8AFF-02408AA68A92}"/>
              </a:ext>
            </a:extLst>
          </p:cNvPr>
          <p:cNvSpPr>
            <a:spLocks noGrp="1"/>
          </p:cNvSpPr>
          <p:nvPr>
            <p:ph type="title"/>
          </p:nvPr>
        </p:nvSpPr>
        <p:spPr>
          <a:xfrm>
            <a:off x="6411685" y="634946"/>
            <a:ext cx="5127171" cy="1450757"/>
          </a:xfrm>
        </p:spPr>
        <p:txBody>
          <a:bodyPr>
            <a:normAutofit/>
          </a:bodyPr>
          <a:lstStyle/>
          <a:p>
            <a:r>
              <a:rPr lang="en-US" dirty="0"/>
              <a:t>Conclusion</a:t>
            </a:r>
          </a:p>
        </p:txBody>
      </p:sp>
      <p:pic>
        <p:nvPicPr>
          <p:cNvPr id="2050" name="Picture 2" descr="Community Policing Can Mean Dialog Instead of Rioting">
            <a:extLst>
              <a:ext uri="{FF2B5EF4-FFF2-40B4-BE49-F238E27FC236}">
                <a16:creationId xmlns:a16="http://schemas.microsoft.com/office/drawing/2014/main" id="{82746DEC-F043-43B9-BBF3-615A1A96F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56" r="4831" b="1"/>
          <a:stretch/>
        </p:blipFill>
        <p:spPr bwMode="auto">
          <a:xfrm>
            <a:off x="643192" y="1172534"/>
            <a:ext cx="5451627" cy="4192891"/>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82DB7C-ED41-4AFF-87BA-AF5FBFF2CF3E}"/>
              </a:ext>
            </a:extLst>
          </p:cNvPr>
          <p:cNvSpPr>
            <a:spLocks noGrp="1"/>
          </p:cNvSpPr>
          <p:nvPr>
            <p:ph idx="1"/>
          </p:nvPr>
        </p:nvSpPr>
        <p:spPr>
          <a:xfrm>
            <a:off x="6411684" y="2198914"/>
            <a:ext cx="5127172" cy="1972971"/>
          </a:xfrm>
        </p:spPr>
        <p:txBody>
          <a:bodyPr>
            <a:normAutofit/>
          </a:bodyPr>
          <a:lstStyle/>
          <a:p>
            <a:r>
              <a:rPr lang="en-US" dirty="0"/>
              <a:t>This analysis will enable CPD to be more proactive in their work.  Examples of this may include staging more officers in what are deemed Low-Arrest areas, so that the community feels more confident that if a crime were to occur, it would lead to a just arrest.</a:t>
            </a:r>
          </a:p>
        </p:txBody>
      </p:sp>
      <p:sp>
        <p:nvSpPr>
          <p:cNvPr id="139" name="Rectangle 13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979042C-9497-4594-9C4B-E2E2C0A40A54}"/>
              </a:ext>
            </a:extLst>
          </p:cNvPr>
          <p:cNvSpPr txBox="1"/>
          <p:nvPr/>
        </p:nvSpPr>
        <p:spPr>
          <a:xfrm>
            <a:off x="643192" y="5504155"/>
            <a:ext cx="2463992" cy="276999"/>
          </a:xfrm>
          <a:prstGeom prst="rect">
            <a:avLst/>
          </a:prstGeom>
          <a:noFill/>
        </p:spPr>
        <p:txBody>
          <a:bodyPr wrap="square" rtlCol="0">
            <a:spAutoFit/>
          </a:bodyPr>
          <a:lstStyle/>
          <a:p>
            <a:r>
              <a:rPr lang="en-US" sz="1200" dirty="0"/>
              <a:t>Source: govtech.com</a:t>
            </a:r>
          </a:p>
        </p:txBody>
      </p:sp>
    </p:spTree>
    <p:extLst>
      <p:ext uri="{BB962C8B-B14F-4D97-AF65-F5344CB8AC3E}">
        <p14:creationId xmlns:p14="http://schemas.microsoft.com/office/powerpoint/2010/main" val="2975381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294</TotalTime>
  <Words>214</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Chicago Police Department Analysis</vt:lpstr>
      <vt:lpstr>Problem Statement &amp; Purpose</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Police Department Analysis</dc:title>
  <dc:creator>Jordan Whitaker</dc:creator>
  <cp:lastModifiedBy>Jordan Whitaker</cp:lastModifiedBy>
  <cp:revision>12</cp:revision>
  <dcterms:created xsi:type="dcterms:W3CDTF">2020-06-15T16:56:46Z</dcterms:created>
  <dcterms:modified xsi:type="dcterms:W3CDTF">2020-06-15T21:51:05Z</dcterms:modified>
</cp:coreProperties>
</file>