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1" autoAdjust="0"/>
    <p:restoredTop sz="94652" autoAdjust="0"/>
  </p:normalViewPr>
  <p:slideViewPr>
    <p:cSldViewPr snapToGrid="0" showGuides="1">
      <p:cViewPr varScale="1">
        <p:scale>
          <a:sx n="140" d="100"/>
          <a:sy n="140" d="100"/>
        </p:scale>
        <p:origin x="150" y="546"/>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ordy%20Dickinson\Desktop\Data%20Analytics\Capstone%20Project\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ordy%20Dickinson\Desktop\Data%20Analytics\Capstone%20Project\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ordy%20Dickinson\Desktop\Data%20Analytics\Capstone%20Project\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ordy%20Dickinson\Desktop\Data%20Analytics\Capstone%20Project\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ordy%20Dickinson\Desktop\Data%20Analytics\Capstone%20Project\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 by Primary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Household &amp; NPISH</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'Prepped Data'!$E$2:$E$53</c:f>
              <c:numCache>
                <c:formatCode>_("$"* #,##0.00_);_("$"* \(#,##0.00\);_("$"* "-"??_);_(@_)</c:formatCode>
                <c:ptCount val="52"/>
                <c:pt idx="0">
                  <c:v>32754.3733616114</c:v>
                </c:pt>
                <c:pt idx="1">
                  <c:v>41224.103002741962</c:v>
                </c:pt>
                <c:pt idx="2">
                  <c:v>32408.982003902438</c:v>
                </c:pt>
                <c:pt idx="3">
                  <c:v>5966.7308819622522</c:v>
                </c:pt>
                <c:pt idx="4">
                  <c:v>9106.5138328318772</c:v>
                </c:pt>
                <c:pt idx="5">
                  <c:v>35964.182779608964</c:v>
                </c:pt>
                <c:pt idx="6">
                  <c:v>61384.297260133579</c:v>
                </c:pt>
                <c:pt idx="7">
                  <c:v>5955.8236982340613</c:v>
                </c:pt>
                <c:pt idx="8">
                  <c:v>9106.2560256377674</c:v>
                </c:pt>
                <c:pt idx="9">
                  <c:v>15560.807108039045</c:v>
                </c:pt>
                <c:pt idx="10">
                  <c:v>12348.400238353164</c:v>
                </c:pt>
                <c:pt idx="11">
                  <c:v>31995.688458298224</c:v>
                </c:pt>
                <c:pt idx="12">
                  <c:v>35707.243065512957</c:v>
                </c:pt>
                <c:pt idx="13">
                  <c:v>7625.7321165843978</c:v>
                </c:pt>
                <c:pt idx="14">
                  <c:v>13160.819810061928</c:v>
                </c:pt>
                <c:pt idx="15">
                  <c:v>5461.6809953391657</c:v>
                </c:pt>
                <c:pt idx="16">
                  <c:v>18272.678474927154</c:v>
                </c:pt>
                <c:pt idx="17">
                  <c:v>28821.594028057862</c:v>
                </c:pt>
                <c:pt idx="18">
                  <c:v>26421.495778793331</c:v>
                </c:pt>
                <c:pt idx="19">
                  <c:v>34548.85945225272</c:v>
                </c:pt>
                <c:pt idx="20">
                  <c:v>12470.591851081041</c:v>
                </c:pt>
                <c:pt idx="21">
                  <c:v>3598.7282894600353</c:v>
                </c:pt>
                <c:pt idx="22">
                  <c:v>1879.310585530935</c:v>
                </c:pt>
                <c:pt idx="23">
                  <c:v>7969.0698474056499</c:v>
                </c:pt>
                <c:pt idx="24">
                  <c:v>10183.68471939821</c:v>
                </c:pt>
                <c:pt idx="25">
                  <c:v>26248.633673007731</c:v>
                </c:pt>
                <c:pt idx="26">
                  <c:v>20800.324371457325</c:v>
                </c:pt>
                <c:pt idx="27">
                  <c:v>21621.521182839104</c:v>
                </c:pt>
                <c:pt idx="28">
                  <c:v>20787.054230469981</c:v>
                </c:pt>
                <c:pt idx="29">
                  <c:v>1125.5263883807852</c:v>
                </c:pt>
                <c:pt idx="30">
                  <c:v>10764.379873689624</c:v>
                </c:pt>
                <c:pt idx="31">
                  <c:v>11824.078699339896</c:v>
                </c:pt>
                <c:pt idx="32">
                  <c:v>50194.695278384796</c:v>
                </c:pt>
                <c:pt idx="33">
                  <c:v>10193.649530842198</c:v>
                </c:pt>
                <c:pt idx="34">
                  <c:v>4106.759478743681</c:v>
                </c:pt>
                <c:pt idx="35">
                  <c:v>9713.4534564696642</c:v>
                </c:pt>
                <c:pt idx="36">
                  <c:v>5569.2482482019341</c:v>
                </c:pt>
                <c:pt idx="37">
                  <c:v>368.53890253687331</c:v>
                </c:pt>
                <c:pt idx="38">
                  <c:v>1835.6673022665414</c:v>
                </c:pt>
                <c:pt idx="39">
                  <c:v>31549.886185482726</c:v>
                </c:pt>
                <c:pt idx="40">
                  <c:v>55560.04714913576</c:v>
                </c:pt>
                <c:pt idx="41">
                  <c:v>32856.779660844564</c:v>
                </c:pt>
                <c:pt idx="42">
                  <c:v>5734.1022876491879</c:v>
                </c:pt>
                <c:pt idx="43">
                  <c:v>9566.0697269631273</c:v>
                </c:pt>
                <c:pt idx="44">
                  <c:v>14022.689410666906</c:v>
                </c:pt>
                <c:pt idx="45">
                  <c:v>6475.97559419138</c:v>
                </c:pt>
                <c:pt idx="46">
                  <c:v>34803.488835231372</c:v>
                </c:pt>
                <c:pt idx="47">
                  <c:v>14794.133712032302</c:v>
                </c:pt>
                <c:pt idx="48">
                  <c:v>10636.345167610201</c:v>
                </c:pt>
                <c:pt idx="49">
                  <c:v>913.02477177307765</c:v>
                </c:pt>
                <c:pt idx="50">
                  <c:v>27202.487404745698</c:v>
                </c:pt>
                <c:pt idx="51">
                  <c:v>4467.3694371694146</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1-7E5B-4A86-A8AA-1D58AEF5ACDB}"/>
            </c:ext>
          </c:extLst>
        </c:ser>
        <c:ser>
          <c:idx val="1"/>
          <c:order val="1"/>
          <c:tx>
            <c:v>Corporate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'Prepped Data'!$G$2:$G$53</c:f>
              <c:numCache>
                <c:formatCode>_("$"* #,##0.00_);_("$"* \(#,##0.00\);_("$"* "-"??_);_(@_)</c:formatCode>
                <c:ptCount val="52"/>
                <c:pt idx="0">
                  <c:v>3034.517710677922</c:v>
                </c:pt>
                <c:pt idx="1">
                  <c:v>3421.7064774349597</c:v>
                </c:pt>
                <c:pt idx="2">
                  <c:v>4204.0552312722903</c:v>
                </c:pt>
                <c:pt idx="3">
                  <c:v>1226.6492821633312</c:v>
                </c:pt>
                <c:pt idx="4">
                  <c:v>1181.0378806780654</c:v>
                </c:pt>
                <c:pt idx="5">
                  <c:v>2383.5102708656814</c:v>
                </c:pt>
                <c:pt idx="6">
                  <c:v>3475.337673846388</c:v>
                </c:pt>
                <c:pt idx="7">
                  <c:v>561.38449441995999</c:v>
                </c:pt>
                <c:pt idx="8">
                  <c:v>1621.2855492248164</c:v>
                </c:pt>
                <c:pt idx="9">
                  <c:v>3085.5553028867648</c:v>
                </c:pt>
                <c:pt idx="10">
                  <c:v>1413.4336576533656</c:v>
                </c:pt>
                <c:pt idx="11">
                  <c:v>2786.8744371776256</c:v>
                </c:pt>
                <c:pt idx="12">
                  <c:v>7829.270279429179</c:v>
                </c:pt>
                <c:pt idx="13">
                  <c:v>531.78011387988238</c:v>
                </c:pt>
                <c:pt idx="14">
                  <c:v>2159.1120530088615</c:v>
                </c:pt>
                <c:pt idx="15">
                  <c:v>1924.6395286023858</c:v>
                </c:pt>
                <c:pt idx="16">
                  <c:v>3129.8248665635651</c:v>
                </c:pt>
                <c:pt idx="17">
                  <c:v>3474.5505165480736</c:v>
                </c:pt>
                <c:pt idx="18">
                  <c:v>2400.2092005519376</c:v>
                </c:pt>
                <c:pt idx="19">
                  <c:v>1268.8193835222687</c:v>
                </c:pt>
                <c:pt idx="20">
                  <c:v>1497.1766723176559</c:v>
                </c:pt>
                <c:pt idx="21">
                  <c:v>220.95895935735615</c:v>
                </c:pt>
                <c:pt idx="22">
                  <c:v>488.64499446877744</c:v>
                </c:pt>
                <c:pt idx="23">
                  <c:v>1286.6009705827851</c:v>
                </c:pt>
                <c:pt idx="24">
                  <c:v>1214.1756270370677</c:v>
                </c:pt>
                <c:pt idx="25">
                  <c:v>3317.6653961495877</c:v>
                </c:pt>
                <c:pt idx="26">
                  <c:v>1446.8161695621159</c:v>
                </c:pt>
                <c:pt idx="27">
                  <c:v>913.24004667605038</c:v>
                </c:pt>
                <c:pt idx="28">
                  <c:v>3907.9978003569081</c:v>
                </c:pt>
                <c:pt idx="29">
                  <c:v>100.85770578601914</c:v>
                </c:pt>
                <c:pt idx="30">
                  <c:v>1854.3286522203161</c:v>
                </c:pt>
                <c:pt idx="31">
                  <c:v>2028.8552415889023</c:v>
                </c:pt>
                <c:pt idx="32">
                  <c:v>52390.310304951716</c:v>
                </c:pt>
                <c:pt idx="33">
                  <c:v>1195.5001218484319</c:v>
                </c:pt>
                <c:pt idx="34">
                  <c:v>1843.3221001249467</c:v>
                </c:pt>
                <c:pt idx="35">
                  <c:v>447.99221129331659</c:v>
                </c:pt>
                <c:pt idx="36">
                  <c:v>3029.4967287604918</c:v>
                </c:pt>
                <c:pt idx="37">
                  <c:v>90.754974452872744</c:v>
                </c:pt>
                <c:pt idx="38">
                  <c:v>460.87504923747196</c:v>
                </c:pt>
                <c:pt idx="39">
                  <c:v>6549.7873497056598</c:v>
                </c:pt>
                <c:pt idx="40">
                  <c:v>13540.865373020371</c:v>
                </c:pt>
                <c:pt idx="41">
                  <c:v>5287.6096855496826</c:v>
                </c:pt>
                <c:pt idx="42">
                  <c:v>726.25032780279594</c:v>
                </c:pt>
                <c:pt idx="43">
                  <c:v>1598.1429825085697</c:v>
                </c:pt>
                <c:pt idx="44">
                  <c:v>1514.706975728519</c:v>
                </c:pt>
                <c:pt idx="45">
                  <c:v>2042.1569106190425</c:v>
                </c:pt>
                <c:pt idx="46">
                  <c:v>4942.2033241631134</c:v>
                </c:pt>
                <c:pt idx="47">
                  <c:v>978.36845238602984</c:v>
                </c:pt>
                <c:pt idx="48">
                  <c:v>2932.6644288350581</c:v>
                </c:pt>
                <c:pt idx="49">
                  <c:v>113.96611979750604</c:v>
                </c:pt>
                <c:pt idx="50">
                  <c:v>1685.2152527452438</c:v>
                </c:pt>
                <c:pt idx="51">
                  <c:v>895.55847717863298</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3-7E5B-4A86-A8AA-1D58AEF5ACDB}"/>
            </c:ext>
          </c:extLst>
        </c:ser>
        <c:ser>
          <c:idx val="2"/>
          <c:order val="2"/>
          <c:tx>
            <c:v>Government</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'Prepped Data'!$I$2:$I$53</c:f>
              <c:numCache>
                <c:formatCode>_("$"* #,##0.00_);_("$"* \(#,##0.00\);_("$"* "-"??_);_(@_)</c:formatCode>
                <c:ptCount val="52"/>
                <c:pt idx="0">
                  <c:v>5989.705250857317</c:v>
                </c:pt>
                <c:pt idx="1">
                  <c:v>5393.0229040782069</c:v>
                </c:pt>
                <c:pt idx="2">
                  <c:v>3557.4311282437375</c:v>
                </c:pt>
                <c:pt idx="3">
                  <c:v>1308.71684029171</c:v>
                </c:pt>
                <c:pt idx="4">
                  <c:v>1294.2362075291701</c:v>
                </c:pt>
                <c:pt idx="5">
                  <c:v>6857.596774714405</c:v>
                </c:pt>
                <c:pt idx="6">
                  <c:v>2730.934184776379</c:v>
                </c:pt>
                <c:pt idx="7">
                  <c:v>1079.882187395599</c:v>
                </c:pt>
                <c:pt idx="8">
                  <c:v>1360.9308818146287</c:v>
                </c:pt>
                <c:pt idx="9">
                  <c:v>3463.0115826573783</c:v>
                </c:pt>
                <c:pt idx="10">
                  <c:v>2145.2310300462232</c:v>
                </c:pt>
                <c:pt idx="11">
                  <c:v>4966.1796244952029</c:v>
                </c:pt>
                <c:pt idx="12">
                  <c:v>8272.3055549109977</c:v>
                </c:pt>
                <c:pt idx="13">
                  <c:v>515.55873695749142</c:v>
                </c:pt>
                <c:pt idx="14">
                  <c:v>3336.0833098597354</c:v>
                </c:pt>
                <c:pt idx="15">
                  <c:v>-386.3086940655823</c:v>
                </c:pt>
                <c:pt idx="16">
                  <c:v>2206.9320578827987</c:v>
                </c:pt>
                <c:pt idx="17">
                  <c:v>7151.8090351951805</c:v>
                </c:pt>
                <c:pt idx="18">
                  <c:v>6111.862618296308</c:v>
                </c:pt>
                <c:pt idx="19">
                  <c:v>5351.1941875076445</c:v>
                </c:pt>
                <c:pt idx="20">
                  <c:v>2305.0129959537048</c:v>
                </c:pt>
                <c:pt idx="21">
                  <c:v>233.12123860305192</c:v>
                </c:pt>
                <c:pt idx="22">
                  <c:v>266.19974342910871</c:v>
                </c:pt>
                <c:pt idx="23">
                  <c:v>2004.5044530294811</c:v>
                </c:pt>
                <c:pt idx="24">
                  <c:v>2394.7207228274096</c:v>
                </c:pt>
                <c:pt idx="25">
                  <c:v>4300.6938026068601</c:v>
                </c:pt>
                <c:pt idx="26">
                  <c:v>2801.1583642365863</c:v>
                </c:pt>
                <c:pt idx="27">
                  <c:v>2872.5288310585524</c:v>
                </c:pt>
                <c:pt idx="28">
                  <c:v>3629.5297072771077</c:v>
                </c:pt>
                <c:pt idx="29">
                  <c:v>279.43238987655241</c:v>
                </c:pt>
                <c:pt idx="30">
                  <c:v>4465.8564322751918</c:v>
                </c:pt>
                <c:pt idx="31">
                  <c:v>1920.8996389384595</c:v>
                </c:pt>
                <c:pt idx="32">
                  <c:v>14880.010008488049</c:v>
                </c:pt>
                <c:pt idx="33">
                  <c:v>2111.9577558593874</c:v>
                </c:pt>
                <c:pt idx="34">
                  <c:v>363.6032854684226</c:v>
                </c:pt>
                <c:pt idx="35">
                  <c:v>911.31101987999602</c:v>
                </c:pt>
                <c:pt idx="36">
                  <c:v>635.12991672290536</c:v>
                </c:pt>
                <c:pt idx="37">
                  <c:v>57.15753209754034</c:v>
                </c:pt>
                <c:pt idx="38">
                  <c:v>321.61095121163856</c:v>
                </c:pt>
                <c:pt idx="39">
                  <c:v>5303.9153433728479</c:v>
                </c:pt>
                <c:pt idx="40">
                  <c:v>21961.338288426574</c:v>
                </c:pt>
                <c:pt idx="41">
                  <c:v>6506.3199299961725</c:v>
                </c:pt>
                <c:pt idx="42">
                  <c:v>768.83239398088199</c:v>
                </c:pt>
                <c:pt idx="43">
                  <c:v>1787.6110808631431</c:v>
                </c:pt>
                <c:pt idx="44">
                  <c:v>2248.4278393743361</c:v>
                </c:pt>
                <c:pt idx="45">
                  <c:v>1530.7314384919343</c:v>
                </c:pt>
                <c:pt idx="46">
                  <c:v>12228.943982727485</c:v>
                </c:pt>
                <c:pt idx="47">
                  <c:v>2910.5851226403634</c:v>
                </c:pt>
                <c:pt idx="48">
                  <c:v>1794.9699277275108</c:v>
                </c:pt>
                <c:pt idx="49">
                  <c:v>142.17361441986981</c:v>
                </c:pt>
                <c:pt idx="50">
                  <c:v>4225.2439755716359</c:v>
                </c:pt>
                <c:pt idx="51">
                  <c:v>850.7266745486703</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5-7E5B-4A86-A8AA-1D58AEF5ACDB}"/>
            </c:ext>
          </c:extLst>
        </c:ser>
        <c:dLbls>
          <c:showLegendKey val="0"/>
          <c:showVal val="0"/>
          <c:showCatName val="0"/>
          <c:showSerName val="0"/>
          <c:showPercent val="0"/>
          <c:showBubbleSize val="0"/>
        </c:dLbls>
        <c:axId val="1587958976"/>
        <c:axId val="1466615520"/>
      </c:scatterChart>
      <c:valAx>
        <c:axId val="1587958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Primary Income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615520"/>
        <c:crosses val="autoZero"/>
        <c:crossBetween val="midCat"/>
      </c:valAx>
      <c:valAx>
        <c:axId val="1466615520"/>
        <c:scaling>
          <c:orientation val="minMax"/>
          <c:max val="9"/>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Hapiness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7958976"/>
        <c:crosses val="autoZero"/>
        <c:crossBetween val="midCat"/>
      </c:valAx>
      <c:spPr>
        <a:noFill/>
        <a:ln>
          <a:noFill/>
        </a:ln>
        <a:effectLst/>
      </c:spPr>
    </c:plotArea>
    <c:legend>
      <c:legendPos val="b"/>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 by Secondary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Household &amp; NPISH</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'Prepped Data'!$F$2:$F$53</c:f>
              <c:numCache>
                <c:formatCode>_("$"* #,##0.00_);_("$"* \(#,##0.00\);_("$"* "-"??_);_(@_)</c:formatCode>
                <c:ptCount val="52"/>
                <c:pt idx="0">
                  <c:v>28431.822155384678</c:v>
                </c:pt>
                <c:pt idx="1">
                  <c:v>37924.476906149044</c:v>
                </c:pt>
                <c:pt idx="2">
                  <c:v>26038.824788514426</c:v>
                </c:pt>
                <c:pt idx="3">
                  <c:v>5863.0695809837944</c:v>
                </c:pt>
                <c:pt idx="4">
                  <c:v>9173.3026491524179</c:v>
                </c:pt>
                <c:pt idx="5">
                  <c:v>32458.671020344958</c:v>
                </c:pt>
                <c:pt idx="6">
                  <c:v>50118.076727061736</c:v>
                </c:pt>
                <c:pt idx="7">
                  <c:v>5920.1387049691457</c:v>
                </c:pt>
                <c:pt idx="8">
                  <c:v>8007.9487555041842</c:v>
                </c:pt>
                <c:pt idx="9">
                  <c:v>15574.565067677951</c:v>
                </c:pt>
                <c:pt idx="10">
                  <c:v>10846.100273485832</c:v>
                </c:pt>
                <c:pt idx="11">
                  <c:v>26875.508446877211</c:v>
                </c:pt>
                <c:pt idx="12">
                  <c:v>26456.386485788295</c:v>
                </c:pt>
                <c:pt idx="13">
                  <c:v>7235.5688189948069</c:v>
                </c:pt>
                <c:pt idx="14">
                  <c:v>11427.205944272439</c:v>
                </c:pt>
                <c:pt idx="15">
                  <c:v>5361.7103589407325</c:v>
                </c:pt>
                <c:pt idx="16">
                  <c:v>17117.897475558384</c:v>
                </c:pt>
                <c:pt idx="17">
                  <c:v>25510.918563015137</c:v>
                </c:pt>
                <c:pt idx="18">
                  <c:v>23915.328098764341</c:v>
                </c:pt>
                <c:pt idx="19">
                  <c:v>31590.317927639986</c:v>
                </c:pt>
                <c:pt idx="20">
                  <c:v>12236.484634644827</c:v>
                </c:pt>
                <c:pt idx="21">
                  <c:v>3466.5761768397792</c:v>
                </c:pt>
                <c:pt idx="22">
                  <c:v>1766.4930764101523</c:v>
                </c:pt>
                <c:pt idx="23">
                  <c:v>7493.4420222896533</c:v>
                </c:pt>
                <c:pt idx="24">
                  <c:v>9084.9761478185592</c:v>
                </c:pt>
                <c:pt idx="25">
                  <c:v>23108.934141864629</c:v>
                </c:pt>
                <c:pt idx="26">
                  <c:v>19520.727728855294</c:v>
                </c:pt>
                <c:pt idx="27">
                  <c:v>19835.205455529613</c:v>
                </c:pt>
                <c:pt idx="28">
                  <c:v>19464.966713966387</c:v>
                </c:pt>
                <c:pt idx="29">
                  <c:v>1171.1113100838104</c:v>
                </c:pt>
                <c:pt idx="30">
                  <c:v>10793.022131211857</c:v>
                </c:pt>
                <c:pt idx="31">
                  <c:v>10743.080306099129</c:v>
                </c:pt>
                <c:pt idx="32">
                  <c:v>42769.835124872305</c:v>
                </c:pt>
                <c:pt idx="33">
                  <c:v>9214.1715655820626</c:v>
                </c:pt>
                <c:pt idx="34">
                  <c:v>4165.2601951591841</c:v>
                </c:pt>
                <c:pt idx="35">
                  <c:v>9201.1261336065127</c:v>
                </c:pt>
                <c:pt idx="36">
                  <c:v>5095.7365549966662</c:v>
                </c:pt>
                <c:pt idx="37">
                  <c:v>363.30389085246424</c:v>
                </c:pt>
                <c:pt idx="38">
                  <c:v>1826.7264290378221</c:v>
                </c:pt>
                <c:pt idx="39">
                  <c:v>23876.495148170656</c:v>
                </c:pt>
                <c:pt idx="40">
                  <c:v>45339.475108906299</c:v>
                </c:pt>
                <c:pt idx="41">
                  <c:v>33614.045313422066</c:v>
                </c:pt>
                <c:pt idx="42">
                  <c:v>5368.1351790655499</c:v>
                </c:pt>
                <c:pt idx="43">
                  <c:v>8872.9274035511571</c:v>
                </c:pt>
                <c:pt idx="44">
                  <c:v>13734.105112112124</c:v>
                </c:pt>
                <c:pt idx="45">
                  <c:v>6205.0593966162869</c:v>
                </c:pt>
                <c:pt idx="46">
                  <c:v>29541.27948486371</c:v>
                </c:pt>
                <c:pt idx="47">
                  <c:v>13631.142317395155</c:v>
                </c:pt>
                <c:pt idx="48">
                  <c:v>9803.2119504445527</c:v>
                </c:pt>
                <c:pt idx="49">
                  <c:v>874.53297406717775</c:v>
                </c:pt>
                <c:pt idx="50">
                  <c:v>25499.698678227334</c:v>
                </c:pt>
                <c:pt idx="51">
                  <c:v>4331.9556057360405</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1-2D44-403C-A48E-6C985B7ABACB}"/>
            </c:ext>
          </c:extLst>
        </c:ser>
        <c:ser>
          <c:idx val="1"/>
          <c:order val="1"/>
          <c:tx>
            <c:v>Corporate</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'Prepped Data'!$H$2:$H$53</c:f>
              <c:numCache>
                <c:formatCode>_("$"* #,##0.00_);_("$"* \(#,##0.00\);_("$"* "-"??_);_(@_)</c:formatCode>
                <c:ptCount val="52"/>
                <c:pt idx="0">
                  <c:v>2068.6867537692819</c:v>
                </c:pt>
                <c:pt idx="1">
                  <c:v>813.61878431960236</c:v>
                </c:pt>
                <c:pt idx="2">
                  <c:v>2974.3821129014163</c:v>
                </c:pt>
                <c:pt idx="3">
                  <c:v>1162.6615244789805</c:v>
                </c:pt>
                <c:pt idx="4">
                  <c:v>700.32071622514127</c:v>
                </c:pt>
                <c:pt idx="5">
                  <c:v>846.74045974191597</c:v>
                </c:pt>
                <c:pt idx="6">
                  <c:v>5093.9268906587185</c:v>
                </c:pt>
                <c:pt idx="7">
                  <c:v>387.59120271996227</c:v>
                </c:pt>
                <c:pt idx="8">
                  <c:v>1420.1853276527945</c:v>
                </c:pt>
                <c:pt idx="9">
                  <c:v>1981.7009444394284</c:v>
                </c:pt>
                <c:pt idx="10">
                  <c:v>867.50345964887958</c:v>
                </c:pt>
                <c:pt idx="11">
                  <c:v>2653.6219409975815</c:v>
                </c:pt>
                <c:pt idx="12">
                  <c:v>8370.0179681366644</c:v>
                </c:pt>
                <c:pt idx="13">
                  <c:v>460.41671131423578</c:v>
                </c:pt>
                <c:pt idx="14">
                  <c:v>2102.5268964294928</c:v>
                </c:pt>
                <c:pt idx="15">
                  <c:v>1469.941505956265</c:v>
                </c:pt>
                <c:pt idx="16">
                  <c:v>2515.9313933211174</c:v>
                </c:pt>
                <c:pt idx="17">
                  <c:v>2231.2303898257046</c:v>
                </c:pt>
                <c:pt idx="18">
                  <c:v>1229.2293132212324</c:v>
                </c:pt>
                <c:pt idx="19">
                  <c:v>848.06940372451709</c:v>
                </c:pt>
                <c:pt idx="20">
                  <c:v>1076.5603417443465</c:v>
                </c:pt>
                <c:pt idx="21">
                  <c:v>102.18404754009931</c:v>
                </c:pt>
                <c:pt idx="22">
                  <c:v>327.11518336475052</c:v>
                </c:pt>
                <c:pt idx="23">
                  <c:v>1290.8148406458911</c:v>
                </c:pt>
                <c:pt idx="24">
                  <c:v>962.40971091208064</c:v>
                </c:pt>
                <c:pt idx="25">
                  <c:v>2083.1104211326506</c:v>
                </c:pt>
                <c:pt idx="26">
                  <c:v>724.70336458800944</c:v>
                </c:pt>
                <c:pt idx="27">
                  <c:v>304.89413780412906</c:v>
                </c:pt>
                <c:pt idx="28">
                  <c:v>2524.8176380889222</c:v>
                </c:pt>
                <c:pt idx="29">
                  <c:v>36.910057583123177</c:v>
                </c:pt>
                <c:pt idx="30">
                  <c:v>780.83029819723026</c:v>
                </c:pt>
                <c:pt idx="31">
                  <c:v>1875.6315136749643</c:v>
                </c:pt>
                <c:pt idx="32">
                  <c:v>46731.461793152594</c:v>
                </c:pt>
                <c:pt idx="33">
                  <c:v>1139.802575568347</c:v>
                </c:pt>
                <c:pt idx="34">
                  <c:v>1617.3172177069855</c:v>
                </c:pt>
                <c:pt idx="35">
                  <c:v>166.73747775920634</c:v>
                </c:pt>
                <c:pt idx="36">
                  <c:v>2408.9616135909851</c:v>
                </c:pt>
                <c:pt idx="37">
                  <c:v>76.914246307094928</c:v>
                </c:pt>
                <c:pt idx="38">
                  <c:v>284.28821696635271</c:v>
                </c:pt>
                <c:pt idx="39">
                  <c:v>6888.5216301699993</c:v>
                </c:pt>
                <c:pt idx="40">
                  <c:v>11767.787017904198</c:v>
                </c:pt>
                <c:pt idx="41">
                  <c:v>3054.4465957173429</c:v>
                </c:pt>
                <c:pt idx="42">
                  <c:v>558.49708479148728</c:v>
                </c:pt>
                <c:pt idx="43">
                  <c:v>1335.1903374664905</c:v>
                </c:pt>
                <c:pt idx="44">
                  <c:v>818.04384207781789</c:v>
                </c:pt>
                <c:pt idx="45">
                  <c:v>1772.1644044658317</c:v>
                </c:pt>
                <c:pt idx="46">
                  <c:v>5120.2861086777293</c:v>
                </c:pt>
                <c:pt idx="47">
                  <c:v>672.47575299520611</c:v>
                </c:pt>
                <c:pt idx="48">
                  <c:v>2363.0405192694111</c:v>
                </c:pt>
                <c:pt idx="49">
                  <c:v>88.231343618256176</c:v>
                </c:pt>
                <c:pt idx="50">
                  <c:v>1246.7975231543578</c:v>
                </c:pt>
                <c:pt idx="51">
                  <c:v>728.95815979425163</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3-2D44-403C-A48E-6C985B7ABACB}"/>
            </c:ext>
          </c:extLst>
        </c:ser>
        <c:ser>
          <c:idx val="2"/>
          <c:order val="2"/>
          <c:tx>
            <c:v>Government</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'Prepped Data'!$J$2:$J$53</c:f>
              <c:numCache>
                <c:formatCode>_("$"* #,##0.00_);_("$"* \(#,##0.00\);_("$"* "-"??_);_(@_)</c:formatCode>
                <c:ptCount val="52"/>
                <c:pt idx="0">
                  <c:v>11278.087413992691</c:v>
                </c:pt>
                <c:pt idx="1">
                  <c:v>11300.811820174687</c:v>
                </c:pt>
                <c:pt idx="2">
                  <c:v>11157.372413290039</c:v>
                </c:pt>
                <c:pt idx="3">
                  <c:v>1476.4225754449371</c:v>
                </c:pt>
                <c:pt idx="4">
                  <c:v>1708.1645556615542</c:v>
                </c:pt>
                <c:pt idx="5">
                  <c:v>11899.800145946303</c:v>
                </c:pt>
                <c:pt idx="6">
                  <c:v>12378.357683199747</c:v>
                </c:pt>
                <c:pt idx="7">
                  <c:v>1289.3606547170873</c:v>
                </c:pt>
                <c:pt idx="8">
                  <c:v>2660.3383735202342</c:v>
                </c:pt>
                <c:pt idx="9">
                  <c:v>4553.2189327532205</c:v>
                </c:pt>
                <c:pt idx="10">
                  <c:v>4193.4571276706856</c:v>
                </c:pt>
                <c:pt idx="11">
                  <c:v>10219.501180808849</c:v>
                </c:pt>
                <c:pt idx="12">
                  <c:v>16982.429309392308</c:v>
                </c:pt>
                <c:pt idx="13">
                  <c:v>977.08543711272841</c:v>
                </c:pt>
                <c:pt idx="14">
                  <c:v>5126.1713809411831</c:v>
                </c:pt>
                <c:pt idx="15">
                  <c:v>168.37296675246671</c:v>
                </c:pt>
                <c:pt idx="16">
                  <c:v>3975.6065304940148</c:v>
                </c:pt>
                <c:pt idx="17">
                  <c:v>11705.804626960275</c:v>
                </c:pt>
                <c:pt idx="18">
                  <c:v>9788.899234368595</c:v>
                </c:pt>
                <c:pt idx="19">
                  <c:v>8730.7912474590121</c:v>
                </c:pt>
                <c:pt idx="20">
                  <c:v>2959.7365429632268</c:v>
                </c:pt>
                <c:pt idx="21">
                  <c:v>484.06132671322422</c:v>
                </c:pt>
                <c:pt idx="22">
                  <c:v>540.55162046420651</c:v>
                </c:pt>
                <c:pt idx="23">
                  <c:v>2475.9184080823716</c:v>
                </c:pt>
                <c:pt idx="24">
                  <c:v>3745.1941365431207</c:v>
                </c:pt>
                <c:pt idx="25">
                  <c:v>8674.9483087668996</c:v>
                </c:pt>
                <c:pt idx="26">
                  <c:v>4802.8680186273168</c:v>
                </c:pt>
                <c:pt idx="27">
                  <c:v>5267.1904672399633</c:v>
                </c:pt>
                <c:pt idx="28">
                  <c:v>6334.794907611692</c:v>
                </c:pt>
                <c:pt idx="29">
                  <c:v>297.79511637642332</c:v>
                </c:pt>
                <c:pt idx="30">
                  <c:v>5510.7138817831055</c:v>
                </c:pt>
                <c:pt idx="31">
                  <c:v>3155.121760093165</c:v>
                </c:pt>
                <c:pt idx="32">
                  <c:v>27963.718673799664</c:v>
                </c:pt>
                <c:pt idx="33">
                  <c:v>3147.0223161121971</c:v>
                </c:pt>
                <c:pt idx="34">
                  <c:v>531.10755297779178</c:v>
                </c:pt>
                <c:pt idx="35">
                  <c:v>1704.893076277257</c:v>
                </c:pt>
                <c:pt idx="36">
                  <c:v>1729.1767250976807</c:v>
                </c:pt>
                <c:pt idx="37">
                  <c:v>76.233271927727216</c:v>
                </c:pt>
                <c:pt idx="38">
                  <c:v>507.13498790834672</c:v>
                </c:pt>
                <c:pt idx="39">
                  <c:v>12638.683051507989</c:v>
                </c:pt>
                <c:pt idx="40">
                  <c:v>33955.001084309013</c:v>
                </c:pt>
                <c:pt idx="41">
                  <c:v>7982.1476310273638</c:v>
                </c:pt>
                <c:pt idx="42">
                  <c:v>1302.5527455758281</c:v>
                </c:pt>
                <c:pt idx="43">
                  <c:v>2743.679520599977</c:v>
                </c:pt>
                <c:pt idx="44">
                  <c:v>3233.6752715798189</c:v>
                </c:pt>
                <c:pt idx="45">
                  <c:v>2071.6401422202389</c:v>
                </c:pt>
                <c:pt idx="46">
                  <c:v>17313.082404168341</c:v>
                </c:pt>
                <c:pt idx="47">
                  <c:v>4379.4692166683344</c:v>
                </c:pt>
                <c:pt idx="48">
                  <c:v>3197.7270544588077</c:v>
                </c:pt>
                <c:pt idx="49">
                  <c:v>206.40035744917728</c:v>
                </c:pt>
                <c:pt idx="50">
                  <c:v>6366.4504316808834</c:v>
                </c:pt>
                <c:pt idx="51">
                  <c:v>1152.7404339564021</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5-2D44-403C-A48E-6C985B7ABACB}"/>
            </c:ext>
          </c:extLst>
        </c:ser>
        <c:dLbls>
          <c:showLegendKey val="0"/>
          <c:showVal val="0"/>
          <c:showCatName val="0"/>
          <c:showSerName val="0"/>
          <c:showPercent val="0"/>
          <c:showBubbleSize val="0"/>
        </c:dLbls>
        <c:axId val="62983680"/>
        <c:axId val="1480381232"/>
      </c:scatterChart>
      <c:valAx>
        <c:axId val="629836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Secondary Income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0381232"/>
        <c:crosses val="autoZero"/>
        <c:crossBetween val="midCat"/>
      </c:valAx>
      <c:valAx>
        <c:axId val="1480381232"/>
        <c:scaling>
          <c:orientation val="minMax"/>
          <c:max val="9"/>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a:t>
                </a:r>
                <a:r>
                  <a:rPr lang="en-US" baseline="0"/>
                  <a:t> Score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83680"/>
        <c:crosses val="autoZero"/>
        <c:crossBetween val="midCat"/>
      </c:valAx>
      <c:spPr>
        <a:noFill/>
        <a:ln>
          <a:noFill/>
        </a:ln>
        <a:effectLst/>
      </c:spPr>
    </c:plotArea>
    <c:legend>
      <c:legendPos val="b"/>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 by Share of National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Labor</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'Prepped Data'!$O$2:$O$53</c:f>
              <c:numCache>
                <c:formatCode>0.00%</c:formatCode>
                <c:ptCount val="52"/>
                <c:pt idx="0">
                  <c:v>0.74979919195175204</c:v>
                </c:pt>
                <c:pt idx="1">
                  <c:v>0.72863960266113303</c:v>
                </c:pt>
                <c:pt idx="2">
                  <c:v>0.75216871500015303</c:v>
                </c:pt>
                <c:pt idx="3">
                  <c:v>0.67647063732147195</c:v>
                </c:pt>
                <c:pt idx="4">
                  <c:v>0.70863544940948497</c:v>
                </c:pt>
                <c:pt idx="5">
                  <c:v>0.808335661888123</c:v>
                </c:pt>
                <c:pt idx="6">
                  <c:v>0.78186291456222501</c:v>
                </c:pt>
                <c:pt idx="7">
                  <c:v>0.61450159549713101</c:v>
                </c:pt>
                <c:pt idx="8">
                  <c:v>0.67152786254882801</c:v>
                </c:pt>
                <c:pt idx="9">
                  <c:v>0.68020892143249501</c:v>
                </c:pt>
                <c:pt idx="10">
                  <c:v>0.76918762922286998</c:v>
                </c:pt>
                <c:pt idx="11">
                  <c:v>0.72499758005142201</c:v>
                </c:pt>
                <c:pt idx="12">
                  <c:v>0.74075478315353405</c:v>
                </c:pt>
                <c:pt idx="13">
                  <c:v>0.54124921560287498</c:v>
                </c:pt>
                <c:pt idx="14">
                  <c:v>0.759587943553925</c:v>
                </c:pt>
                <c:pt idx="15">
                  <c:v>0.44238862395286599</c:v>
                </c:pt>
                <c:pt idx="16">
                  <c:v>0.71809065341949496</c:v>
                </c:pt>
                <c:pt idx="17">
                  <c:v>0.73659253120422397</c:v>
                </c:pt>
                <c:pt idx="18">
                  <c:v>0.77802670001983598</c:v>
                </c:pt>
                <c:pt idx="19">
                  <c:v>0.69469159841537498</c:v>
                </c:pt>
                <c:pt idx="20">
                  <c:v>0.68566226959228505</c:v>
                </c:pt>
                <c:pt idx="21">
                  <c:v>0.59615409374237105</c:v>
                </c:pt>
                <c:pt idx="22">
                  <c:v>0.68147808313369795</c:v>
                </c:pt>
                <c:pt idx="23">
                  <c:v>0.81166535615920998</c:v>
                </c:pt>
                <c:pt idx="24">
                  <c:v>0.79352778196334794</c:v>
                </c:pt>
                <c:pt idx="25">
                  <c:v>0.77030205726623502</c:v>
                </c:pt>
                <c:pt idx="26">
                  <c:v>0.59455919265747104</c:v>
                </c:pt>
                <c:pt idx="27">
                  <c:v>0.70492672920227095</c:v>
                </c:pt>
                <c:pt idx="28">
                  <c:v>0.70455396175384499</c:v>
                </c:pt>
                <c:pt idx="29">
                  <c:v>0.75069504976272605</c:v>
                </c:pt>
                <c:pt idx="30">
                  <c:v>0.55673021078109697</c:v>
                </c:pt>
                <c:pt idx="31">
                  <c:v>0.64358544349670399</c:v>
                </c:pt>
                <c:pt idx="32">
                  <c:v>0.40707102417945901</c:v>
                </c:pt>
                <c:pt idx="33">
                  <c:v>0.77913463115692105</c:v>
                </c:pt>
                <c:pt idx="34">
                  <c:v>0.60829198360443104</c:v>
                </c:pt>
                <c:pt idx="35">
                  <c:v>0.55113691091537498</c:v>
                </c:pt>
                <c:pt idx="36">
                  <c:v>0.50254517793655396</c:v>
                </c:pt>
                <c:pt idx="37">
                  <c:v>0.30689194798469499</c:v>
                </c:pt>
                <c:pt idx="38">
                  <c:v>0.638241767883301</c:v>
                </c:pt>
                <c:pt idx="39">
                  <c:v>0.69142645597457897</c:v>
                </c:pt>
                <c:pt idx="40">
                  <c:v>0.59417265653610196</c:v>
                </c:pt>
                <c:pt idx="41">
                  <c:v>0.60377323627471902</c:v>
                </c:pt>
                <c:pt idx="42">
                  <c:v>0.59335845708847001</c:v>
                </c:pt>
                <c:pt idx="43">
                  <c:v>0.71773672103881803</c:v>
                </c:pt>
                <c:pt idx="44">
                  <c:v>0.74419271945953402</c:v>
                </c:pt>
                <c:pt idx="45">
                  <c:v>0.63825982809066795</c:v>
                </c:pt>
                <c:pt idx="46">
                  <c:v>0.74514901638030995</c:v>
                </c:pt>
                <c:pt idx="47">
                  <c:v>0.86927974224090598</c:v>
                </c:pt>
                <c:pt idx="48">
                  <c:v>0.66833811998367298</c:v>
                </c:pt>
                <c:pt idx="49">
                  <c:v>0.69952714443206798</c:v>
                </c:pt>
                <c:pt idx="50">
                  <c:v>0.57693493366241499</c:v>
                </c:pt>
                <c:pt idx="51">
                  <c:v>0.68200606107711803</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1-5AFE-4401-91A3-04561D111C00}"/>
            </c:ext>
          </c:extLst>
        </c:ser>
        <c:ser>
          <c:idx val="1"/>
          <c:order val="1"/>
          <c:tx>
            <c:v>Capital</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'Prepped Data'!$P$2:$P$53</c:f>
              <c:numCache>
                <c:formatCode>0.00%</c:formatCode>
                <c:ptCount val="52"/>
                <c:pt idx="0">
                  <c:v>0.25020077824592601</c:v>
                </c:pt>
                <c:pt idx="1">
                  <c:v>0.27136042714119002</c:v>
                </c:pt>
                <c:pt idx="2">
                  <c:v>0.247831284999847</c:v>
                </c:pt>
                <c:pt idx="3">
                  <c:v>0.32352939248085</c:v>
                </c:pt>
                <c:pt idx="4">
                  <c:v>0.29136455059051503</c:v>
                </c:pt>
                <c:pt idx="5">
                  <c:v>0.191664338111877</c:v>
                </c:pt>
                <c:pt idx="6">
                  <c:v>0.21813708543777499</c:v>
                </c:pt>
                <c:pt idx="7">
                  <c:v>0.38549837470054599</c:v>
                </c:pt>
                <c:pt idx="8">
                  <c:v>0.32847213745117199</c:v>
                </c:pt>
                <c:pt idx="9">
                  <c:v>0.319791048765182</c:v>
                </c:pt>
                <c:pt idx="10">
                  <c:v>0.23081235587596899</c:v>
                </c:pt>
                <c:pt idx="11">
                  <c:v>0.27500241994857799</c:v>
                </c:pt>
                <c:pt idx="12">
                  <c:v>0.25924521684646601</c:v>
                </c:pt>
                <c:pt idx="13">
                  <c:v>0.45875075459480302</c:v>
                </c:pt>
                <c:pt idx="14">
                  <c:v>0.240412026643753</c:v>
                </c:pt>
                <c:pt idx="15">
                  <c:v>0.55761140584945701</c:v>
                </c:pt>
                <c:pt idx="16">
                  <c:v>0.28190934658050498</c:v>
                </c:pt>
                <c:pt idx="17">
                  <c:v>0.26340746879577598</c:v>
                </c:pt>
                <c:pt idx="18">
                  <c:v>0.22197331488132499</c:v>
                </c:pt>
                <c:pt idx="19">
                  <c:v>0.30530840158462502</c:v>
                </c:pt>
                <c:pt idx="20">
                  <c:v>0.31433776021003701</c:v>
                </c:pt>
                <c:pt idx="21">
                  <c:v>0.40384590625762901</c:v>
                </c:pt>
                <c:pt idx="22">
                  <c:v>0.31852191686630199</c:v>
                </c:pt>
                <c:pt idx="23">
                  <c:v>0.18833462893962899</c:v>
                </c:pt>
                <c:pt idx="24">
                  <c:v>0.206472218036652</c:v>
                </c:pt>
                <c:pt idx="25">
                  <c:v>0.22969794273376501</c:v>
                </c:pt>
                <c:pt idx="26">
                  <c:v>0.40544080734252902</c:v>
                </c:pt>
                <c:pt idx="27">
                  <c:v>0.29507330060005199</c:v>
                </c:pt>
                <c:pt idx="28">
                  <c:v>0.29544603824615501</c:v>
                </c:pt>
                <c:pt idx="29">
                  <c:v>0.249304950237274</c:v>
                </c:pt>
                <c:pt idx="30">
                  <c:v>0.44326978921890298</c:v>
                </c:pt>
                <c:pt idx="31">
                  <c:v>0.35641452670097401</c:v>
                </c:pt>
                <c:pt idx="32">
                  <c:v>0.59292894601821899</c:v>
                </c:pt>
                <c:pt idx="33">
                  <c:v>0.22086538374424</c:v>
                </c:pt>
                <c:pt idx="34">
                  <c:v>0.39170801639556901</c:v>
                </c:pt>
                <c:pt idx="35">
                  <c:v>0.44886305928230302</c:v>
                </c:pt>
                <c:pt idx="36">
                  <c:v>0.49745485186576799</c:v>
                </c:pt>
                <c:pt idx="37">
                  <c:v>0.69310808181762695</c:v>
                </c:pt>
                <c:pt idx="38">
                  <c:v>0.361758232116699</c:v>
                </c:pt>
                <c:pt idx="39">
                  <c:v>0.30857357382774298</c:v>
                </c:pt>
                <c:pt idx="40">
                  <c:v>0.40582734346389798</c:v>
                </c:pt>
                <c:pt idx="41">
                  <c:v>0.39622676372528098</c:v>
                </c:pt>
                <c:pt idx="42">
                  <c:v>0.40664154291152899</c:v>
                </c:pt>
                <c:pt idx="43">
                  <c:v>0.28226324915885898</c:v>
                </c:pt>
                <c:pt idx="44">
                  <c:v>0.25580728054046598</c:v>
                </c:pt>
                <c:pt idx="45">
                  <c:v>0.361740171909332</c:v>
                </c:pt>
                <c:pt idx="46">
                  <c:v>0.25485098361969</c:v>
                </c:pt>
                <c:pt idx="47">
                  <c:v>0.13072025775909399</c:v>
                </c:pt>
                <c:pt idx="48">
                  <c:v>0.33166185021400502</c:v>
                </c:pt>
                <c:pt idx="49">
                  <c:v>0.30047282576561002</c:v>
                </c:pt>
                <c:pt idx="50">
                  <c:v>0.423065096139908</c:v>
                </c:pt>
                <c:pt idx="51">
                  <c:v>0.31799390912056003</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3-5AFE-4401-91A3-04561D111C00}"/>
            </c:ext>
          </c:extLst>
        </c:ser>
        <c:dLbls>
          <c:showLegendKey val="0"/>
          <c:showVal val="0"/>
          <c:showCatName val="0"/>
          <c:showSerName val="0"/>
          <c:showPercent val="0"/>
          <c:showBubbleSize val="0"/>
        </c:dLbls>
        <c:axId val="1479737728"/>
        <c:axId val="599640640"/>
      </c:scatterChart>
      <c:valAx>
        <c:axId val="14797377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Share of National Income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640640"/>
        <c:crosses val="autoZero"/>
        <c:crossBetween val="midCat"/>
      </c:valAx>
      <c:valAx>
        <c:axId val="599640640"/>
        <c:scaling>
          <c:orientation val="minMax"/>
          <c:max val="9"/>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9737728"/>
        <c:crosses val="autoZero"/>
        <c:crossBetween val="midCat"/>
      </c:val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 by Social</a:t>
            </a:r>
            <a:r>
              <a:rPr lang="en-US" baseline="0"/>
              <a:t> Security Benefits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'Prepped Data'!$N$2:$N$53</c:f>
              <c:numCache>
                <c:formatCode>_("$"* #,##0.00_);_("$"* \(#,##0.00\);_("$"* "-"??_);_(@_)</c:formatCode>
                <c:ptCount val="52"/>
                <c:pt idx="0">
                  <c:v>10070.04979666687</c:v>
                </c:pt>
                <c:pt idx="1">
                  <c:v>4685.2572007471836</c:v>
                </c:pt>
                <c:pt idx="2">
                  <c:v>9372.9428578665265</c:v>
                </c:pt>
                <c:pt idx="3">
                  <c:v>1230.4466070214812</c:v>
                </c:pt>
                <c:pt idx="4">
                  <c:v>2247.4947677405153</c:v>
                </c:pt>
                <c:pt idx="5">
                  <c:v>5410.7559928391802</c:v>
                </c:pt>
                <c:pt idx="6">
                  <c:v>17396.327154747611</c:v>
                </c:pt>
                <c:pt idx="7">
                  <c:v>945.1608705531886</c:v>
                </c:pt>
                <c:pt idx="8">
                  <c:v>941.7330922827025</c:v>
                </c:pt>
                <c:pt idx="9">
                  <c:v>4085.8921101800788</c:v>
                </c:pt>
                <c:pt idx="10">
                  <c:v>2918.1727709346223</c:v>
                </c:pt>
                <c:pt idx="11">
                  <c:v>8449.6062440361184</c:v>
                </c:pt>
                <c:pt idx="12">
                  <c:v>12221.899562271885</c:v>
                </c:pt>
                <c:pt idx="13">
                  <c:v>227.21027579757373</c:v>
                </c:pt>
                <c:pt idx="14">
                  <c:v>2631.6535860902977</c:v>
                </c:pt>
                <c:pt idx="15">
                  <c:v>249.03596951171798</c:v>
                </c:pt>
                <c:pt idx="16">
                  <c:v>4884.7413795358761</c:v>
                </c:pt>
                <c:pt idx="17">
                  <c:v>9686.9350012383184</c:v>
                </c:pt>
                <c:pt idx="18">
                  <c:v>9240.1341668361256</c:v>
                </c:pt>
                <c:pt idx="19">
                  <c:v>8763.7912458745232</c:v>
                </c:pt>
                <c:pt idx="20">
                  <c:v>3863.7676327842037</c:v>
                </c:pt>
                <c:pt idx="21">
                  <c:v>97.023896839723548</c:v>
                </c:pt>
                <c:pt idx="22">
                  <c:v>94.089018835363021</c:v>
                </c:pt>
                <c:pt idx="23">
                  <c:v>1998.5117174034028</c:v>
                </c:pt>
                <c:pt idx="24">
                  <c:v>2351.0756028377928</c:v>
                </c:pt>
                <c:pt idx="25">
                  <c:v>7161.5727484873069</c:v>
                </c:pt>
                <c:pt idx="26">
                  <c:v>1573.3658822163954</c:v>
                </c:pt>
                <c:pt idx="27">
                  <c:v>6848.6901179896195</c:v>
                </c:pt>
                <c:pt idx="28">
                  <c:v>5238.9746442134719</c:v>
                </c:pt>
                <c:pt idx="29">
                  <c:v>202.81838517526614</c:v>
                </c:pt>
                <c:pt idx="30">
                  <c:v>696.20782443940664</c:v>
                </c:pt>
                <c:pt idx="31">
                  <c:v>2149.2373884293247</c:v>
                </c:pt>
                <c:pt idx="32">
                  <c:v>16145.520392692524</c:v>
                </c:pt>
                <c:pt idx="33">
                  <c:v>1945.7527273184176</c:v>
                </c:pt>
                <c:pt idx="34">
                  <c:v>602.79391555782433</c:v>
                </c:pt>
                <c:pt idx="35">
                  <c:v>511.97397191690607</c:v>
                </c:pt>
                <c:pt idx="36">
                  <c:v>504.85210917256705</c:v>
                </c:pt>
                <c:pt idx="37">
                  <c:v>1.9189404704239299</c:v>
                </c:pt>
                <c:pt idx="38">
                  <c:v>174.04068289864031</c:v>
                </c:pt>
                <c:pt idx="39">
                  <c:v>9165.9077555584845</c:v>
                </c:pt>
                <c:pt idx="40">
                  <c:v>16572.102192790539</c:v>
                </c:pt>
                <c:pt idx="41">
                  <c:v>9750.2398453610967</c:v>
                </c:pt>
                <c:pt idx="42">
                  <c:v>332.52322917385771</c:v>
                </c:pt>
                <c:pt idx="43">
                  <c:v>2258.4427540074962</c:v>
                </c:pt>
                <c:pt idx="44">
                  <c:v>4378.47065508164</c:v>
                </c:pt>
                <c:pt idx="45">
                  <c:v>1331.6135254935052</c:v>
                </c:pt>
                <c:pt idx="46">
                  <c:v>10100.415458249421</c:v>
                </c:pt>
                <c:pt idx="47">
                  <c:v>4431.838224326103</c:v>
                </c:pt>
                <c:pt idx="48">
                  <c:v>2726.1840829640669</c:v>
                </c:pt>
                <c:pt idx="49">
                  <c:v>29.89420016410617</c:v>
                </c:pt>
                <c:pt idx="50">
                  <c:v>3437.0479416346116</c:v>
                </c:pt>
                <c:pt idx="51">
                  <c:v>592.00814475404991</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1-1096-4388-B72A-6F685B279619}"/>
            </c:ext>
          </c:extLst>
        </c:ser>
        <c:dLbls>
          <c:showLegendKey val="0"/>
          <c:showVal val="0"/>
          <c:showCatName val="0"/>
          <c:showSerName val="0"/>
          <c:showPercent val="0"/>
          <c:showBubbleSize val="0"/>
        </c:dLbls>
        <c:axId val="62981760"/>
        <c:axId val="1633127680"/>
      </c:scatterChart>
      <c:valAx>
        <c:axId val="629817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Social Security Benefits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3127680"/>
        <c:crosses val="autoZero"/>
        <c:crossBetween val="midCat"/>
      </c:valAx>
      <c:valAx>
        <c:axId val="1633127680"/>
        <c:scaling>
          <c:orientation val="minMax"/>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817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Happiness by Avg.</a:t>
            </a:r>
            <a:r>
              <a:rPr lang="en-US" baseline="0"/>
              <a:t> Household Wealth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Bottom 99%</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'Prepped Data'!$L$2:$L$53</c:f>
              <c:numCache>
                <c:formatCode>_("$"* #,##0.00_);_("$"* \(#,##0.00\);_("$"* "-"??_);_(@_)</c:formatCode>
                <c:ptCount val="52"/>
                <c:pt idx="0">
                  <c:v>137825.13158809338</c:v>
                </c:pt>
                <c:pt idx="1">
                  <c:v>247274.22459069852</c:v>
                </c:pt>
                <c:pt idx="2">
                  <c:v>200588.6106069175</c:v>
                </c:pt>
                <c:pt idx="3">
                  <c:v>25387.043677407881</c:v>
                </c:pt>
                <c:pt idx="4">
                  <c:v>22435.872312321128</c:v>
                </c:pt>
                <c:pt idx="5">
                  <c:v>196772.37951308308</c:v>
                </c:pt>
                <c:pt idx="6">
                  <c:v>368140.77619890263</c:v>
                </c:pt>
                <c:pt idx="7">
                  <c:v>5857.6556107769893</c:v>
                </c:pt>
                <c:pt idx="8">
                  <c:v>21037.231686511765</c:v>
                </c:pt>
                <c:pt idx="9">
                  <c:v>66346.096089310071</c:v>
                </c:pt>
                <c:pt idx="10">
                  <c:v>44712.757254919015</c:v>
                </c:pt>
                <c:pt idx="11">
                  <c:v>135898.12962834732</c:v>
                </c:pt>
                <c:pt idx="12">
                  <c:v>215393.86079022411</c:v>
                </c:pt>
                <c:pt idx="13">
                  <c:v>10386.447522413482</c:v>
                </c:pt>
                <c:pt idx="14">
                  <c:v>46026.477312946103</c:v>
                </c:pt>
                <c:pt idx="15">
                  <c:v>6584.5141543154614</c:v>
                </c:pt>
                <c:pt idx="16">
                  <c:v>137592.79959225573</c:v>
                </c:pt>
                <c:pt idx="17">
                  <c:v>131347.90638035419</c:v>
                </c:pt>
                <c:pt idx="18">
                  <c:v>177408.33478724791</c:v>
                </c:pt>
                <c:pt idx="19">
                  <c:v>245952.96041282709</c:v>
                </c:pt>
                <c:pt idx="20">
                  <c:v>49134.444775889788</c:v>
                </c:pt>
                <c:pt idx="21">
                  <c:v>8746.324800410328</c:v>
                </c:pt>
                <c:pt idx="22">
                  <c:v>4607.5184733128117</c:v>
                </c:pt>
                <c:pt idx="23">
                  <c:v>27400.289111552906</c:v>
                </c:pt>
                <c:pt idx="24">
                  <c:v>37095.756517935253</c:v>
                </c:pt>
                <c:pt idx="25">
                  <c:v>163339.71154359306</c:v>
                </c:pt>
                <c:pt idx="26">
                  <c:v>22865.348321718415</c:v>
                </c:pt>
                <c:pt idx="27">
                  <c:v>167833.12773243198</c:v>
                </c:pt>
                <c:pt idx="28">
                  <c:v>153531.16727295332</c:v>
                </c:pt>
                <c:pt idx="29">
                  <c:v>2372.027728239093</c:v>
                </c:pt>
                <c:pt idx="30">
                  <c:v>21499.724666806342</c:v>
                </c:pt>
                <c:pt idx="31">
                  <c:v>27190.610103123108</c:v>
                </c:pt>
                <c:pt idx="32">
                  <c:v>155271.66677696173</c:v>
                </c:pt>
                <c:pt idx="33">
                  <c:v>38553.131446835214</c:v>
                </c:pt>
                <c:pt idx="34">
                  <c:v>23609.214788808473</c:v>
                </c:pt>
                <c:pt idx="35">
                  <c:v>23872.131224918932</c:v>
                </c:pt>
                <c:pt idx="36">
                  <c:v>12423.27431665806</c:v>
                </c:pt>
                <c:pt idx="37">
                  <c:v>1233.1158823308363</c:v>
                </c:pt>
                <c:pt idx="38">
                  <c:v>10987.632456698126</c:v>
                </c:pt>
                <c:pt idx="39">
                  <c:v>203600.38330367627</c:v>
                </c:pt>
                <c:pt idx="40">
                  <c:v>208335.77668588952</c:v>
                </c:pt>
                <c:pt idx="41">
                  <c:v>209958.96296975689</c:v>
                </c:pt>
                <c:pt idx="42">
                  <c:v>13160.496276136906</c:v>
                </c:pt>
                <c:pt idx="43">
                  <c:v>18759.304862176719</c:v>
                </c:pt>
                <c:pt idx="44">
                  <c:v>94146.494468041434</c:v>
                </c:pt>
                <c:pt idx="45">
                  <c:v>26160.264193287698</c:v>
                </c:pt>
                <c:pt idx="46">
                  <c:v>136078.29463187139</c:v>
                </c:pt>
                <c:pt idx="47">
                  <c:v>50631.95430206968</c:v>
                </c:pt>
                <c:pt idx="48">
                  <c:v>42518.086653737817</c:v>
                </c:pt>
                <c:pt idx="49">
                  <c:v>1989.6889047461539</c:v>
                </c:pt>
                <c:pt idx="50">
                  <c:v>14153.705188541589</c:v>
                </c:pt>
                <c:pt idx="51">
                  <c:v>18574.212813643346</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1-D418-49B7-8C34-83BDF807C813}"/>
            </c:ext>
          </c:extLst>
        </c:ser>
        <c:ser>
          <c:idx val="1"/>
          <c:order val="1"/>
          <c:tx>
            <c:v>Top 1%</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'Prepped Data'!$M$2:$M$53</c:f>
              <c:numCache>
                <c:formatCode>_("$"* #,##0.00_);_("$"* \(#,##0.00\);_("$"* "-"??_);_(@_)</c:formatCode>
                <c:ptCount val="52"/>
                <c:pt idx="0">
                  <c:v>5584196.0475778254</c:v>
                </c:pt>
                <c:pt idx="1">
                  <c:v>7212288.0285667153</c:v>
                </c:pt>
                <c:pt idx="2">
                  <c:v>3897523.5634172698</c:v>
                </c:pt>
                <c:pt idx="3">
                  <c:v>773497.16383420792</c:v>
                </c:pt>
                <c:pt idx="4">
                  <c:v>1809610.906347692</c:v>
                </c:pt>
                <c:pt idx="5">
                  <c:v>6463408.2802371308</c:v>
                </c:pt>
                <c:pt idx="6">
                  <c:v>16105463.756085629</c:v>
                </c:pt>
                <c:pt idx="7">
                  <c:v>301558.98706279835</c:v>
                </c:pt>
                <c:pt idx="8">
                  <c:v>1076033.1761093151</c:v>
                </c:pt>
                <c:pt idx="9">
                  <c:v>2521072.4321745718</c:v>
                </c:pt>
                <c:pt idx="10">
                  <c:v>1407927.1093685431</c:v>
                </c:pt>
                <c:pt idx="11">
                  <c:v>5191020.3003581753</c:v>
                </c:pt>
                <c:pt idx="12">
                  <c:v>5555386.2656956799</c:v>
                </c:pt>
                <c:pt idx="13">
                  <c:v>463923.78987668711</c:v>
                </c:pt>
                <c:pt idx="14">
                  <c:v>2028424.3067886003</c:v>
                </c:pt>
                <c:pt idx="15">
                  <c:v>337069.49564011506</c:v>
                </c:pt>
                <c:pt idx="16">
                  <c:v>4333775.7041689074</c:v>
                </c:pt>
                <c:pt idx="17">
                  <c:v>2791981.5249371319</c:v>
                </c:pt>
                <c:pt idx="18">
                  <c:v>6082938.8381325444</c:v>
                </c:pt>
                <c:pt idx="19">
                  <c:v>6661238.2079394078</c:v>
                </c:pt>
                <c:pt idx="20">
                  <c:v>1340063.7689261162</c:v>
                </c:pt>
                <c:pt idx="21">
                  <c:v>399157.94455770508</c:v>
                </c:pt>
                <c:pt idx="22">
                  <c:v>206106.57079639225</c:v>
                </c:pt>
                <c:pt idx="23">
                  <c:v>782973.05788147775</c:v>
                </c:pt>
                <c:pt idx="24">
                  <c:v>1374976.7091403441</c:v>
                </c:pt>
                <c:pt idx="25">
                  <c:v>5911639.5921814078</c:v>
                </c:pt>
                <c:pt idx="26">
                  <c:v>900006.79328552715</c:v>
                </c:pt>
                <c:pt idx="27">
                  <c:v>4816813.3399906661</c:v>
                </c:pt>
                <c:pt idx="28">
                  <c:v>5015969.1951185279</c:v>
                </c:pt>
                <c:pt idx="29">
                  <c:v>73497.023016750609</c:v>
                </c:pt>
                <c:pt idx="30">
                  <c:v>846149.81030209048</c:v>
                </c:pt>
                <c:pt idx="31">
                  <c:v>843710.8691022197</c:v>
                </c:pt>
                <c:pt idx="32">
                  <c:v>6710078.6746276477</c:v>
                </c:pt>
                <c:pt idx="33">
                  <c:v>1475021.6973449467</c:v>
                </c:pt>
                <c:pt idx="34">
                  <c:v>749605.27171341889</c:v>
                </c:pt>
                <c:pt idx="35">
                  <c:v>2229514.8856542064</c:v>
                </c:pt>
                <c:pt idx="36">
                  <c:v>525492.64083751373</c:v>
                </c:pt>
                <c:pt idx="37">
                  <c:v>40420.213970332872</c:v>
                </c:pt>
                <c:pt idx="38">
                  <c:v>492679.10377559415</c:v>
                </c:pt>
                <c:pt idx="39">
                  <c:v>4651486.1580356881</c:v>
                </c:pt>
                <c:pt idx="40">
                  <c:v>5744476.8529187441</c:v>
                </c:pt>
                <c:pt idx="41">
                  <c:v>6149139.9884515749</c:v>
                </c:pt>
                <c:pt idx="42">
                  <c:v>958789.35826073191</c:v>
                </c:pt>
                <c:pt idx="43">
                  <c:v>714236.23497528082</c:v>
                </c:pt>
                <c:pt idx="44">
                  <c:v>3134376.5321782944</c:v>
                </c:pt>
                <c:pt idx="45">
                  <c:v>834880.51380457147</c:v>
                </c:pt>
                <c:pt idx="46">
                  <c:v>5316474.7824646346</c:v>
                </c:pt>
                <c:pt idx="47">
                  <c:v>1771092.1011638914</c:v>
                </c:pt>
                <c:pt idx="48">
                  <c:v>970447.41807521763</c:v>
                </c:pt>
                <c:pt idx="49">
                  <c:v>73442.606445400015</c:v>
                </c:pt>
                <c:pt idx="50">
                  <c:v>842982.22077486932</c:v>
                </c:pt>
                <c:pt idx="51">
                  <c:v>626594.86877635121</c:v>
                </c:pt>
              </c:numCache>
            </c:numRef>
          </c:xVal>
          <c:yVal>
            <c:numRef>
              <c:f>'Prepped Data'!$B$2:$B$53</c:f>
              <c:numCache>
                <c:formatCode>General</c:formatCode>
                <c:ptCount val="52"/>
                <c:pt idx="0">
                  <c:v>7.1999998092651367</c:v>
                </c:pt>
                <c:pt idx="1">
                  <c:v>7.2839999198913574</c:v>
                </c:pt>
                <c:pt idx="2">
                  <c:v>6.9369997978210449</c:v>
                </c:pt>
                <c:pt idx="3">
                  <c:v>4.2179999351501465</c:v>
                </c:pt>
                <c:pt idx="4">
                  <c:v>6.9829998016357422</c:v>
                </c:pt>
                <c:pt idx="5">
                  <c:v>7.4270000457763672</c:v>
                </c:pt>
                <c:pt idx="6">
                  <c:v>7.5869998931884766</c:v>
                </c:pt>
                <c:pt idx="7">
                  <c:v>6.4770002365112305</c:v>
                </c:pt>
                <c:pt idx="8">
                  <c:v>7.2259998321533203</c:v>
                </c:pt>
                <c:pt idx="9">
                  <c:v>5.689000129699707</c:v>
                </c:pt>
                <c:pt idx="10">
                  <c:v>6.505000114440918</c:v>
                </c:pt>
                <c:pt idx="11">
                  <c:v>6.75</c:v>
                </c:pt>
                <c:pt idx="12">
                  <c:v>7.5269999504089355</c:v>
                </c:pt>
                <c:pt idx="13">
                  <c:v>4.8850002288818359</c:v>
                </c:pt>
                <c:pt idx="14">
                  <c:v>5.4289999008178711</c:v>
                </c:pt>
                <c:pt idx="15">
                  <c:v>4.1939997673034668</c:v>
                </c:pt>
                <c:pt idx="16">
                  <c:v>6.3289999961853027</c:v>
                </c:pt>
                <c:pt idx="17">
                  <c:v>7.4060001373291016</c:v>
                </c:pt>
                <c:pt idx="18">
                  <c:v>6.5749998092651367</c:v>
                </c:pt>
                <c:pt idx="19">
                  <c:v>6.8670001029968262</c:v>
                </c:pt>
                <c:pt idx="20">
                  <c:v>4.8569998741149902</c:v>
                </c:pt>
                <c:pt idx="21">
                  <c:v>6.1230001449584961</c:v>
                </c:pt>
                <c:pt idx="22">
                  <c:v>4.7880001068115234</c:v>
                </c:pt>
                <c:pt idx="23">
                  <c:v>5.7589998245239258</c:v>
                </c:pt>
                <c:pt idx="24">
                  <c:v>4.8000001907348633</c:v>
                </c:pt>
                <c:pt idx="25">
                  <c:v>6.940000057220459</c:v>
                </c:pt>
                <c:pt idx="26">
                  <c:v>4.685999870300293</c:v>
                </c:pt>
                <c:pt idx="27">
                  <c:v>5.9479999542236328</c:v>
                </c:pt>
                <c:pt idx="28">
                  <c:v>5.9869999885559082</c:v>
                </c:pt>
                <c:pt idx="29">
                  <c:v>5.2859997749328613</c:v>
                </c:pt>
                <c:pt idx="30">
                  <c:v>5.8550000190734863</c:v>
                </c:pt>
                <c:pt idx="31">
                  <c:v>5.8330001831054688</c:v>
                </c:pt>
                <c:pt idx="32">
                  <c:v>6.9460000991821289</c:v>
                </c:pt>
                <c:pt idx="33">
                  <c:v>5.0980000495910645</c:v>
                </c:pt>
                <c:pt idx="34">
                  <c:v>4.874000072479248</c:v>
                </c:pt>
                <c:pt idx="35">
                  <c:v>7.1869997978210449</c:v>
                </c:pt>
                <c:pt idx="36">
                  <c:v>5.7699999809265137</c:v>
                </c:pt>
                <c:pt idx="37">
                  <c:v>3.8450000286102295</c:v>
                </c:pt>
                <c:pt idx="38">
                  <c:v>5.8280000686645508</c:v>
                </c:pt>
                <c:pt idx="39">
                  <c:v>7.3779997825622559</c:v>
                </c:pt>
                <c:pt idx="40">
                  <c:v>7.5219998359680176</c:v>
                </c:pt>
                <c:pt idx="41">
                  <c:v>7.2859997749328613</c:v>
                </c:pt>
                <c:pt idx="42">
                  <c:v>5.8239998817443848</c:v>
                </c:pt>
                <c:pt idx="43">
                  <c:v>5.7909998893737793</c:v>
                </c:pt>
                <c:pt idx="44">
                  <c:v>5.1020002365112305</c:v>
                </c:pt>
                <c:pt idx="45">
                  <c:v>5.124000072479248</c:v>
                </c:pt>
                <c:pt idx="46">
                  <c:v>7.3639998435974121</c:v>
                </c:pt>
                <c:pt idx="47">
                  <c:v>5.8480000495910645</c:v>
                </c:pt>
                <c:pt idx="48">
                  <c:v>5.994999885559082</c:v>
                </c:pt>
                <c:pt idx="49">
                  <c:v>3.9040000438690186</c:v>
                </c:pt>
                <c:pt idx="50">
                  <c:v>5.3319997787475586</c:v>
                </c:pt>
                <c:pt idx="51">
                  <c:v>6.0029997825622559</c:v>
                </c:pt>
              </c:numCache>
            </c:numRef>
          </c:yVal>
          <c:smooth val="0"/>
          <c:extLst>
            <c:ext xmlns:c16="http://schemas.microsoft.com/office/drawing/2014/chart" uri="{C3380CC4-5D6E-409C-BE32-E72D297353CC}">
              <c16:uniqueId val="{00000003-D418-49B7-8C34-83BDF807C813}"/>
            </c:ext>
          </c:extLst>
        </c:ser>
        <c:dLbls>
          <c:showLegendKey val="0"/>
          <c:showVal val="0"/>
          <c:showCatName val="0"/>
          <c:showSerName val="0"/>
          <c:showPercent val="0"/>
          <c:showBubbleSize val="0"/>
        </c:dLbls>
        <c:axId val="1466956432"/>
        <c:axId val="1584948864"/>
      </c:scatterChart>
      <c:valAx>
        <c:axId val="14669564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Household Wealth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4948864"/>
        <c:crosses val="autoZero"/>
        <c:crossBetween val="midCat"/>
      </c:valAx>
      <c:valAx>
        <c:axId val="1584948864"/>
        <c:scaling>
          <c:orientation val="minMax"/>
          <c:max val="9"/>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Happiness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956432"/>
        <c:crosses val="autoZero"/>
        <c:crossBetween val="midCat"/>
      </c:val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2C125-1D3F-44A8-B935-FD7905265408}"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pt>
    <dgm:pt modelId="{002C1679-BC2E-437B-9782-2F52D5AB1464}">
      <dgm:prSet phldrT="[Text]"/>
      <dgm:spPr/>
      <dgm:t>
        <a:bodyPr/>
        <a:lstStyle/>
        <a:p>
          <a:pPr>
            <a:lnSpc>
              <a:spcPct val="100000"/>
            </a:lnSpc>
          </a:pPr>
          <a:r>
            <a:rPr lang="en-US"/>
            <a:t>Data Selection</a:t>
          </a:r>
        </a:p>
      </dgm:t>
    </dgm:pt>
    <dgm:pt modelId="{C410D141-E552-446F-AFF5-7052C534B176}" type="parTrans" cxnId="{D3E47F3A-7663-40F5-985F-22B01C260E29}">
      <dgm:prSet/>
      <dgm:spPr/>
      <dgm:t>
        <a:bodyPr/>
        <a:lstStyle/>
        <a:p>
          <a:endParaRPr lang="en-US"/>
        </a:p>
      </dgm:t>
    </dgm:pt>
    <dgm:pt modelId="{0143A24D-6A7F-415F-8930-F68307BD82D8}" type="sibTrans" cxnId="{D3E47F3A-7663-40F5-985F-22B01C260E29}">
      <dgm:prSet/>
      <dgm:spPr/>
      <dgm:t>
        <a:bodyPr/>
        <a:lstStyle/>
        <a:p>
          <a:pPr>
            <a:lnSpc>
              <a:spcPct val="100000"/>
            </a:lnSpc>
          </a:pPr>
          <a:endParaRPr lang="en-US"/>
        </a:p>
      </dgm:t>
    </dgm:pt>
    <dgm:pt modelId="{EE8CF68D-0050-4A45-979F-4A1B8A4D8149}">
      <dgm:prSet phldrT="[Text]"/>
      <dgm:spPr/>
      <dgm:t>
        <a:bodyPr/>
        <a:lstStyle/>
        <a:p>
          <a:pPr>
            <a:lnSpc>
              <a:spcPct val="100000"/>
            </a:lnSpc>
          </a:pPr>
          <a:r>
            <a:rPr lang="en-US"/>
            <a:t>Preparatory Analysis &amp; Methodology</a:t>
          </a:r>
        </a:p>
      </dgm:t>
    </dgm:pt>
    <dgm:pt modelId="{426FD356-02B8-4C41-ADD0-4BA4A04490E9}" type="parTrans" cxnId="{07DEA4B0-FAA9-44AC-B91D-4E512F3510A5}">
      <dgm:prSet/>
      <dgm:spPr/>
      <dgm:t>
        <a:bodyPr/>
        <a:lstStyle/>
        <a:p>
          <a:endParaRPr lang="en-US"/>
        </a:p>
      </dgm:t>
    </dgm:pt>
    <dgm:pt modelId="{94E976B4-036E-4D6D-AC5E-1847BBA2F720}" type="sibTrans" cxnId="{07DEA4B0-FAA9-44AC-B91D-4E512F3510A5}">
      <dgm:prSet/>
      <dgm:spPr/>
      <dgm:t>
        <a:bodyPr/>
        <a:lstStyle/>
        <a:p>
          <a:pPr>
            <a:lnSpc>
              <a:spcPct val="100000"/>
            </a:lnSpc>
          </a:pPr>
          <a:endParaRPr lang="en-US"/>
        </a:p>
      </dgm:t>
    </dgm:pt>
    <dgm:pt modelId="{BE2EABB2-0458-4852-A333-0DD53333FDD9}">
      <dgm:prSet phldrT="[Text]"/>
      <dgm:spPr/>
      <dgm:t>
        <a:bodyPr/>
        <a:lstStyle/>
        <a:p>
          <a:pPr>
            <a:lnSpc>
              <a:spcPct val="100000"/>
            </a:lnSpc>
          </a:pPr>
          <a:r>
            <a:rPr lang="en-US"/>
            <a:t>Income &amp; Happiness</a:t>
          </a:r>
        </a:p>
      </dgm:t>
    </dgm:pt>
    <dgm:pt modelId="{7FFFD4D8-6A96-4819-B1F6-FD0A1BA1C944}" type="parTrans" cxnId="{CBA84F57-0A32-4AB1-94BB-8F5C847D0B2F}">
      <dgm:prSet/>
      <dgm:spPr/>
      <dgm:t>
        <a:bodyPr/>
        <a:lstStyle/>
        <a:p>
          <a:endParaRPr lang="en-US"/>
        </a:p>
      </dgm:t>
    </dgm:pt>
    <dgm:pt modelId="{C59F5770-DF57-44CA-AC41-2FF51AD607D4}" type="sibTrans" cxnId="{CBA84F57-0A32-4AB1-94BB-8F5C847D0B2F}">
      <dgm:prSet/>
      <dgm:spPr/>
      <dgm:t>
        <a:bodyPr/>
        <a:lstStyle/>
        <a:p>
          <a:pPr>
            <a:lnSpc>
              <a:spcPct val="100000"/>
            </a:lnSpc>
          </a:pPr>
          <a:endParaRPr lang="en-US"/>
        </a:p>
      </dgm:t>
    </dgm:pt>
    <dgm:pt modelId="{C7E51E3D-D622-43F9-8205-F5BE1558B6AA}">
      <dgm:prSet phldrT="[Text]"/>
      <dgm:spPr/>
      <dgm:t>
        <a:bodyPr/>
        <a:lstStyle/>
        <a:p>
          <a:pPr>
            <a:lnSpc>
              <a:spcPct val="100000"/>
            </a:lnSpc>
          </a:pPr>
          <a:r>
            <a:rPr lang="en-US"/>
            <a:t>Other Factors Contributing to Happiness</a:t>
          </a:r>
        </a:p>
      </dgm:t>
    </dgm:pt>
    <dgm:pt modelId="{034BFDD0-4469-44E6-808D-AC3734B658B2}" type="parTrans" cxnId="{CE58701E-E2C4-4A14-A650-412860EF04ED}">
      <dgm:prSet/>
      <dgm:spPr/>
      <dgm:t>
        <a:bodyPr/>
        <a:lstStyle/>
        <a:p>
          <a:endParaRPr lang="en-US"/>
        </a:p>
      </dgm:t>
    </dgm:pt>
    <dgm:pt modelId="{F6E8B83D-A0AB-42AE-A864-D658F54A3B5B}" type="sibTrans" cxnId="{CE58701E-E2C4-4A14-A650-412860EF04ED}">
      <dgm:prSet/>
      <dgm:spPr/>
      <dgm:t>
        <a:bodyPr/>
        <a:lstStyle/>
        <a:p>
          <a:pPr>
            <a:lnSpc>
              <a:spcPct val="100000"/>
            </a:lnSpc>
          </a:pPr>
          <a:endParaRPr lang="en-US"/>
        </a:p>
      </dgm:t>
    </dgm:pt>
    <dgm:pt modelId="{0539962F-D8AA-4A61-B2D3-43741D3314EA}">
      <dgm:prSet phldrT="[Text]"/>
      <dgm:spPr/>
      <dgm:t>
        <a:bodyPr/>
        <a:lstStyle/>
        <a:p>
          <a:pPr>
            <a:lnSpc>
              <a:spcPct val="100000"/>
            </a:lnSpc>
          </a:pPr>
          <a:r>
            <a:rPr lang="en-US"/>
            <a:t>Summary</a:t>
          </a:r>
        </a:p>
      </dgm:t>
    </dgm:pt>
    <dgm:pt modelId="{DF52E2A8-D302-4378-B9AB-B8EF43D25E50}" type="parTrans" cxnId="{6BA86A0D-D8F1-4530-911D-B75735C2774C}">
      <dgm:prSet/>
      <dgm:spPr/>
      <dgm:t>
        <a:bodyPr/>
        <a:lstStyle/>
        <a:p>
          <a:endParaRPr lang="en-US"/>
        </a:p>
      </dgm:t>
    </dgm:pt>
    <dgm:pt modelId="{A51B15F0-EC05-4E6E-8B07-738A5BB48379}" type="sibTrans" cxnId="{6BA86A0D-D8F1-4530-911D-B75735C2774C}">
      <dgm:prSet/>
      <dgm:spPr/>
      <dgm:t>
        <a:bodyPr/>
        <a:lstStyle/>
        <a:p>
          <a:endParaRPr lang="en-US"/>
        </a:p>
      </dgm:t>
    </dgm:pt>
    <dgm:pt modelId="{4D84C749-11B4-4F34-9A0A-6FD50040BEEC}" type="pres">
      <dgm:prSet presAssocID="{4512C125-1D3F-44A8-B935-FD7905265408}" presName="root" presStyleCnt="0">
        <dgm:presLayoutVars>
          <dgm:dir/>
          <dgm:resizeHandles val="exact"/>
        </dgm:presLayoutVars>
      </dgm:prSet>
      <dgm:spPr/>
    </dgm:pt>
    <dgm:pt modelId="{D492B6B6-F3FB-4E24-A23E-E9D4EE64B520}" type="pres">
      <dgm:prSet presAssocID="{4512C125-1D3F-44A8-B935-FD7905265408}" presName="container" presStyleCnt="0">
        <dgm:presLayoutVars>
          <dgm:dir/>
          <dgm:resizeHandles val="exact"/>
        </dgm:presLayoutVars>
      </dgm:prSet>
      <dgm:spPr/>
    </dgm:pt>
    <dgm:pt modelId="{A7644E79-F59F-4E3D-86BC-AD60704361CC}" type="pres">
      <dgm:prSet presAssocID="{002C1679-BC2E-437B-9782-2F52D5AB1464}" presName="compNode" presStyleCnt="0"/>
      <dgm:spPr/>
    </dgm:pt>
    <dgm:pt modelId="{3C2DD9B0-F353-447B-9FD0-2E2A800FF35A}" type="pres">
      <dgm:prSet presAssocID="{002C1679-BC2E-437B-9782-2F52D5AB1464}" presName="iconBgRect" presStyleLbl="bgShp" presStyleIdx="0" presStyleCnt="5"/>
      <dgm:spPr/>
    </dgm:pt>
    <dgm:pt modelId="{B2AA5E15-272B-4E90-8F48-C8E3AEA4DC81}" type="pres">
      <dgm:prSet presAssocID="{002C1679-BC2E-437B-9782-2F52D5AB146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FFCDA91-9E64-438C-B762-2DDC2132E6D9}" type="pres">
      <dgm:prSet presAssocID="{002C1679-BC2E-437B-9782-2F52D5AB1464}" presName="spaceRect" presStyleCnt="0"/>
      <dgm:spPr/>
    </dgm:pt>
    <dgm:pt modelId="{605D6CB5-E28D-4A26-8ABF-5FBEFCC6F312}" type="pres">
      <dgm:prSet presAssocID="{002C1679-BC2E-437B-9782-2F52D5AB1464}" presName="textRect" presStyleLbl="revTx" presStyleIdx="0" presStyleCnt="5">
        <dgm:presLayoutVars>
          <dgm:chMax val="1"/>
          <dgm:chPref val="1"/>
        </dgm:presLayoutVars>
      </dgm:prSet>
      <dgm:spPr/>
    </dgm:pt>
    <dgm:pt modelId="{AE0791A2-4DFC-4AD8-9E7D-EA07DB3ECF81}" type="pres">
      <dgm:prSet presAssocID="{0143A24D-6A7F-415F-8930-F68307BD82D8}" presName="sibTrans" presStyleLbl="sibTrans2D1" presStyleIdx="0" presStyleCnt="0"/>
      <dgm:spPr/>
    </dgm:pt>
    <dgm:pt modelId="{2CE16F6B-E234-49B9-990D-90DF9DA9284F}" type="pres">
      <dgm:prSet presAssocID="{EE8CF68D-0050-4A45-979F-4A1B8A4D8149}" presName="compNode" presStyleCnt="0"/>
      <dgm:spPr/>
    </dgm:pt>
    <dgm:pt modelId="{5BB5563C-4E67-486A-9D0D-276EA311468D}" type="pres">
      <dgm:prSet presAssocID="{EE8CF68D-0050-4A45-979F-4A1B8A4D8149}" presName="iconBgRect" presStyleLbl="bgShp" presStyleIdx="1" presStyleCnt="5"/>
      <dgm:spPr/>
    </dgm:pt>
    <dgm:pt modelId="{0D21CBE1-22B4-4013-995E-FEE244CDF37D}" type="pres">
      <dgm:prSet presAssocID="{EE8CF68D-0050-4A45-979F-4A1B8A4D814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777E3398-D025-4727-88B0-400E8B6984DC}" type="pres">
      <dgm:prSet presAssocID="{EE8CF68D-0050-4A45-979F-4A1B8A4D8149}" presName="spaceRect" presStyleCnt="0"/>
      <dgm:spPr/>
    </dgm:pt>
    <dgm:pt modelId="{E1571111-D817-4FD0-888E-CCB89E5085ED}" type="pres">
      <dgm:prSet presAssocID="{EE8CF68D-0050-4A45-979F-4A1B8A4D8149}" presName="textRect" presStyleLbl="revTx" presStyleIdx="1" presStyleCnt="5">
        <dgm:presLayoutVars>
          <dgm:chMax val="1"/>
          <dgm:chPref val="1"/>
        </dgm:presLayoutVars>
      </dgm:prSet>
      <dgm:spPr/>
    </dgm:pt>
    <dgm:pt modelId="{E655B6E3-D59D-48D1-B7EE-8C48C0DF6400}" type="pres">
      <dgm:prSet presAssocID="{94E976B4-036E-4D6D-AC5E-1847BBA2F720}" presName="sibTrans" presStyleLbl="sibTrans2D1" presStyleIdx="0" presStyleCnt="0"/>
      <dgm:spPr/>
    </dgm:pt>
    <dgm:pt modelId="{087E05C7-E1B1-4F98-AE3E-33B205AD8F1D}" type="pres">
      <dgm:prSet presAssocID="{BE2EABB2-0458-4852-A333-0DD53333FDD9}" presName="compNode" presStyleCnt="0"/>
      <dgm:spPr/>
    </dgm:pt>
    <dgm:pt modelId="{BC7D6A5E-2BFB-455F-8EFB-ABB10BB7916E}" type="pres">
      <dgm:prSet presAssocID="{BE2EABB2-0458-4852-A333-0DD53333FDD9}" presName="iconBgRect" presStyleLbl="bgShp" presStyleIdx="2" presStyleCnt="5"/>
      <dgm:spPr/>
    </dgm:pt>
    <dgm:pt modelId="{F40B2B39-FC62-4B6C-B93A-8F1233CEBE96}" type="pres">
      <dgm:prSet presAssocID="{BE2EABB2-0458-4852-A333-0DD53333FDD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0E93114F-1370-4ACF-B70B-5CF5FA7B73F1}" type="pres">
      <dgm:prSet presAssocID="{BE2EABB2-0458-4852-A333-0DD53333FDD9}" presName="spaceRect" presStyleCnt="0"/>
      <dgm:spPr/>
    </dgm:pt>
    <dgm:pt modelId="{7D2C7E2F-7570-4583-9F5F-B72219D82B18}" type="pres">
      <dgm:prSet presAssocID="{BE2EABB2-0458-4852-A333-0DD53333FDD9}" presName="textRect" presStyleLbl="revTx" presStyleIdx="2" presStyleCnt="5">
        <dgm:presLayoutVars>
          <dgm:chMax val="1"/>
          <dgm:chPref val="1"/>
        </dgm:presLayoutVars>
      </dgm:prSet>
      <dgm:spPr/>
    </dgm:pt>
    <dgm:pt modelId="{878FA82F-D980-4328-AF13-73DB693A923A}" type="pres">
      <dgm:prSet presAssocID="{C59F5770-DF57-44CA-AC41-2FF51AD607D4}" presName="sibTrans" presStyleLbl="sibTrans2D1" presStyleIdx="0" presStyleCnt="0"/>
      <dgm:spPr/>
    </dgm:pt>
    <dgm:pt modelId="{DEEF40AF-9081-4130-873D-44706FD8833D}" type="pres">
      <dgm:prSet presAssocID="{C7E51E3D-D622-43F9-8205-F5BE1558B6AA}" presName="compNode" presStyleCnt="0"/>
      <dgm:spPr/>
    </dgm:pt>
    <dgm:pt modelId="{D8E0F34D-151E-48A9-811F-7A50AF096F0A}" type="pres">
      <dgm:prSet presAssocID="{C7E51E3D-D622-43F9-8205-F5BE1558B6AA}" presName="iconBgRect" presStyleLbl="bgShp" presStyleIdx="3" presStyleCnt="5"/>
      <dgm:spPr/>
    </dgm:pt>
    <dgm:pt modelId="{91673498-63CF-4915-B45C-12FDCBFC78E0}" type="pres">
      <dgm:prSet presAssocID="{C7E51E3D-D622-43F9-8205-F5BE1558B6A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iling Face with No Fill"/>
        </a:ext>
      </dgm:extLst>
    </dgm:pt>
    <dgm:pt modelId="{6A7D32F2-21CB-4193-98FF-8D804B2E5FB8}" type="pres">
      <dgm:prSet presAssocID="{C7E51E3D-D622-43F9-8205-F5BE1558B6AA}" presName="spaceRect" presStyleCnt="0"/>
      <dgm:spPr/>
    </dgm:pt>
    <dgm:pt modelId="{7B3AEE45-7D89-4611-9CF3-19AE8B2C4103}" type="pres">
      <dgm:prSet presAssocID="{C7E51E3D-D622-43F9-8205-F5BE1558B6AA}" presName="textRect" presStyleLbl="revTx" presStyleIdx="3" presStyleCnt="5">
        <dgm:presLayoutVars>
          <dgm:chMax val="1"/>
          <dgm:chPref val="1"/>
        </dgm:presLayoutVars>
      </dgm:prSet>
      <dgm:spPr/>
    </dgm:pt>
    <dgm:pt modelId="{8B7B2B0E-AD21-461E-ABD7-C03B9147D9FF}" type="pres">
      <dgm:prSet presAssocID="{F6E8B83D-A0AB-42AE-A864-D658F54A3B5B}" presName="sibTrans" presStyleLbl="sibTrans2D1" presStyleIdx="0" presStyleCnt="0"/>
      <dgm:spPr/>
    </dgm:pt>
    <dgm:pt modelId="{30677A77-805A-44CA-8285-137CA3CAFA0C}" type="pres">
      <dgm:prSet presAssocID="{0539962F-D8AA-4A61-B2D3-43741D3314EA}" presName="compNode" presStyleCnt="0"/>
      <dgm:spPr/>
    </dgm:pt>
    <dgm:pt modelId="{1DCE5DD7-7C3C-4442-BCA4-CE2DB33E8F0B}" type="pres">
      <dgm:prSet presAssocID="{0539962F-D8AA-4A61-B2D3-43741D3314EA}" presName="iconBgRect" presStyleLbl="bgShp" presStyleIdx="4" presStyleCnt="5"/>
      <dgm:spPr/>
    </dgm:pt>
    <dgm:pt modelId="{56E4B794-3046-4127-8C6E-E40D337B6C03}" type="pres">
      <dgm:prSet presAssocID="{0539962F-D8AA-4A61-B2D3-43741D3314E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9BC23A4-B583-4BB5-BA44-A7CDFB72DEA9}" type="pres">
      <dgm:prSet presAssocID="{0539962F-D8AA-4A61-B2D3-43741D3314EA}" presName="spaceRect" presStyleCnt="0"/>
      <dgm:spPr/>
    </dgm:pt>
    <dgm:pt modelId="{A4F9D946-4607-40C3-AFF9-42095FFBF42A}" type="pres">
      <dgm:prSet presAssocID="{0539962F-D8AA-4A61-B2D3-43741D3314EA}" presName="textRect" presStyleLbl="revTx" presStyleIdx="4" presStyleCnt="5">
        <dgm:presLayoutVars>
          <dgm:chMax val="1"/>
          <dgm:chPref val="1"/>
        </dgm:presLayoutVars>
      </dgm:prSet>
      <dgm:spPr/>
    </dgm:pt>
  </dgm:ptLst>
  <dgm:cxnLst>
    <dgm:cxn modelId="{E2EA3A02-4BBE-43D8-ABFC-0996FEA63C6B}" type="presOf" srcId="{4512C125-1D3F-44A8-B935-FD7905265408}" destId="{4D84C749-11B4-4F34-9A0A-6FD50040BEEC}" srcOrd="0" destOrd="0" presId="urn:microsoft.com/office/officeart/2018/2/layout/IconCircleList"/>
    <dgm:cxn modelId="{6BA86A0D-D8F1-4530-911D-B75735C2774C}" srcId="{4512C125-1D3F-44A8-B935-FD7905265408}" destId="{0539962F-D8AA-4A61-B2D3-43741D3314EA}" srcOrd="4" destOrd="0" parTransId="{DF52E2A8-D302-4378-B9AB-B8EF43D25E50}" sibTransId="{A51B15F0-EC05-4E6E-8B07-738A5BB48379}"/>
    <dgm:cxn modelId="{CE58701E-E2C4-4A14-A650-412860EF04ED}" srcId="{4512C125-1D3F-44A8-B935-FD7905265408}" destId="{C7E51E3D-D622-43F9-8205-F5BE1558B6AA}" srcOrd="3" destOrd="0" parTransId="{034BFDD0-4469-44E6-808D-AC3734B658B2}" sibTransId="{F6E8B83D-A0AB-42AE-A864-D658F54A3B5B}"/>
    <dgm:cxn modelId="{E36A1C32-777D-4266-B1B9-E5A5E6F2A82F}" type="presOf" srcId="{F6E8B83D-A0AB-42AE-A864-D658F54A3B5B}" destId="{8B7B2B0E-AD21-461E-ABD7-C03B9147D9FF}" srcOrd="0" destOrd="0" presId="urn:microsoft.com/office/officeart/2018/2/layout/IconCircleList"/>
    <dgm:cxn modelId="{D3E47F3A-7663-40F5-985F-22B01C260E29}" srcId="{4512C125-1D3F-44A8-B935-FD7905265408}" destId="{002C1679-BC2E-437B-9782-2F52D5AB1464}" srcOrd="0" destOrd="0" parTransId="{C410D141-E552-446F-AFF5-7052C534B176}" sibTransId="{0143A24D-6A7F-415F-8930-F68307BD82D8}"/>
    <dgm:cxn modelId="{2F9BCD3A-9E2A-4111-9B69-F1E992AA8C66}" type="presOf" srcId="{BE2EABB2-0458-4852-A333-0DD53333FDD9}" destId="{7D2C7E2F-7570-4583-9F5F-B72219D82B18}" srcOrd="0" destOrd="0" presId="urn:microsoft.com/office/officeart/2018/2/layout/IconCircleList"/>
    <dgm:cxn modelId="{B79F7572-1894-4ADE-BB47-1B889902AAF7}" type="presOf" srcId="{94E976B4-036E-4D6D-AC5E-1847BBA2F720}" destId="{E655B6E3-D59D-48D1-B7EE-8C48C0DF6400}" srcOrd="0" destOrd="0" presId="urn:microsoft.com/office/officeart/2018/2/layout/IconCircleList"/>
    <dgm:cxn modelId="{C0030B55-A241-4706-8D41-4837A68EEFBA}" type="presOf" srcId="{0539962F-D8AA-4A61-B2D3-43741D3314EA}" destId="{A4F9D946-4607-40C3-AFF9-42095FFBF42A}" srcOrd="0" destOrd="0" presId="urn:microsoft.com/office/officeart/2018/2/layout/IconCircleList"/>
    <dgm:cxn modelId="{A9DF3755-BBAD-4C10-B9EC-C0D0D5E8070B}" type="presOf" srcId="{002C1679-BC2E-437B-9782-2F52D5AB1464}" destId="{605D6CB5-E28D-4A26-8ABF-5FBEFCC6F312}" srcOrd="0" destOrd="0" presId="urn:microsoft.com/office/officeart/2018/2/layout/IconCircleList"/>
    <dgm:cxn modelId="{CBA84F57-0A32-4AB1-94BB-8F5C847D0B2F}" srcId="{4512C125-1D3F-44A8-B935-FD7905265408}" destId="{BE2EABB2-0458-4852-A333-0DD53333FDD9}" srcOrd="2" destOrd="0" parTransId="{7FFFD4D8-6A96-4819-B1F6-FD0A1BA1C944}" sibTransId="{C59F5770-DF57-44CA-AC41-2FF51AD607D4}"/>
    <dgm:cxn modelId="{156EF584-DACE-42FB-91B2-548E6472A5D6}" type="presOf" srcId="{C7E51E3D-D622-43F9-8205-F5BE1558B6AA}" destId="{7B3AEE45-7D89-4611-9CF3-19AE8B2C4103}" srcOrd="0" destOrd="0" presId="urn:microsoft.com/office/officeart/2018/2/layout/IconCircleList"/>
    <dgm:cxn modelId="{07DEA4B0-FAA9-44AC-B91D-4E512F3510A5}" srcId="{4512C125-1D3F-44A8-B935-FD7905265408}" destId="{EE8CF68D-0050-4A45-979F-4A1B8A4D8149}" srcOrd="1" destOrd="0" parTransId="{426FD356-02B8-4C41-ADD0-4BA4A04490E9}" sibTransId="{94E976B4-036E-4D6D-AC5E-1847BBA2F720}"/>
    <dgm:cxn modelId="{F0D602D5-3D62-49D9-A060-3DB2FC11E599}" type="presOf" srcId="{0143A24D-6A7F-415F-8930-F68307BD82D8}" destId="{AE0791A2-4DFC-4AD8-9E7D-EA07DB3ECF81}" srcOrd="0" destOrd="0" presId="urn:microsoft.com/office/officeart/2018/2/layout/IconCircleList"/>
    <dgm:cxn modelId="{A6DD49D8-8398-45C2-83C0-3603EAAC7CDE}" type="presOf" srcId="{C59F5770-DF57-44CA-AC41-2FF51AD607D4}" destId="{878FA82F-D980-4328-AF13-73DB693A923A}" srcOrd="0" destOrd="0" presId="urn:microsoft.com/office/officeart/2018/2/layout/IconCircleList"/>
    <dgm:cxn modelId="{7BA262EA-F570-4E62-878A-42132700285A}" type="presOf" srcId="{EE8CF68D-0050-4A45-979F-4A1B8A4D8149}" destId="{E1571111-D817-4FD0-888E-CCB89E5085ED}" srcOrd="0" destOrd="0" presId="urn:microsoft.com/office/officeart/2018/2/layout/IconCircleList"/>
    <dgm:cxn modelId="{EF1253E4-0E58-4FFD-9643-5827C853A8A8}" type="presParOf" srcId="{4D84C749-11B4-4F34-9A0A-6FD50040BEEC}" destId="{D492B6B6-F3FB-4E24-A23E-E9D4EE64B520}" srcOrd="0" destOrd="0" presId="urn:microsoft.com/office/officeart/2018/2/layout/IconCircleList"/>
    <dgm:cxn modelId="{E326B099-F816-4073-B4BC-EDA41BB7A3C4}" type="presParOf" srcId="{D492B6B6-F3FB-4E24-A23E-E9D4EE64B520}" destId="{A7644E79-F59F-4E3D-86BC-AD60704361CC}" srcOrd="0" destOrd="0" presId="urn:microsoft.com/office/officeart/2018/2/layout/IconCircleList"/>
    <dgm:cxn modelId="{CD9E1517-0FA1-4B87-AC00-48E0F1F8B318}" type="presParOf" srcId="{A7644E79-F59F-4E3D-86BC-AD60704361CC}" destId="{3C2DD9B0-F353-447B-9FD0-2E2A800FF35A}" srcOrd="0" destOrd="0" presId="urn:microsoft.com/office/officeart/2018/2/layout/IconCircleList"/>
    <dgm:cxn modelId="{06C89146-E905-4881-B16F-390185111308}" type="presParOf" srcId="{A7644E79-F59F-4E3D-86BC-AD60704361CC}" destId="{B2AA5E15-272B-4E90-8F48-C8E3AEA4DC81}" srcOrd="1" destOrd="0" presId="urn:microsoft.com/office/officeart/2018/2/layout/IconCircleList"/>
    <dgm:cxn modelId="{AF5D706A-B902-4007-B3EA-9C47095F0410}" type="presParOf" srcId="{A7644E79-F59F-4E3D-86BC-AD60704361CC}" destId="{CFFCDA91-9E64-438C-B762-2DDC2132E6D9}" srcOrd="2" destOrd="0" presId="urn:microsoft.com/office/officeart/2018/2/layout/IconCircleList"/>
    <dgm:cxn modelId="{0A3DEAEE-2391-4EBE-B90F-F6217A188C44}" type="presParOf" srcId="{A7644E79-F59F-4E3D-86BC-AD60704361CC}" destId="{605D6CB5-E28D-4A26-8ABF-5FBEFCC6F312}" srcOrd="3" destOrd="0" presId="urn:microsoft.com/office/officeart/2018/2/layout/IconCircleList"/>
    <dgm:cxn modelId="{BCA5D80F-1DB5-490C-9936-323935497A68}" type="presParOf" srcId="{D492B6B6-F3FB-4E24-A23E-E9D4EE64B520}" destId="{AE0791A2-4DFC-4AD8-9E7D-EA07DB3ECF81}" srcOrd="1" destOrd="0" presId="urn:microsoft.com/office/officeart/2018/2/layout/IconCircleList"/>
    <dgm:cxn modelId="{1BE22728-B501-44D6-A720-CCB15E58CD67}" type="presParOf" srcId="{D492B6B6-F3FB-4E24-A23E-E9D4EE64B520}" destId="{2CE16F6B-E234-49B9-990D-90DF9DA9284F}" srcOrd="2" destOrd="0" presId="urn:microsoft.com/office/officeart/2018/2/layout/IconCircleList"/>
    <dgm:cxn modelId="{ECF9287F-8DEB-40B4-BA89-35EE434FCEE3}" type="presParOf" srcId="{2CE16F6B-E234-49B9-990D-90DF9DA9284F}" destId="{5BB5563C-4E67-486A-9D0D-276EA311468D}" srcOrd="0" destOrd="0" presId="urn:microsoft.com/office/officeart/2018/2/layout/IconCircleList"/>
    <dgm:cxn modelId="{6EA0E726-9A76-4D23-B8D4-94A05935F1E8}" type="presParOf" srcId="{2CE16F6B-E234-49B9-990D-90DF9DA9284F}" destId="{0D21CBE1-22B4-4013-995E-FEE244CDF37D}" srcOrd="1" destOrd="0" presId="urn:microsoft.com/office/officeart/2018/2/layout/IconCircleList"/>
    <dgm:cxn modelId="{A4E4C128-6B94-41F1-A208-46CA45DB6799}" type="presParOf" srcId="{2CE16F6B-E234-49B9-990D-90DF9DA9284F}" destId="{777E3398-D025-4727-88B0-400E8B6984DC}" srcOrd="2" destOrd="0" presId="urn:microsoft.com/office/officeart/2018/2/layout/IconCircleList"/>
    <dgm:cxn modelId="{B3D68C4B-A621-4095-8C40-A925174E5082}" type="presParOf" srcId="{2CE16F6B-E234-49B9-990D-90DF9DA9284F}" destId="{E1571111-D817-4FD0-888E-CCB89E5085ED}" srcOrd="3" destOrd="0" presId="urn:microsoft.com/office/officeart/2018/2/layout/IconCircleList"/>
    <dgm:cxn modelId="{023BD874-B862-454F-A017-1DB3C5D61484}" type="presParOf" srcId="{D492B6B6-F3FB-4E24-A23E-E9D4EE64B520}" destId="{E655B6E3-D59D-48D1-B7EE-8C48C0DF6400}" srcOrd="3" destOrd="0" presId="urn:microsoft.com/office/officeart/2018/2/layout/IconCircleList"/>
    <dgm:cxn modelId="{DCD87E30-929F-4FB7-8A6D-BBFBCB9231F3}" type="presParOf" srcId="{D492B6B6-F3FB-4E24-A23E-E9D4EE64B520}" destId="{087E05C7-E1B1-4F98-AE3E-33B205AD8F1D}" srcOrd="4" destOrd="0" presId="urn:microsoft.com/office/officeart/2018/2/layout/IconCircleList"/>
    <dgm:cxn modelId="{2658BD3B-21BF-4AB4-BE36-6C38B000CFD3}" type="presParOf" srcId="{087E05C7-E1B1-4F98-AE3E-33B205AD8F1D}" destId="{BC7D6A5E-2BFB-455F-8EFB-ABB10BB7916E}" srcOrd="0" destOrd="0" presId="urn:microsoft.com/office/officeart/2018/2/layout/IconCircleList"/>
    <dgm:cxn modelId="{585DCB76-12E0-42CE-89D8-91799B4B823F}" type="presParOf" srcId="{087E05C7-E1B1-4F98-AE3E-33B205AD8F1D}" destId="{F40B2B39-FC62-4B6C-B93A-8F1233CEBE96}" srcOrd="1" destOrd="0" presId="urn:microsoft.com/office/officeart/2018/2/layout/IconCircleList"/>
    <dgm:cxn modelId="{D88262E8-F960-42FB-8835-3288E2824863}" type="presParOf" srcId="{087E05C7-E1B1-4F98-AE3E-33B205AD8F1D}" destId="{0E93114F-1370-4ACF-B70B-5CF5FA7B73F1}" srcOrd="2" destOrd="0" presId="urn:microsoft.com/office/officeart/2018/2/layout/IconCircleList"/>
    <dgm:cxn modelId="{17D27B43-B630-4A50-A57B-78BE018C5D63}" type="presParOf" srcId="{087E05C7-E1B1-4F98-AE3E-33B205AD8F1D}" destId="{7D2C7E2F-7570-4583-9F5F-B72219D82B18}" srcOrd="3" destOrd="0" presId="urn:microsoft.com/office/officeart/2018/2/layout/IconCircleList"/>
    <dgm:cxn modelId="{D8C8EB08-B768-4A17-B0DA-C787C8976F9D}" type="presParOf" srcId="{D492B6B6-F3FB-4E24-A23E-E9D4EE64B520}" destId="{878FA82F-D980-4328-AF13-73DB693A923A}" srcOrd="5" destOrd="0" presId="urn:microsoft.com/office/officeart/2018/2/layout/IconCircleList"/>
    <dgm:cxn modelId="{5525AD06-5D38-466A-BD59-456D36D3B9F1}" type="presParOf" srcId="{D492B6B6-F3FB-4E24-A23E-E9D4EE64B520}" destId="{DEEF40AF-9081-4130-873D-44706FD8833D}" srcOrd="6" destOrd="0" presId="urn:microsoft.com/office/officeart/2018/2/layout/IconCircleList"/>
    <dgm:cxn modelId="{44E6D2B3-5787-4563-A708-C033120AD060}" type="presParOf" srcId="{DEEF40AF-9081-4130-873D-44706FD8833D}" destId="{D8E0F34D-151E-48A9-811F-7A50AF096F0A}" srcOrd="0" destOrd="0" presId="urn:microsoft.com/office/officeart/2018/2/layout/IconCircleList"/>
    <dgm:cxn modelId="{A15929AC-75FA-4AB8-BEA1-88DCE60DF634}" type="presParOf" srcId="{DEEF40AF-9081-4130-873D-44706FD8833D}" destId="{91673498-63CF-4915-B45C-12FDCBFC78E0}" srcOrd="1" destOrd="0" presId="urn:microsoft.com/office/officeart/2018/2/layout/IconCircleList"/>
    <dgm:cxn modelId="{53A2A1E5-6F89-4421-996F-6C0722F04DD7}" type="presParOf" srcId="{DEEF40AF-9081-4130-873D-44706FD8833D}" destId="{6A7D32F2-21CB-4193-98FF-8D804B2E5FB8}" srcOrd="2" destOrd="0" presId="urn:microsoft.com/office/officeart/2018/2/layout/IconCircleList"/>
    <dgm:cxn modelId="{089F8107-CA94-497A-9540-04181DAA766B}" type="presParOf" srcId="{DEEF40AF-9081-4130-873D-44706FD8833D}" destId="{7B3AEE45-7D89-4611-9CF3-19AE8B2C4103}" srcOrd="3" destOrd="0" presId="urn:microsoft.com/office/officeart/2018/2/layout/IconCircleList"/>
    <dgm:cxn modelId="{33390A8B-AE11-4DDD-A6C7-C2CFD5911B98}" type="presParOf" srcId="{D492B6B6-F3FB-4E24-A23E-E9D4EE64B520}" destId="{8B7B2B0E-AD21-461E-ABD7-C03B9147D9FF}" srcOrd="7" destOrd="0" presId="urn:microsoft.com/office/officeart/2018/2/layout/IconCircleList"/>
    <dgm:cxn modelId="{FF47869F-A48B-4D30-877F-E68A11DD69AD}" type="presParOf" srcId="{D492B6B6-F3FB-4E24-A23E-E9D4EE64B520}" destId="{30677A77-805A-44CA-8285-137CA3CAFA0C}" srcOrd="8" destOrd="0" presId="urn:microsoft.com/office/officeart/2018/2/layout/IconCircleList"/>
    <dgm:cxn modelId="{6ECEB4B6-0B58-4371-89DF-F57B8C85BBB1}" type="presParOf" srcId="{30677A77-805A-44CA-8285-137CA3CAFA0C}" destId="{1DCE5DD7-7C3C-4442-BCA4-CE2DB33E8F0B}" srcOrd="0" destOrd="0" presId="urn:microsoft.com/office/officeart/2018/2/layout/IconCircleList"/>
    <dgm:cxn modelId="{8249D2B7-639B-4EF1-8F9C-2C6D9E92E945}" type="presParOf" srcId="{30677A77-805A-44CA-8285-137CA3CAFA0C}" destId="{56E4B794-3046-4127-8C6E-E40D337B6C03}" srcOrd="1" destOrd="0" presId="urn:microsoft.com/office/officeart/2018/2/layout/IconCircleList"/>
    <dgm:cxn modelId="{A3AD5D3F-B59A-40B3-917E-DF8986968578}" type="presParOf" srcId="{30677A77-805A-44CA-8285-137CA3CAFA0C}" destId="{49BC23A4-B583-4BB5-BA44-A7CDFB72DEA9}" srcOrd="2" destOrd="0" presId="urn:microsoft.com/office/officeart/2018/2/layout/IconCircleList"/>
    <dgm:cxn modelId="{61832361-0355-4216-AB00-E088D40F4586}" type="presParOf" srcId="{30677A77-805A-44CA-8285-137CA3CAFA0C}" destId="{A4F9D946-4607-40C3-AFF9-42095FFBF42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4B10FC-4956-4528-8792-F4901C59ED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89CBECD-78FA-4210-9AF4-1FD650130A0F}">
      <dgm:prSet/>
      <dgm:spPr/>
      <dgm:t>
        <a:bodyPr/>
        <a:lstStyle/>
        <a:p>
          <a:r>
            <a:rPr lang="en-US"/>
            <a:t>Data was obtained from the World Inequality Database for all countries, all indicators, and all years.</a:t>
          </a:r>
        </a:p>
      </dgm:t>
    </dgm:pt>
    <dgm:pt modelId="{5F235F24-042D-425E-8CB0-CFB1270FA984}" type="parTrans" cxnId="{350D5582-53F5-4D71-8BA4-0BE56CDCFCB0}">
      <dgm:prSet/>
      <dgm:spPr/>
      <dgm:t>
        <a:bodyPr/>
        <a:lstStyle/>
        <a:p>
          <a:endParaRPr lang="en-US"/>
        </a:p>
      </dgm:t>
    </dgm:pt>
    <dgm:pt modelId="{4CEECE39-C3E7-42C1-AF27-50AFF973155B}" type="sibTrans" cxnId="{350D5582-53F5-4D71-8BA4-0BE56CDCFCB0}">
      <dgm:prSet/>
      <dgm:spPr/>
      <dgm:t>
        <a:bodyPr/>
        <a:lstStyle/>
        <a:p>
          <a:endParaRPr lang="en-US"/>
        </a:p>
      </dgm:t>
    </dgm:pt>
    <dgm:pt modelId="{BC04F92A-E5E7-4E79-8DA7-76B77A32C0BB}">
      <dgm:prSet/>
      <dgm:spPr/>
      <dgm:t>
        <a:bodyPr/>
        <a:lstStyle/>
        <a:p>
          <a:r>
            <a:rPr lang="en-US"/>
            <a:t>World Happiness Reports have been published for the years 2012-2023. A year from this range had to be selected for analysis.</a:t>
          </a:r>
        </a:p>
      </dgm:t>
    </dgm:pt>
    <dgm:pt modelId="{7FBC8CB9-A92F-4EA8-8D89-55A19FF23463}" type="parTrans" cxnId="{E4DD6D60-AC5E-4A58-8E57-C733493336B3}">
      <dgm:prSet/>
      <dgm:spPr/>
      <dgm:t>
        <a:bodyPr/>
        <a:lstStyle/>
        <a:p>
          <a:endParaRPr lang="en-US"/>
        </a:p>
      </dgm:t>
    </dgm:pt>
    <dgm:pt modelId="{3E73DEE0-3D4B-4A06-9749-81C949B93C61}" type="sibTrans" cxnId="{E4DD6D60-AC5E-4A58-8E57-C733493336B3}">
      <dgm:prSet/>
      <dgm:spPr/>
      <dgm:t>
        <a:bodyPr/>
        <a:lstStyle/>
        <a:p>
          <a:endParaRPr lang="en-US"/>
        </a:p>
      </dgm:t>
    </dgm:pt>
    <dgm:pt modelId="{58612096-8CF0-41DA-9AB0-85E510DB36D3}">
      <dgm:prSet/>
      <dgm:spPr/>
      <dgm:t>
        <a:bodyPr/>
        <a:lstStyle/>
        <a:p>
          <a:r>
            <a:rPr lang="en-US"/>
            <a:t>After selecting a subset of the available variables from the World Inequality Database data, using Python the year 2015 was determined to have the most countries with all these variables defined. (Not all countries have all variables defined for all years.)</a:t>
          </a:r>
        </a:p>
      </dgm:t>
    </dgm:pt>
    <dgm:pt modelId="{C49E87F5-B87F-4C97-A0F7-A299E2A4D945}" type="parTrans" cxnId="{7554EBA6-5DE9-44E5-BFD4-DCA9482EC728}">
      <dgm:prSet/>
      <dgm:spPr/>
      <dgm:t>
        <a:bodyPr/>
        <a:lstStyle/>
        <a:p>
          <a:endParaRPr lang="en-US"/>
        </a:p>
      </dgm:t>
    </dgm:pt>
    <dgm:pt modelId="{3783B6D6-7378-409C-BC88-856B3C1AF9C1}" type="sibTrans" cxnId="{7554EBA6-5DE9-44E5-BFD4-DCA9482EC728}">
      <dgm:prSet/>
      <dgm:spPr/>
      <dgm:t>
        <a:bodyPr/>
        <a:lstStyle/>
        <a:p>
          <a:endParaRPr lang="en-US"/>
        </a:p>
      </dgm:t>
    </dgm:pt>
    <dgm:pt modelId="{6FEDAE8A-B02B-467B-B238-5361A2F32F44}">
      <dgm:prSet/>
      <dgm:spPr/>
      <dgm:t>
        <a:bodyPr/>
        <a:lstStyle/>
        <a:p>
          <a:r>
            <a:rPr lang="en-US"/>
            <a:t>This left 52 countries, and the data from the World Inequality Database and World Happiness Report for 2015 was combined into one dataset.</a:t>
          </a:r>
        </a:p>
      </dgm:t>
    </dgm:pt>
    <dgm:pt modelId="{80E22A68-2DC3-4E7A-8EC9-59D182AC6299}" type="parTrans" cxnId="{CD13BDBB-9524-4154-A2A2-76C565EBC5C9}">
      <dgm:prSet/>
      <dgm:spPr/>
      <dgm:t>
        <a:bodyPr/>
        <a:lstStyle/>
        <a:p>
          <a:endParaRPr lang="en-US"/>
        </a:p>
      </dgm:t>
    </dgm:pt>
    <dgm:pt modelId="{1EDCFFF5-72BC-49D2-AD5A-C1A2B2C4C40C}" type="sibTrans" cxnId="{CD13BDBB-9524-4154-A2A2-76C565EBC5C9}">
      <dgm:prSet/>
      <dgm:spPr/>
      <dgm:t>
        <a:bodyPr/>
        <a:lstStyle/>
        <a:p>
          <a:endParaRPr lang="en-US"/>
        </a:p>
      </dgm:t>
    </dgm:pt>
    <dgm:pt modelId="{CDBC56C2-0B32-46F1-A85D-E9BDCEFBF410}" type="pres">
      <dgm:prSet presAssocID="{F74B10FC-4956-4528-8792-F4901C59ED1E}" presName="linear" presStyleCnt="0">
        <dgm:presLayoutVars>
          <dgm:animLvl val="lvl"/>
          <dgm:resizeHandles val="exact"/>
        </dgm:presLayoutVars>
      </dgm:prSet>
      <dgm:spPr/>
    </dgm:pt>
    <dgm:pt modelId="{86D65858-127A-423B-BE9D-60C68DECF565}" type="pres">
      <dgm:prSet presAssocID="{F89CBECD-78FA-4210-9AF4-1FD650130A0F}" presName="parentText" presStyleLbl="node1" presStyleIdx="0" presStyleCnt="4">
        <dgm:presLayoutVars>
          <dgm:chMax val="0"/>
          <dgm:bulletEnabled val="1"/>
        </dgm:presLayoutVars>
      </dgm:prSet>
      <dgm:spPr/>
    </dgm:pt>
    <dgm:pt modelId="{B9387BA9-6FEB-4349-A197-237FFB8EB25B}" type="pres">
      <dgm:prSet presAssocID="{4CEECE39-C3E7-42C1-AF27-50AFF973155B}" presName="spacer" presStyleCnt="0"/>
      <dgm:spPr/>
    </dgm:pt>
    <dgm:pt modelId="{BABED854-EE23-40EE-BEE5-6214D62D236B}" type="pres">
      <dgm:prSet presAssocID="{BC04F92A-E5E7-4E79-8DA7-76B77A32C0BB}" presName="parentText" presStyleLbl="node1" presStyleIdx="1" presStyleCnt="4">
        <dgm:presLayoutVars>
          <dgm:chMax val="0"/>
          <dgm:bulletEnabled val="1"/>
        </dgm:presLayoutVars>
      </dgm:prSet>
      <dgm:spPr/>
    </dgm:pt>
    <dgm:pt modelId="{E6A00E48-8739-40F5-B72B-9FEEBE0119C5}" type="pres">
      <dgm:prSet presAssocID="{3E73DEE0-3D4B-4A06-9749-81C949B93C61}" presName="spacer" presStyleCnt="0"/>
      <dgm:spPr/>
    </dgm:pt>
    <dgm:pt modelId="{939AE764-512A-4B45-BCCB-84813B7FB94D}" type="pres">
      <dgm:prSet presAssocID="{58612096-8CF0-41DA-9AB0-85E510DB36D3}" presName="parentText" presStyleLbl="node1" presStyleIdx="2" presStyleCnt="4">
        <dgm:presLayoutVars>
          <dgm:chMax val="0"/>
          <dgm:bulletEnabled val="1"/>
        </dgm:presLayoutVars>
      </dgm:prSet>
      <dgm:spPr/>
    </dgm:pt>
    <dgm:pt modelId="{EBF08D06-DCFC-4911-A4B4-0E864A9F8494}" type="pres">
      <dgm:prSet presAssocID="{3783B6D6-7378-409C-BC88-856B3C1AF9C1}" presName="spacer" presStyleCnt="0"/>
      <dgm:spPr/>
    </dgm:pt>
    <dgm:pt modelId="{238F1136-65B9-49BD-B8CC-714553E6FE2E}" type="pres">
      <dgm:prSet presAssocID="{6FEDAE8A-B02B-467B-B238-5361A2F32F44}" presName="parentText" presStyleLbl="node1" presStyleIdx="3" presStyleCnt="4">
        <dgm:presLayoutVars>
          <dgm:chMax val="0"/>
          <dgm:bulletEnabled val="1"/>
        </dgm:presLayoutVars>
      </dgm:prSet>
      <dgm:spPr/>
    </dgm:pt>
  </dgm:ptLst>
  <dgm:cxnLst>
    <dgm:cxn modelId="{F100C704-F81B-49A5-9923-B97E695B1F78}" type="presOf" srcId="{BC04F92A-E5E7-4E79-8DA7-76B77A32C0BB}" destId="{BABED854-EE23-40EE-BEE5-6214D62D236B}" srcOrd="0" destOrd="0" presId="urn:microsoft.com/office/officeart/2005/8/layout/vList2"/>
    <dgm:cxn modelId="{E4DD6D60-AC5E-4A58-8E57-C733493336B3}" srcId="{F74B10FC-4956-4528-8792-F4901C59ED1E}" destId="{BC04F92A-E5E7-4E79-8DA7-76B77A32C0BB}" srcOrd="1" destOrd="0" parTransId="{7FBC8CB9-A92F-4EA8-8D89-55A19FF23463}" sibTransId="{3E73DEE0-3D4B-4A06-9749-81C949B93C61}"/>
    <dgm:cxn modelId="{DDFBAF41-6B54-4434-87C7-B1D056E39665}" type="presOf" srcId="{58612096-8CF0-41DA-9AB0-85E510DB36D3}" destId="{939AE764-512A-4B45-BCCB-84813B7FB94D}" srcOrd="0" destOrd="0" presId="urn:microsoft.com/office/officeart/2005/8/layout/vList2"/>
    <dgm:cxn modelId="{350D5582-53F5-4D71-8BA4-0BE56CDCFCB0}" srcId="{F74B10FC-4956-4528-8792-F4901C59ED1E}" destId="{F89CBECD-78FA-4210-9AF4-1FD650130A0F}" srcOrd="0" destOrd="0" parTransId="{5F235F24-042D-425E-8CB0-CFB1270FA984}" sibTransId="{4CEECE39-C3E7-42C1-AF27-50AFF973155B}"/>
    <dgm:cxn modelId="{7554EBA6-5DE9-44E5-BFD4-DCA9482EC728}" srcId="{F74B10FC-4956-4528-8792-F4901C59ED1E}" destId="{58612096-8CF0-41DA-9AB0-85E510DB36D3}" srcOrd="2" destOrd="0" parTransId="{C49E87F5-B87F-4C97-A0F7-A299E2A4D945}" sibTransId="{3783B6D6-7378-409C-BC88-856B3C1AF9C1}"/>
    <dgm:cxn modelId="{CD13BDBB-9524-4154-A2A2-76C565EBC5C9}" srcId="{F74B10FC-4956-4528-8792-F4901C59ED1E}" destId="{6FEDAE8A-B02B-467B-B238-5361A2F32F44}" srcOrd="3" destOrd="0" parTransId="{80E22A68-2DC3-4E7A-8EC9-59D182AC6299}" sibTransId="{1EDCFFF5-72BC-49D2-AD5A-C1A2B2C4C40C}"/>
    <dgm:cxn modelId="{67B68BD6-EC81-49AF-B1DD-2A581A92A56B}" type="presOf" srcId="{6FEDAE8A-B02B-467B-B238-5361A2F32F44}" destId="{238F1136-65B9-49BD-B8CC-714553E6FE2E}" srcOrd="0" destOrd="0" presId="urn:microsoft.com/office/officeart/2005/8/layout/vList2"/>
    <dgm:cxn modelId="{E09492F6-1F6F-40AD-B003-72754AD9EB22}" type="presOf" srcId="{F89CBECD-78FA-4210-9AF4-1FD650130A0F}" destId="{86D65858-127A-423B-BE9D-60C68DECF565}" srcOrd="0" destOrd="0" presId="urn:microsoft.com/office/officeart/2005/8/layout/vList2"/>
    <dgm:cxn modelId="{099336F8-3395-49C6-BEAC-1D1D73A38971}" type="presOf" srcId="{F74B10FC-4956-4528-8792-F4901C59ED1E}" destId="{CDBC56C2-0B32-46F1-A85D-E9BDCEFBF410}" srcOrd="0" destOrd="0" presId="urn:microsoft.com/office/officeart/2005/8/layout/vList2"/>
    <dgm:cxn modelId="{E287B6C4-19CC-4CC8-A1DD-F5748B3A95C6}" type="presParOf" srcId="{CDBC56C2-0B32-46F1-A85D-E9BDCEFBF410}" destId="{86D65858-127A-423B-BE9D-60C68DECF565}" srcOrd="0" destOrd="0" presId="urn:microsoft.com/office/officeart/2005/8/layout/vList2"/>
    <dgm:cxn modelId="{69C0B663-F05E-491C-A7D9-ABC03EF9A6E5}" type="presParOf" srcId="{CDBC56C2-0B32-46F1-A85D-E9BDCEFBF410}" destId="{B9387BA9-6FEB-4349-A197-237FFB8EB25B}" srcOrd="1" destOrd="0" presId="urn:microsoft.com/office/officeart/2005/8/layout/vList2"/>
    <dgm:cxn modelId="{C95CA4FB-1B5D-4023-98C6-2B4C761D610D}" type="presParOf" srcId="{CDBC56C2-0B32-46F1-A85D-E9BDCEFBF410}" destId="{BABED854-EE23-40EE-BEE5-6214D62D236B}" srcOrd="2" destOrd="0" presId="urn:microsoft.com/office/officeart/2005/8/layout/vList2"/>
    <dgm:cxn modelId="{1FCEA049-C90B-4B71-B468-560FE8A644BA}" type="presParOf" srcId="{CDBC56C2-0B32-46F1-A85D-E9BDCEFBF410}" destId="{E6A00E48-8739-40F5-B72B-9FEEBE0119C5}" srcOrd="3" destOrd="0" presId="urn:microsoft.com/office/officeart/2005/8/layout/vList2"/>
    <dgm:cxn modelId="{092C6BB7-995F-4D48-A9EE-39AA19720CE7}" type="presParOf" srcId="{CDBC56C2-0B32-46F1-A85D-E9BDCEFBF410}" destId="{939AE764-512A-4B45-BCCB-84813B7FB94D}" srcOrd="4" destOrd="0" presId="urn:microsoft.com/office/officeart/2005/8/layout/vList2"/>
    <dgm:cxn modelId="{8B286C83-0A1D-437C-905B-D9953F66D7FE}" type="presParOf" srcId="{CDBC56C2-0B32-46F1-A85D-E9BDCEFBF410}" destId="{EBF08D06-DCFC-4911-A4B4-0E864A9F8494}" srcOrd="5" destOrd="0" presId="urn:microsoft.com/office/officeart/2005/8/layout/vList2"/>
    <dgm:cxn modelId="{B05E44AF-4718-4293-927F-F3ED28552B45}" type="presParOf" srcId="{CDBC56C2-0B32-46F1-A85D-E9BDCEFBF410}" destId="{238F1136-65B9-49BD-B8CC-714553E6FE2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F2B418-FD1F-4C73-9AEA-6E3C8335D85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22A4FB0-CD10-4322-AD9E-CDAC533EB037}">
      <dgm:prSet/>
      <dgm:spPr/>
      <dgm:t>
        <a:bodyPr/>
        <a:lstStyle/>
        <a:p>
          <a:r>
            <a:rPr lang="en-US"/>
            <a:t>After data selection, there were no null values nor duplicates. All variables had the appropriate datatypes and reasonable values.</a:t>
          </a:r>
        </a:p>
      </dgm:t>
    </dgm:pt>
    <dgm:pt modelId="{B1EDD496-C28D-464E-9290-E697FFE871D0}" type="parTrans" cxnId="{EBBB0B85-D0D7-4C15-9C74-3D1AC610AAA5}">
      <dgm:prSet/>
      <dgm:spPr/>
      <dgm:t>
        <a:bodyPr/>
        <a:lstStyle/>
        <a:p>
          <a:endParaRPr lang="en-US"/>
        </a:p>
      </dgm:t>
    </dgm:pt>
    <dgm:pt modelId="{E298EAFF-B07F-46DB-B8F0-300FA2EBAA3F}" type="sibTrans" cxnId="{EBBB0B85-D0D7-4C15-9C74-3D1AC610AAA5}">
      <dgm:prSet/>
      <dgm:spPr/>
      <dgm:t>
        <a:bodyPr/>
        <a:lstStyle/>
        <a:p>
          <a:endParaRPr lang="en-US"/>
        </a:p>
      </dgm:t>
    </dgm:pt>
    <dgm:pt modelId="{765C138F-42F6-4BA8-9785-67754E7D16D3}">
      <dgm:prSet/>
      <dgm:spPr/>
      <dgm:t>
        <a:bodyPr/>
        <a:lstStyle/>
        <a:p>
          <a:r>
            <a:rPr lang="en-US"/>
            <a:t>Economic variables for each country had to be converted from local currency units to US dollars for comparison purposes.</a:t>
          </a:r>
        </a:p>
      </dgm:t>
    </dgm:pt>
    <dgm:pt modelId="{8086118E-1839-4A6A-B069-2BD1A9A4E0D1}" type="parTrans" cxnId="{4E4E7A95-EA17-4237-9997-CECB67B451D0}">
      <dgm:prSet/>
      <dgm:spPr/>
      <dgm:t>
        <a:bodyPr/>
        <a:lstStyle/>
        <a:p>
          <a:endParaRPr lang="en-US"/>
        </a:p>
      </dgm:t>
    </dgm:pt>
    <dgm:pt modelId="{D042D00A-E0AE-412F-8EF5-69C1CC351C30}" type="sibTrans" cxnId="{4E4E7A95-EA17-4237-9997-CECB67B451D0}">
      <dgm:prSet/>
      <dgm:spPr/>
      <dgm:t>
        <a:bodyPr/>
        <a:lstStyle/>
        <a:p>
          <a:endParaRPr lang="en-US"/>
        </a:p>
      </dgm:t>
    </dgm:pt>
    <dgm:pt modelId="{B5065A20-CCDF-4180-AA5B-479A21EF7B01}" type="pres">
      <dgm:prSet presAssocID="{3DF2B418-FD1F-4C73-9AEA-6E3C8335D855}" presName="linear" presStyleCnt="0">
        <dgm:presLayoutVars>
          <dgm:animLvl val="lvl"/>
          <dgm:resizeHandles val="exact"/>
        </dgm:presLayoutVars>
      </dgm:prSet>
      <dgm:spPr/>
    </dgm:pt>
    <dgm:pt modelId="{64F7BF2E-C675-4D24-8754-2B6F3AEB3989}" type="pres">
      <dgm:prSet presAssocID="{422A4FB0-CD10-4322-AD9E-CDAC533EB037}" presName="parentText" presStyleLbl="node1" presStyleIdx="0" presStyleCnt="2">
        <dgm:presLayoutVars>
          <dgm:chMax val="0"/>
          <dgm:bulletEnabled val="1"/>
        </dgm:presLayoutVars>
      </dgm:prSet>
      <dgm:spPr/>
    </dgm:pt>
    <dgm:pt modelId="{550ED702-6A01-4B23-81AD-23279104557C}" type="pres">
      <dgm:prSet presAssocID="{E298EAFF-B07F-46DB-B8F0-300FA2EBAA3F}" presName="spacer" presStyleCnt="0"/>
      <dgm:spPr/>
    </dgm:pt>
    <dgm:pt modelId="{001AA33A-B6C2-4FB8-9094-CF2479F9C294}" type="pres">
      <dgm:prSet presAssocID="{765C138F-42F6-4BA8-9785-67754E7D16D3}" presName="parentText" presStyleLbl="node1" presStyleIdx="1" presStyleCnt="2">
        <dgm:presLayoutVars>
          <dgm:chMax val="0"/>
          <dgm:bulletEnabled val="1"/>
        </dgm:presLayoutVars>
      </dgm:prSet>
      <dgm:spPr/>
    </dgm:pt>
  </dgm:ptLst>
  <dgm:cxnLst>
    <dgm:cxn modelId="{E292AB73-7957-44BD-865E-000E78F45186}" type="presOf" srcId="{3DF2B418-FD1F-4C73-9AEA-6E3C8335D855}" destId="{B5065A20-CCDF-4180-AA5B-479A21EF7B01}" srcOrd="0" destOrd="0" presId="urn:microsoft.com/office/officeart/2005/8/layout/vList2"/>
    <dgm:cxn modelId="{7B895F76-95D8-40DD-AC82-37194BA3F973}" type="presOf" srcId="{765C138F-42F6-4BA8-9785-67754E7D16D3}" destId="{001AA33A-B6C2-4FB8-9094-CF2479F9C294}" srcOrd="0" destOrd="0" presId="urn:microsoft.com/office/officeart/2005/8/layout/vList2"/>
    <dgm:cxn modelId="{EBBB0B85-D0D7-4C15-9C74-3D1AC610AAA5}" srcId="{3DF2B418-FD1F-4C73-9AEA-6E3C8335D855}" destId="{422A4FB0-CD10-4322-AD9E-CDAC533EB037}" srcOrd="0" destOrd="0" parTransId="{B1EDD496-C28D-464E-9290-E697FFE871D0}" sibTransId="{E298EAFF-B07F-46DB-B8F0-300FA2EBAA3F}"/>
    <dgm:cxn modelId="{4E4E7A95-EA17-4237-9997-CECB67B451D0}" srcId="{3DF2B418-FD1F-4C73-9AEA-6E3C8335D855}" destId="{765C138F-42F6-4BA8-9785-67754E7D16D3}" srcOrd="1" destOrd="0" parTransId="{8086118E-1839-4A6A-B069-2BD1A9A4E0D1}" sibTransId="{D042D00A-E0AE-412F-8EF5-69C1CC351C30}"/>
    <dgm:cxn modelId="{75B020C9-57A1-488B-829D-27A29717A0C3}" type="presOf" srcId="{422A4FB0-CD10-4322-AD9E-CDAC533EB037}" destId="{64F7BF2E-C675-4D24-8754-2B6F3AEB3989}" srcOrd="0" destOrd="0" presId="urn:microsoft.com/office/officeart/2005/8/layout/vList2"/>
    <dgm:cxn modelId="{2FB28C27-EC83-4511-BC84-90AD3E459C94}" type="presParOf" srcId="{B5065A20-CCDF-4180-AA5B-479A21EF7B01}" destId="{64F7BF2E-C675-4D24-8754-2B6F3AEB3989}" srcOrd="0" destOrd="0" presId="urn:microsoft.com/office/officeart/2005/8/layout/vList2"/>
    <dgm:cxn modelId="{E01013C3-FC42-4497-95E1-833D70A0FD75}" type="presParOf" srcId="{B5065A20-CCDF-4180-AA5B-479A21EF7B01}" destId="{550ED702-6A01-4B23-81AD-23279104557C}" srcOrd="1" destOrd="0" presId="urn:microsoft.com/office/officeart/2005/8/layout/vList2"/>
    <dgm:cxn modelId="{60452CF0-4E13-46A2-8CF6-5804BDFB16B8}" type="presParOf" srcId="{B5065A20-CCDF-4180-AA5B-479A21EF7B01}" destId="{001AA33A-B6C2-4FB8-9094-CF2479F9C29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DD9B0-F353-447B-9FD0-2E2A800FF35A}">
      <dsp:nvSpPr>
        <dsp:cNvPr id="0" name=""/>
        <dsp:cNvSpPr/>
      </dsp:nvSpPr>
      <dsp:spPr>
        <a:xfrm>
          <a:off x="82613"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AA5E15-272B-4E90-8F48-C8E3AEA4DC81}">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D6CB5-E28D-4A26-8ABF-5FBEFCC6F312}">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Data Selection</a:t>
          </a:r>
        </a:p>
      </dsp:txBody>
      <dsp:txXfrm>
        <a:off x="1172126" y="908559"/>
        <a:ext cx="2114937" cy="897246"/>
      </dsp:txXfrm>
    </dsp:sp>
    <dsp:sp modelId="{5BB5563C-4E67-486A-9D0D-276EA311468D}">
      <dsp:nvSpPr>
        <dsp:cNvPr id="0" name=""/>
        <dsp:cNvSpPr/>
      </dsp:nvSpPr>
      <dsp:spPr>
        <a:xfrm>
          <a:off x="3655575"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21CBE1-22B4-4013-995E-FEE244CDF37D}">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571111-D817-4FD0-888E-CCB89E5085ED}">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Preparatory Analysis &amp; Methodology</a:t>
          </a:r>
        </a:p>
      </dsp:txBody>
      <dsp:txXfrm>
        <a:off x="4745088" y="908559"/>
        <a:ext cx="2114937" cy="897246"/>
      </dsp:txXfrm>
    </dsp:sp>
    <dsp:sp modelId="{BC7D6A5E-2BFB-455F-8EFB-ABB10BB7916E}">
      <dsp:nvSpPr>
        <dsp:cNvPr id="0" name=""/>
        <dsp:cNvSpPr/>
      </dsp:nvSpPr>
      <dsp:spPr>
        <a:xfrm>
          <a:off x="7228536"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B2B39-FC62-4B6C-B93A-8F1233CEBE96}">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2C7E2F-7570-4583-9F5F-B72219D82B18}">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Income &amp; Happiness</a:t>
          </a:r>
        </a:p>
      </dsp:txBody>
      <dsp:txXfrm>
        <a:off x="8318049" y="908559"/>
        <a:ext cx="2114937" cy="897246"/>
      </dsp:txXfrm>
    </dsp:sp>
    <dsp:sp modelId="{D8E0F34D-151E-48A9-811F-7A50AF096F0A}">
      <dsp:nvSpPr>
        <dsp:cNvPr id="0" name=""/>
        <dsp:cNvSpPr/>
      </dsp:nvSpPr>
      <dsp:spPr>
        <a:xfrm>
          <a:off x="82613"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73498-63CF-4915-B45C-12FDCBFC78E0}">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3AEE45-7D89-4611-9CF3-19AE8B2C4103}">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Other Factors Contributing to Happiness</a:t>
          </a:r>
        </a:p>
      </dsp:txBody>
      <dsp:txXfrm>
        <a:off x="1172126" y="2545532"/>
        <a:ext cx="2114937" cy="897246"/>
      </dsp:txXfrm>
    </dsp:sp>
    <dsp:sp modelId="{1DCE5DD7-7C3C-4442-BCA4-CE2DB33E8F0B}">
      <dsp:nvSpPr>
        <dsp:cNvPr id="0" name=""/>
        <dsp:cNvSpPr/>
      </dsp:nvSpPr>
      <dsp:spPr>
        <a:xfrm>
          <a:off x="3655575"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4B794-3046-4127-8C6E-E40D337B6C03}">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F9D946-4607-40C3-AFF9-42095FFBF42A}">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Summary</a:t>
          </a:r>
        </a:p>
      </dsp:txBody>
      <dsp:txXfrm>
        <a:off x="4745088"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65858-127A-423B-BE9D-60C68DECF565}">
      <dsp:nvSpPr>
        <dsp:cNvPr id="0" name=""/>
        <dsp:cNvSpPr/>
      </dsp:nvSpPr>
      <dsp:spPr>
        <a:xfrm>
          <a:off x="0" y="86822"/>
          <a:ext cx="10515600" cy="10055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Data was obtained from the World Inequality Database for all countries, all indicators, and all years.</a:t>
          </a:r>
        </a:p>
      </dsp:txBody>
      <dsp:txXfrm>
        <a:off x="49087" y="135909"/>
        <a:ext cx="10417426" cy="907369"/>
      </dsp:txXfrm>
    </dsp:sp>
    <dsp:sp modelId="{BABED854-EE23-40EE-BEE5-6214D62D236B}">
      <dsp:nvSpPr>
        <dsp:cNvPr id="0" name=""/>
        <dsp:cNvSpPr/>
      </dsp:nvSpPr>
      <dsp:spPr>
        <a:xfrm>
          <a:off x="0" y="1144205"/>
          <a:ext cx="10515600" cy="1005543"/>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World Happiness Reports have been published for the years 2012-2023. A year from this range had to be selected for analysis.</a:t>
          </a:r>
        </a:p>
      </dsp:txBody>
      <dsp:txXfrm>
        <a:off x="49087" y="1193292"/>
        <a:ext cx="10417426" cy="907369"/>
      </dsp:txXfrm>
    </dsp:sp>
    <dsp:sp modelId="{939AE764-512A-4B45-BCCB-84813B7FB94D}">
      <dsp:nvSpPr>
        <dsp:cNvPr id="0" name=""/>
        <dsp:cNvSpPr/>
      </dsp:nvSpPr>
      <dsp:spPr>
        <a:xfrm>
          <a:off x="0" y="2201589"/>
          <a:ext cx="10515600" cy="1005543"/>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After selecting a subset of the available variables from the World Inequality Database data, using Python the year 2015 was determined to have the most countries with all these variables defined. (Not all countries have all variables defined for all years.)</a:t>
          </a:r>
        </a:p>
      </dsp:txBody>
      <dsp:txXfrm>
        <a:off x="49087" y="2250676"/>
        <a:ext cx="10417426" cy="907369"/>
      </dsp:txXfrm>
    </dsp:sp>
    <dsp:sp modelId="{238F1136-65B9-49BD-B8CC-714553E6FE2E}">
      <dsp:nvSpPr>
        <dsp:cNvPr id="0" name=""/>
        <dsp:cNvSpPr/>
      </dsp:nvSpPr>
      <dsp:spPr>
        <a:xfrm>
          <a:off x="0" y="3258972"/>
          <a:ext cx="10515600" cy="100554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This left 52 countries, and the data from the World Inequality Database and World Happiness Report for 2015 was combined into one dataset.</a:t>
          </a:r>
        </a:p>
      </dsp:txBody>
      <dsp:txXfrm>
        <a:off x="49087" y="3308059"/>
        <a:ext cx="10417426" cy="907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7BF2E-C675-4D24-8754-2B6F3AEB3989}">
      <dsp:nvSpPr>
        <dsp:cNvPr id="0" name=""/>
        <dsp:cNvSpPr/>
      </dsp:nvSpPr>
      <dsp:spPr>
        <a:xfrm>
          <a:off x="0" y="31329"/>
          <a:ext cx="10515600" cy="20896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After data selection, there were no null values nor duplicates. All variables had the appropriate datatypes and reasonable values.</a:t>
          </a:r>
        </a:p>
      </dsp:txBody>
      <dsp:txXfrm>
        <a:off x="102007" y="133336"/>
        <a:ext cx="10311586" cy="1885605"/>
      </dsp:txXfrm>
    </dsp:sp>
    <dsp:sp modelId="{001AA33A-B6C2-4FB8-9094-CF2479F9C294}">
      <dsp:nvSpPr>
        <dsp:cNvPr id="0" name=""/>
        <dsp:cNvSpPr/>
      </dsp:nvSpPr>
      <dsp:spPr>
        <a:xfrm>
          <a:off x="0" y="2230389"/>
          <a:ext cx="10515600" cy="20896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Economic variables for each country had to be converted from local currency units to US dollars for comparison purposes.</a:t>
          </a:r>
        </a:p>
      </dsp:txBody>
      <dsp:txXfrm>
        <a:off x="102007" y="2332396"/>
        <a:ext cx="10311586" cy="188560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01/11/2023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9CF7-9574-00C7-21BB-5374383AE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1DB47-3CF1-DD8D-2606-B7D8FA823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06ABDB-C423-7CE6-D9BE-B736BD38D582}"/>
              </a:ext>
            </a:extLst>
          </p:cNvPr>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5" name="Footer Placeholder 4">
            <a:extLst>
              <a:ext uri="{FF2B5EF4-FFF2-40B4-BE49-F238E27FC236}">
                <a16:creationId xmlns:a16="http://schemas.microsoft.com/office/drawing/2014/main" id="{EB87DE71-3FE6-6519-40EF-7F6D3B5F74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FEAC0D-4C8D-8D52-A972-65A0062364FB}"/>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38528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3F75-D036-6E4A-F835-56690CEEA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D6E8B0-EC2A-B2FD-F2C8-28645E5B4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4181A-B353-76B1-D408-B1BD56A645DD}"/>
              </a:ext>
            </a:extLst>
          </p:cNvPr>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5" name="Footer Placeholder 4">
            <a:extLst>
              <a:ext uri="{FF2B5EF4-FFF2-40B4-BE49-F238E27FC236}">
                <a16:creationId xmlns:a16="http://schemas.microsoft.com/office/drawing/2014/main" id="{2EAF0C42-74E8-CBD4-B3A5-18F1189A6B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A13E82-8C54-B371-A31C-B9B58F9C1D60}"/>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64743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D3A489-F46B-3572-31C7-EA10D5B37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0D04D5-6FAE-A30B-89E4-D5198FD93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C542F-47CA-F87E-25FB-5B7DB171FF78}"/>
              </a:ext>
            </a:extLst>
          </p:cNvPr>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5" name="Footer Placeholder 4">
            <a:extLst>
              <a:ext uri="{FF2B5EF4-FFF2-40B4-BE49-F238E27FC236}">
                <a16:creationId xmlns:a16="http://schemas.microsoft.com/office/drawing/2014/main" id="{A7DDA027-C1AC-AF17-07CD-DDBF41E373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9B6994-A1E9-B969-AD3E-CFDE69B06D54}"/>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1914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13F2-1723-7EDA-CF32-A048B35A4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9E15B5-DB3E-0E2D-AF98-D1150A6D4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D0D63-6F0E-739E-3806-1970926D7E99}"/>
              </a:ext>
            </a:extLst>
          </p:cNvPr>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5" name="Footer Placeholder 4">
            <a:extLst>
              <a:ext uri="{FF2B5EF4-FFF2-40B4-BE49-F238E27FC236}">
                <a16:creationId xmlns:a16="http://schemas.microsoft.com/office/drawing/2014/main" id="{1BE09AFC-6BE8-AFEA-38D7-27BE87D7F5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63B3D0-1354-22C8-2B27-5185BAF2F373}"/>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96526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97D5-3B80-F024-9541-C885BE761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D622EC-DFFA-99CA-0B3F-EBA46737E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31399E-3E34-10B7-519E-89F18529A8B4}"/>
              </a:ext>
            </a:extLst>
          </p:cNvPr>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5" name="Footer Placeholder 4">
            <a:extLst>
              <a:ext uri="{FF2B5EF4-FFF2-40B4-BE49-F238E27FC236}">
                <a16:creationId xmlns:a16="http://schemas.microsoft.com/office/drawing/2014/main" id="{D1E4CF5F-4AEC-1A33-E428-FA5FDBBFD7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4598B1-2CC6-1B58-22A9-77E33BA5CFB4}"/>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049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C443-EC84-B2C1-7FBC-047FA2431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469CF-12BF-98C2-D414-2682781489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3EC94-D49F-5EF7-F97F-B82F6397B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3B8564-E21F-C759-E0C7-EC1C60C759E8}"/>
              </a:ext>
            </a:extLst>
          </p:cNvPr>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6" name="Footer Placeholder 5">
            <a:extLst>
              <a:ext uri="{FF2B5EF4-FFF2-40B4-BE49-F238E27FC236}">
                <a16:creationId xmlns:a16="http://schemas.microsoft.com/office/drawing/2014/main" id="{980C789A-472B-F8EE-7829-2F7C3B63B0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2EF674-AF17-EF15-144F-7048FBD2760B}"/>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4705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A8AF-23A4-614D-C2B9-8C4B626028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548770-411E-B14C-0243-D7BC80177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CF78EC-7C9C-433B-8C0C-9B1E87EB7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C3005B-A5FA-9A45-7C4A-7EE752126F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CE3EA2-4C16-2575-6E7A-0C3DBB6675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4FF10E-5663-6B97-B91B-916C3E22D93D}"/>
              </a:ext>
            </a:extLst>
          </p:cNvPr>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8" name="Footer Placeholder 7">
            <a:extLst>
              <a:ext uri="{FF2B5EF4-FFF2-40B4-BE49-F238E27FC236}">
                <a16:creationId xmlns:a16="http://schemas.microsoft.com/office/drawing/2014/main" id="{CB293DF8-4C26-284D-435B-1B8181BE07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7AB1A93-DA1C-2ADA-AEAD-0C72E66B3C6C}"/>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4863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7991-046A-8BE2-63DD-15BFC700B6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4C6D99-4E84-3544-3669-3601450160D2}"/>
              </a:ext>
            </a:extLst>
          </p:cNvPr>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4" name="Footer Placeholder 3">
            <a:extLst>
              <a:ext uri="{FF2B5EF4-FFF2-40B4-BE49-F238E27FC236}">
                <a16:creationId xmlns:a16="http://schemas.microsoft.com/office/drawing/2014/main" id="{310374B9-9AA9-70DF-3F80-47DF5B47FBF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7BE331B-B133-5FC2-72A0-C4E1497BC3A6}"/>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147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BD571-4090-834F-EC46-6F69E62D56DC}"/>
              </a:ext>
            </a:extLst>
          </p:cNvPr>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3" name="Footer Placeholder 2">
            <a:extLst>
              <a:ext uri="{FF2B5EF4-FFF2-40B4-BE49-F238E27FC236}">
                <a16:creationId xmlns:a16="http://schemas.microsoft.com/office/drawing/2014/main" id="{59E8F64C-B3E1-BF9C-D98B-EB61F83DDB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29D9129-BDA6-B914-658E-12F5C5DE3F8C}"/>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4281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7D2E-E88E-0742-C8F6-189BA4FDC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D602F5-0224-68BA-6090-DDE7BBEB1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DDDED9-B42B-9276-BF5E-FA1E2D439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B2616F-DA47-31C2-F322-70F79D4AD499}"/>
              </a:ext>
            </a:extLst>
          </p:cNvPr>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6" name="Footer Placeholder 5">
            <a:extLst>
              <a:ext uri="{FF2B5EF4-FFF2-40B4-BE49-F238E27FC236}">
                <a16:creationId xmlns:a16="http://schemas.microsoft.com/office/drawing/2014/main" id="{5BBCC9A6-9834-4461-A5A0-FFF0F2EB02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4E5402-DD50-5D6F-CA36-E005570BFBBC}"/>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93489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CB40-D947-EE30-2B6F-4E9B77E9A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DA7EF2-649F-984F-7A8A-2EEE900C1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BA08D9-BA7A-6851-3A8E-0815BBE98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1F8D4-762E-CDFE-6F76-2CE1556B47D8}"/>
              </a:ext>
            </a:extLst>
          </p:cNvPr>
          <p:cNvSpPr>
            <a:spLocks noGrp="1"/>
          </p:cNvSpPr>
          <p:nvPr>
            <p:ph type="dt" sz="half" idx="10"/>
          </p:nvPr>
        </p:nvSpPr>
        <p:spPr/>
        <p:txBody>
          <a:bodyPr/>
          <a:lstStyle/>
          <a:p>
            <a:fld id="{14F96FE2-9E77-4834-9C6B-212E1056298F}" type="datetimeFigureOut">
              <a:rPr lang="en-US" smtClean="0"/>
              <a:t>11/1/2023</a:t>
            </a:fld>
            <a:endParaRPr lang="en-US" dirty="0"/>
          </a:p>
        </p:txBody>
      </p:sp>
      <p:sp>
        <p:nvSpPr>
          <p:cNvPr id="6" name="Footer Placeholder 5">
            <a:extLst>
              <a:ext uri="{FF2B5EF4-FFF2-40B4-BE49-F238E27FC236}">
                <a16:creationId xmlns:a16="http://schemas.microsoft.com/office/drawing/2014/main" id="{FFA3C8FF-3E80-2015-1CE7-3345B6E566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BFDC14-4726-EC6E-FB8C-CF51886C207F}"/>
              </a:ext>
            </a:extLst>
          </p:cNvPr>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06627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6F2D3-BC03-7B0B-E7AD-CD6C41425C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CD36D8-0CCA-2AD6-83EF-9E1A3D020C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07B65-63F9-1EA1-4139-3020A9798E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11/1/2023</a:t>
            </a:fld>
            <a:endParaRPr lang="en-US" dirty="0"/>
          </a:p>
        </p:txBody>
      </p:sp>
      <p:sp>
        <p:nvSpPr>
          <p:cNvPr id="5" name="Footer Placeholder 4">
            <a:extLst>
              <a:ext uri="{FF2B5EF4-FFF2-40B4-BE49-F238E27FC236}">
                <a16:creationId xmlns:a16="http://schemas.microsoft.com/office/drawing/2014/main" id="{3A45CF6A-FAB9-8BE0-D812-0347E73B66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B1B703-E687-207A-0650-AD9F5981F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120071585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695762" y="3444079"/>
            <a:ext cx="8800487"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World Inequality and Happiness</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0DCA-9BED-5520-81F1-EFACCF99B899}"/>
              </a:ext>
            </a:extLst>
          </p:cNvPr>
          <p:cNvSpPr>
            <a:spLocks noGrp="1"/>
          </p:cNvSpPr>
          <p:nvPr>
            <p:ph type="title"/>
          </p:nvPr>
        </p:nvSpPr>
        <p:spPr/>
        <p:txBody>
          <a:bodyPr/>
          <a:lstStyle/>
          <a:p>
            <a:r>
              <a:rPr lang="en-US" dirty="0"/>
              <a:t>Social Security Benefits</a:t>
            </a:r>
          </a:p>
        </p:txBody>
      </p:sp>
      <p:sp>
        <p:nvSpPr>
          <p:cNvPr id="3" name="Content Placeholder 2">
            <a:extLst>
              <a:ext uri="{FF2B5EF4-FFF2-40B4-BE49-F238E27FC236}">
                <a16:creationId xmlns:a16="http://schemas.microsoft.com/office/drawing/2014/main" id="{A56787C2-5B85-2B54-C3C4-6F1D5022EDDD}"/>
              </a:ext>
            </a:extLst>
          </p:cNvPr>
          <p:cNvSpPr>
            <a:spLocks noGrp="1"/>
          </p:cNvSpPr>
          <p:nvPr>
            <p:ph sz="half" idx="1"/>
          </p:nvPr>
        </p:nvSpPr>
        <p:spPr/>
        <p:txBody>
          <a:bodyPr/>
          <a:lstStyle/>
          <a:p>
            <a:r>
              <a:rPr lang="en-US" dirty="0"/>
              <a:t>Happiness increases as social security benefits increase.</a:t>
            </a:r>
          </a:p>
        </p:txBody>
      </p:sp>
      <p:graphicFrame>
        <p:nvGraphicFramePr>
          <p:cNvPr id="5" name="Content Placeholder 4">
            <a:extLst>
              <a:ext uri="{FF2B5EF4-FFF2-40B4-BE49-F238E27FC236}">
                <a16:creationId xmlns:a16="http://schemas.microsoft.com/office/drawing/2014/main" id="{158BE03C-B788-411D-B933-E4B09A6E74D8}"/>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8517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4003-3148-4E17-4D53-201546E63E1A}"/>
              </a:ext>
            </a:extLst>
          </p:cNvPr>
          <p:cNvSpPr>
            <a:spLocks noGrp="1"/>
          </p:cNvSpPr>
          <p:nvPr>
            <p:ph type="title"/>
          </p:nvPr>
        </p:nvSpPr>
        <p:spPr/>
        <p:txBody>
          <a:bodyPr/>
          <a:lstStyle/>
          <a:p>
            <a:r>
              <a:rPr lang="en-US" dirty="0"/>
              <a:t>Average Household Wealth</a:t>
            </a:r>
          </a:p>
        </p:txBody>
      </p:sp>
      <p:sp>
        <p:nvSpPr>
          <p:cNvPr id="3" name="Content Placeholder 2">
            <a:extLst>
              <a:ext uri="{FF2B5EF4-FFF2-40B4-BE49-F238E27FC236}">
                <a16:creationId xmlns:a16="http://schemas.microsoft.com/office/drawing/2014/main" id="{1D8B45E5-9FAB-96C4-C5B0-4DB733874631}"/>
              </a:ext>
            </a:extLst>
          </p:cNvPr>
          <p:cNvSpPr>
            <a:spLocks noGrp="1"/>
          </p:cNvSpPr>
          <p:nvPr>
            <p:ph sz="half" idx="1"/>
          </p:nvPr>
        </p:nvSpPr>
        <p:spPr/>
        <p:txBody>
          <a:bodyPr/>
          <a:lstStyle/>
          <a:p>
            <a:r>
              <a:rPr lang="en-US" dirty="0"/>
              <a:t>Happiness increases with average household wealth.</a:t>
            </a:r>
          </a:p>
          <a:p>
            <a:r>
              <a:rPr lang="en-US" dirty="0"/>
              <a:t>When we break households into bottom 99% and top 1%, we see that happiness skyrockets with increases in the bottom 99% and increases only moderately with increases in wealth of the top 1%.</a:t>
            </a:r>
          </a:p>
        </p:txBody>
      </p:sp>
      <p:graphicFrame>
        <p:nvGraphicFramePr>
          <p:cNvPr id="5" name="Content Placeholder 4">
            <a:extLst>
              <a:ext uri="{FF2B5EF4-FFF2-40B4-BE49-F238E27FC236}">
                <a16:creationId xmlns:a16="http://schemas.microsoft.com/office/drawing/2014/main" id="{0A8CCAFE-980B-476E-B01C-09133814BC87}"/>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4658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CBCA8-A876-3B5F-EF9B-AA52AB27E806}"/>
              </a:ext>
            </a:extLst>
          </p:cNvPr>
          <p:cNvSpPr>
            <a:spLocks noGrp="1"/>
          </p:cNvSpPr>
          <p:nvPr>
            <p:ph type="title"/>
          </p:nvPr>
        </p:nvSpPr>
        <p:spPr>
          <a:xfrm>
            <a:off x="841248" y="426720"/>
            <a:ext cx="10506456" cy="1919141"/>
          </a:xfrm>
        </p:spPr>
        <p:txBody>
          <a:bodyPr anchor="b">
            <a:normAutofit/>
          </a:bodyPr>
          <a:lstStyle/>
          <a:p>
            <a:r>
              <a:rPr lang="en-US" sz="6000"/>
              <a:t>Summary</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2">
            <a:extLst>
              <a:ext uri="{FF2B5EF4-FFF2-40B4-BE49-F238E27FC236}">
                <a16:creationId xmlns:a16="http://schemas.microsoft.com/office/drawing/2014/main" id="{3287E66B-5C61-0342-58B1-C1226D64BA75}"/>
              </a:ext>
            </a:extLst>
          </p:cNvPr>
          <p:cNvSpPr>
            <a:spLocks noGrp="1"/>
          </p:cNvSpPr>
          <p:nvPr>
            <p:ph idx="1"/>
          </p:nvPr>
        </p:nvSpPr>
        <p:spPr>
          <a:xfrm>
            <a:off x="841248" y="3337269"/>
            <a:ext cx="10509504" cy="2905686"/>
          </a:xfrm>
        </p:spPr>
        <p:txBody>
          <a:bodyPr>
            <a:normAutofit/>
          </a:bodyPr>
          <a:lstStyle/>
          <a:p>
            <a:r>
              <a:rPr lang="en-US" sz="2000"/>
              <a:t>Income is positively correlated with happiness, especially government income. Corporate income increases happiness the least.</a:t>
            </a:r>
          </a:p>
          <a:p>
            <a:r>
              <a:rPr lang="en-US" sz="2000"/>
              <a:t>When the share of national income is greater for labor and lesser for capital, happiness increases.</a:t>
            </a:r>
          </a:p>
          <a:p>
            <a:r>
              <a:rPr lang="en-US" sz="2000"/>
              <a:t>Social security benefits are positively correlated with happiness.</a:t>
            </a:r>
          </a:p>
          <a:p>
            <a:r>
              <a:rPr lang="en-US" sz="2000"/>
              <a:t>Average household wealth positively affects happiness. The increase is remarkably strong for the bottom 99% of households and moderate for the top 1% of households.</a:t>
            </a:r>
          </a:p>
          <a:p>
            <a:r>
              <a:rPr lang="en-US" sz="2000"/>
              <a:t>Average household wealth of the bottom 99% of households seems to have the strongest affect on the happiness of a country.</a:t>
            </a:r>
          </a:p>
        </p:txBody>
      </p:sp>
    </p:spTree>
    <p:extLst>
      <p:ext uri="{BB962C8B-B14F-4D97-AF65-F5344CB8AC3E}">
        <p14:creationId xmlns:p14="http://schemas.microsoft.com/office/powerpoint/2010/main" val="360291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65599-3D27-95A0-43E7-0EB5B60ADEDA}"/>
              </a:ext>
            </a:extLst>
          </p:cNvPr>
          <p:cNvSpPr>
            <a:spLocks noGrp="1"/>
          </p:cNvSpPr>
          <p:nvPr>
            <p:ph type="title"/>
          </p:nvPr>
        </p:nvSpPr>
        <p:spPr>
          <a:xfrm>
            <a:off x="838200" y="556995"/>
            <a:ext cx="10515600" cy="1133693"/>
          </a:xfrm>
        </p:spPr>
        <p:txBody>
          <a:bodyPr>
            <a:normAutofit/>
          </a:bodyPr>
          <a:lstStyle/>
          <a:p>
            <a:r>
              <a:rPr lang="en-US" sz="5200"/>
              <a:t>Roadmap</a:t>
            </a:r>
          </a:p>
        </p:txBody>
      </p:sp>
      <p:graphicFrame>
        <p:nvGraphicFramePr>
          <p:cNvPr id="5" name="Diagram 4">
            <a:extLst>
              <a:ext uri="{FF2B5EF4-FFF2-40B4-BE49-F238E27FC236}">
                <a16:creationId xmlns:a16="http://schemas.microsoft.com/office/drawing/2014/main" id="{FD246AE2-FAF9-BD33-190D-26E2864D77C8}"/>
              </a:ext>
            </a:extLst>
          </p:cNvPr>
          <p:cNvGraphicFramePr/>
          <p:nvPr>
            <p:extLst>
              <p:ext uri="{D42A27DB-BD31-4B8C-83A1-F6EECF244321}">
                <p14:modId xmlns:p14="http://schemas.microsoft.com/office/powerpoint/2010/main" val="3474822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51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FC442-7886-7C8F-B403-4B5EAFE255D1}"/>
              </a:ext>
            </a:extLst>
          </p:cNvPr>
          <p:cNvSpPr>
            <a:spLocks noGrp="1"/>
          </p:cNvSpPr>
          <p:nvPr>
            <p:ph type="title"/>
          </p:nvPr>
        </p:nvSpPr>
        <p:spPr>
          <a:xfrm>
            <a:off x="838200" y="556995"/>
            <a:ext cx="10515600" cy="1133693"/>
          </a:xfrm>
        </p:spPr>
        <p:txBody>
          <a:bodyPr>
            <a:normAutofit/>
          </a:bodyPr>
          <a:lstStyle/>
          <a:p>
            <a:r>
              <a:rPr lang="en-US" sz="5200"/>
              <a:t>Data Selection</a:t>
            </a:r>
          </a:p>
        </p:txBody>
      </p:sp>
      <p:graphicFrame>
        <p:nvGraphicFramePr>
          <p:cNvPr id="6" name="Content Placeholder 3">
            <a:extLst>
              <a:ext uri="{FF2B5EF4-FFF2-40B4-BE49-F238E27FC236}">
                <a16:creationId xmlns:a16="http://schemas.microsoft.com/office/drawing/2014/main" id="{2EC3E6E0-6B86-756B-72AA-AD9687DAAA85}"/>
              </a:ext>
            </a:extLst>
          </p:cNvPr>
          <p:cNvGraphicFramePr>
            <a:graphicFrameLocks noGrp="1"/>
          </p:cNvGraphicFramePr>
          <p:nvPr>
            <p:ph idx="1"/>
            <p:extLst>
              <p:ext uri="{D42A27DB-BD31-4B8C-83A1-F6EECF244321}">
                <p14:modId xmlns:p14="http://schemas.microsoft.com/office/powerpoint/2010/main" val="11636707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111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5A2AC-109C-C229-35C0-BC318679891E}"/>
              </a:ext>
            </a:extLst>
          </p:cNvPr>
          <p:cNvSpPr>
            <a:spLocks noGrp="1"/>
          </p:cNvSpPr>
          <p:nvPr>
            <p:ph type="title"/>
          </p:nvPr>
        </p:nvSpPr>
        <p:spPr>
          <a:xfrm>
            <a:off x="838200" y="556995"/>
            <a:ext cx="10515600" cy="1133693"/>
          </a:xfrm>
        </p:spPr>
        <p:txBody>
          <a:bodyPr>
            <a:normAutofit/>
          </a:bodyPr>
          <a:lstStyle/>
          <a:p>
            <a:r>
              <a:rPr lang="en-US" sz="5200"/>
              <a:t>Preparatory Analysis &amp; Methodology</a:t>
            </a:r>
          </a:p>
        </p:txBody>
      </p:sp>
      <p:graphicFrame>
        <p:nvGraphicFramePr>
          <p:cNvPr id="5" name="Content Placeholder 2">
            <a:extLst>
              <a:ext uri="{FF2B5EF4-FFF2-40B4-BE49-F238E27FC236}">
                <a16:creationId xmlns:a16="http://schemas.microsoft.com/office/drawing/2014/main" id="{6D2A7C28-6CD4-1C68-4F6E-FC08D6E7CDBD}"/>
              </a:ext>
            </a:extLst>
          </p:cNvPr>
          <p:cNvGraphicFramePr>
            <a:graphicFrameLocks noGrp="1"/>
          </p:cNvGraphicFramePr>
          <p:nvPr>
            <p:ph idx="1"/>
            <p:extLst>
              <p:ext uri="{D42A27DB-BD31-4B8C-83A1-F6EECF244321}">
                <p14:modId xmlns:p14="http://schemas.microsoft.com/office/powerpoint/2010/main" val="26346700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924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1E8CC65-CD0E-C3D0-FB0E-6DB6C9EFE9F8}"/>
              </a:ext>
            </a:extLst>
          </p:cNvPr>
          <p:cNvPicPr>
            <a:picLocks noChangeAspect="1"/>
          </p:cNvPicPr>
          <p:nvPr/>
        </p:nvPicPr>
        <p:blipFill rotWithShape="1">
          <a:blip r:embed="rId2"/>
          <a:srcRect l="20688"/>
          <a:stretch/>
        </p:blipFill>
        <p:spPr>
          <a:xfrm>
            <a:off x="2522358"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0C3A0B-02FB-65A8-A89A-2C7AAC46B3F4}"/>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a:t>Income &amp; Happiness</a:t>
            </a:r>
          </a:p>
        </p:txBody>
      </p:sp>
      <p:sp>
        <p:nvSpPr>
          <p:cNvPr id="3" name="Text Placeholder 2">
            <a:extLst>
              <a:ext uri="{FF2B5EF4-FFF2-40B4-BE49-F238E27FC236}">
                <a16:creationId xmlns:a16="http://schemas.microsoft.com/office/drawing/2014/main" id="{B0DA00CF-D53E-B27E-5657-3B08C4F64DB2}"/>
              </a:ext>
            </a:extLst>
          </p:cNvPr>
          <p:cNvSpPr>
            <a:spLocks noGrp="1"/>
          </p:cNvSpPr>
          <p:nvPr>
            <p:ph type="body" idx="1"/>
          </p:nvPr>
        </p:nvSpPr>
        <p:spPr>
          <a:xfrm>
            <a:off x="952229" y="4629234"/>
            <a:ext cx="3973386" cy="1485319"/>
          </a:xfrm>
          <a:noFill/>
        </p:spPr>
        <p:txBody>
          <a:bodyPr vert="horz" lIns="91440" tIns="45720" rIns="91440" bIns="45720" rtlCol="0">
            <a:normAutofit/>
          </a:bodyPr>
          <a:lstStyle/>
          <a:p>
            <a:endParaRPr lang="en-US">
              <a:solidFill>
                <a:schemeClr val="tx1"/>
              </a:solidFill>
            </a:endParaRPr>
          </a:p>
        </p:txBody>
      </p:sp>
    </p:spTree>
    <p:extLst>
      <p:ext uri="{BB962C8B-B14F-4D97-AF65-F5344CB8AC3E}">
        <p14:creationId xmlns:p14="http://schemas.microsoft.com/office/powerpoint/2010/main" val="7460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88E7-DC47-172D-14D9-928702D8F69E}"/>
              </a:ext>
            </a:extLst>
          </p:cNvPr>
          <p:cNvSpPr>
            <a:spLocks noGrp="1"/>
          </p:cNvSpPr>
          <p:nvPr>
            <p:ph type="title"/>
          </p:nvPr>
        </p:nvSpPr>
        <p:spPr/>
        <p:txBody>
          <a:bodyPr/>
          <a:lstStyle/>
          <a:p>
            <a:r>
              <a:rPr lang="en-US"/>
              <a:t>Primary Income</a:t>
            </a:r>
            <a:endParaRPr lang="en-US" dirty="0"/>
          </a:p>
        </p:txBody>
      </p:sp>
      <p:sp>
        <p:nvSpPr>
          <p:cNvPr id="3" name="Content Placeholder 2">
            <a:extLst>
              <a:ext uri="{FF2B5EF4-FFF2-40B4-BE49-F238E27FC236}">
                <a16:creationId xmlns:a16="http://schemas.microsoft.com/office/drawing/2014/main" id="{D9B6CB9E-FA20-04EB-3550-C1A31A819493}"/>
              </a:ext>
            </a:extLst>
          </p:cNvPr>
          <p:cNvSpPr>
            <a:spLocks noGrp="1"/>
          </p:cNvSpPr>
          <p:nvPr>
            <p:ph sz="half" idx="1"/>
          </p:nvPr>
        </p:nvSpPr>
        <p:spPr/>
        <p:txBody>
          <a:bodyPr>
            <a:normAutofit fontScale="92500" lnSpcReduction="10000"/>
          </a:bodyPr>
          <a:lstStyle/>
          <a:p>
            <a:r>
              <a:rPr lang="en-US"/>
              <a:t>Primary income refers to income that is earned through the production of goods and services. It includes the income generated by individuals or entities from factors of production such as labor, capital, and land.</a:t>
            </a:r>
          </a:p>
          <a:p>
            <a:r>
              <a:rPr lang="en-US"/>
              <a:t>The greatest increase in happiness comes from the primary income of government.</a:t>
            </a:r>
          </a:p>
          <a:p>
            <a:r>
              <a:rPr lang="en-US"/>
              <a:t>The least increase comes from the income of the corporate sector.</a:t>
            </a:r>
            <a:endParaRPr lang="en-US" dirty="0"/>
          </a:p>
        </p:txBody>
      </p:sp>
      <p:graphicFrame>
        <p:nvGraphicFramePr>
          <p:cNvPr id="6" name="Content Placeholder 5">
            <a:extLst>
              <a:ext uri="{FF2B5EF4-FFF2-40B4-BE49-F238E27FC236}">
                <a16:creationId xmlns:a16="http://schemas.microsoft.com/office/drawing/2014/main" id="{CF54F04C-4B2A-4DC8-8E27-A30CA7AD6BAC}"/>
              </a:ext>
            </a:extLst>
          </p:cNvPr>
          <p:cNvGraphicFramePr>
            <a:graphicFrameLocks noGrp="1"/>
          </p:cNvGraphicFramePr>
          <p:nvPr>
            <p:ph sz="half" idx="2"/>
            <p:extLst>
              <p:ext uri="{D42A27DB-BD31-4B8C-83A1-F6EECF244321}">
                <p14:modId xmlns:p14="http://schemas.microsoft.com/office/powerpoint/2010/main" val="2814813432"/>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067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20E8-8072-57E4-5C3B-48C1295CC0DC}"/>
              </a:ext>
            </a:extLst>
          </p:cNvPr>
          <p:cNvSpPr>
            <a:spLocks noGrp="1"/>
          </p:cNvSpPr>
          <p:nvPr>
            <p:ph type="title"/>
          </p:nvPr>
        </p:nvSpPr>
        <p:spPr/>
        <p:txBody>
          <a:bodyPr/>
          <a:lstStyle/>
          <a:p>
            <a:r>
              <a:rPr lang="en-US" dirty="0"/>
              <a:t>Secondary Income</a:t>
            </a:r>
          </a:p>
        </p:txBody>
      </p:sp>
      <p:sp>
        <p:nvSpPr>
          <p:cNvPr id="3" name="Content Placeholder 2">
            <a:extLst>
              <a:ext uri="{FF2B5EF4-FFF2-40B4-BE49-F238E27FC236}">
                <a16:creationId xmlns:a16="http://schemas.microsoft.com/office/drawing/2014/main" id="{E2C1ABA2-CA84-47C4-A38F-EE1C03B589BD}"/>
              </a:ext>
            </a:extLst>
          </p:cNvPr>
          <p:cNvSpPr>
            <a:spLocks noGrp="1"/>
          </p:cNvSpPr>
          <p:nvPr>
            <p:ph sz="half" idx="1"/>
          </p:nvPr>
        </p:nvSpPr>
        <p:spPr/>
        <p:txBody>
          <a:bodyPr>
            <a:normAutofit lnSpcReduction="10000"/>
          </a:bodyPr>
          <a:lstStyle/>
          <a:p>
            <a:r>
              <a:rPr lang="en-US" dirty="0"/>
              <a:t>Secondary income, also known as transfer income or redistributive income, consists of transfers of money or goods between individuals, households, or countries. These transfers are often aimed at redistributing income or providing financial assistance.</a:t>
            </a:r>
          </a:p>
          <a:p>
            <a:r>
              <a:rPr lang="en-US" dirty="0"/>
              <a:t>Impact on happiness is largely the same as for primary income.</a:t>
            </a:r>
          </a:p>
        </p:txBody>
      </p:sp>
      <p:graphicFrame>
        <p:nvGraphicFramePr>
          <p:cNvPr id="5" name="Content Placeholder 4">
            <a:extLst>
              <a:ext uri="{FF2B5EF4-FFF2-40B4-BE49-F238E27FC236}">
                <a16:creationId xmlns:a16="http://schemas.microsoft.com/office/drawing/2014/main" id="{E2B5D3D9-76A5-4EED-B9F5-26B51D214E4C}"/>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285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D3C6-FEEB-B3EA-4C67-8DE8226C64B2}"/>
              </a:ext>
            </a:extLst>
          </p:cNvPr>
          <p:cNvSpPr>
            <a:spLocks noGrp="1"/>
          </p:cNvSpPr>
          <p:nvPr>
            <p:ph type="title"/>
          </p:nvPr>
        </p:nvSpPr>
        <p:spPr/>
        <p:txBody>
          <a:bodyPr/>
          <a:lstStyle/>
          <a:p>
            <a:r>
              <a:rPr lang="en-US" dirty="0"/>
              <a:t>Share of National Income</a:t>
            </a:r>
          </a:p>
        </p:txBody>
      </p:sp>
      <p:sp>
        <p:nvSpPr>
          <p:cNvPr id="3" name="Content Placeholder 2">
            <a:extLst>
              <a:ext uri="{FF2B5EF4-FFF2-40B4-BE49-F238E27FC236}">
                <a16:creationId xmlns:a16="http://schemas.microsoft.com/office/drawing/2014/main" id="{C0CD7544-F6D8-2F23-CB44-B3E9A79856FB}"/>
              </a:ext>
            </a:extLst>
          </p:cNvPr>
          <p:cNvSpPr>
            <a:spLocks noGrp="1"/>
          </p:cNvSpPr>
          <p:nvPr>
            <p:ph sz="half" idx="1"/>
          </p:nvPr>
        </p:nvSpPr>
        <p:spPr/>
        <p:txBody>
          <a:bodyPr/>
          <a:lstStyle/>
          <a:p>
            <a:r>
              <a:rPr lang="en-US" dirty="0"/>
              <a:t>Happiness increases when the labor share of national income increases.</a:t>
            </a:r>
          </a:p>
          <a:p>
            <a:r>
              <a:rPr lang="en-US" dirty="0"/>
              <a:t>Happiness decreases when the capital share of national income increases.</a:t>
            </a:r>
          </a:p>
        </p:txBody>
      </p:sp>
      <p:graphicFrame>
        <p:nvGraphicFramePr>
          <p:cNvPr id="5" name="Content Placeholder 4">
            <a:extLst>
              <a:ext uri="{FF2B5EF4-FFF2-40B4-BE49-F238E27FC236}">
                <a16:creationId xmlns:a16="http://schemas.microsoft.com/office/drawing/2014/main" id="{1141D194-B6AE-4EE8-9062-3FA955BE410A}"/>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9003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7" name="Picture 26" descr="A person's hands with gold star confetti">
            <a:extLst>
              <a:ext uri="{FF2B5EF4-FFF2-40B4-BE49-F238E27FC236}">
                <a16:creationId xmlns:a16="http://schemas.microsoft.com/office/drawing/2014/main" id="{ED9771B9-9249-FDB8-774A-2A55B45C762E}"/>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10"/>
            <a:ext cx="12191981" cy="6857989"/>
          </a:xfrm>
          <a:prstGeom prst="rect">
            <a:avLst/>
          </a:prstGeom>
        </p:spPr>
      </p:pic>
      <p:sp>
        <p:nvSpPr>
          <p:cNvPr id="2" name="Title 1">
            <a:extLst>
              <a:ext uri="{FF2B5EF4-FFF2-40B4-BE49-F238E27FC236}">
                <a16:creationId xmlns:a16="http://schemas.microsoft.com/office/drawing/2014/main" id="{3C055212-E706-CD41-EEE0-7D6CEA0BB8E4}"/>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6800">
                <a:solidFill>
                  <a:srgbClr val="FFFFFF"/>
                </a:solidFill>
              </a:rPr>
              <a:t>Other Factors Contributing to Happiness</a:t>
            </a:r>
          </a:p>
        </p:txBody>
      </p:sp>
      <p:sp>
        <p:nvSpPr>
          <p:cNvPr id="3" name="Text Placeholder 2">
            <a:extLst>
              <a:ext uri="{FF2B5EF4-FFF2-40B4-BE49-F238E27FC236}">
                <a16:creationId xmlns:a16="http://schemas.microsoft.com/office/drawing/2014/main" id="{A7D9F0FC-F7D1-9821-552A-066322D40F2C}"/>
              </a:ext>
            </a:extLst>
          </p:cNvPr>
          <p:cNvSpPr>
            <a:spLocks noGrp="1"/>
          </p:cNvSpPr>
          <p:nvPr>
            <p:ph type="body" idx="1"/>
          </p:nvPr>
        </p:nvSpPr>
        <p:spPr>
          <a:xfrm>
            <a:off x="1256275" y="5098254"/>
            <a:ext cx="9679449" cy="750259"/>
          </a:xfrm>
        </p:spPr>
        <p:txBody>
          <a:bodyPr vert="horz" lIns="91440" tIns="45720" rIns="91440" bIns="45720" rtlCol="0" anchor="ctr">
            <a:normAutofit/>
          </a:bodyPr>
          <a:lstStyle/>
          <a:p>
            <a:endParaRPr lang="en-US" sz="2000">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494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545</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Slide 1</vt:lpstr>
      <vt:lpstr>Roadmap</vt:lpstr>
      <vt:lpstr>Data Selection</vt:lpstr>
      <vt:lpstr>Preparatory Analysis &amp; Methodology</vt:lpstr>
      <vt:lpstr>Income &amp; Happiness</vt:lpstr>
      <vt:lpstr>Primary Income</vt:lpstr>
      <vt:lpstr>Secondary Income</vt:lpstr>
      <vt:lpstr>Share of National Income</vt:lpstr>
      <vt:lpstr>Other Factors Contributing to Happiness</vt:lpstr>
      <vt:lpstr>Social Security Benefits</vt:lpstr>
      <vt:lpstr>Average Household Wealth</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Jordy Dickinson</dc:creator>
  <cp:lastModifiedBy>Jordy Dickinson</cp:lastModifiedBy>
  <cp:revision>4</cp:revision>
  <dcterms:created xsi:type="dcterms:W3CDTF">2023-11-01T18:04:30Z</dcterms:created>
  <dcterms:modified xsi:type="dcterms:W3CDTF">2023-11-01T19:07:15Z</dcterms:modified>
</cp:coreProperties>
</file>