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6"/>
  </p:notesMasterIdLst>
  <p:sldIdLst>
    <p:sldId id="257" r:id="rId2"/>
    <p:sldId id="271" r:id="rId3"/>
    <p:sldId id="258" r:id="rId4"/>
    <p:sldId id="259" r:id="rId5"/>
    <p:sldId id="260" r:id="rId6"/>
    <p:sldId id="261" r:id="rId7"/>
    <p:sldId id="262" r:id="rId8"/>
    <p:sldId id="263" r:id="rId9"/>
    <p:sldId id="264" r:id="rId10"/>
    <p:sldId id="265" r:id="rId11"/>
    <p:sldId id="266" r:id="rId12"/>
    <p:sldId id="267" r:id="rId13"/>
    <p:sldId id="268"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53F"/>
    <a:srgbClr val="43CDD9"/>
    <a:srgbClr val="667181"/>
    <a:srgbClr val="BABABA"/>
    <a:srgbClr val="DBDBDB"/>
    <a:srgbClr val="85E0E7"/>
    <a:srgbClr val="515A6B"/>
    <a:srgbClr val="AFBBBD"/>
    <a:srgbClr val="8FA0A3"/>
    <a:srgbClr val="5FD6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44" autoAdjust="0"/>
    <p:restoredTop sz="94652" autoAdjust="0"/>
  </p:normalViewPr>
  <p:slideViewPr>
    <p:cSldViewPr snapToGrid="0" showGuides="1">
      <p:cViewPr varScale="1">
        <p:scale>
          <a:sx n="109" d="100"/>
          <a:sy n="109" d="100"/>
        </p:scale>
        <p:origin x="104" y="104"/>
      </p:cViewPr>
      <p:guideLst>
        <p:guide pos="240"/>
        <p:guide orient="horz" pos="144"/>
        <p:guide orient="horz" pos="4104"/>
        <p:guide pos="7440"/>
        <p:guide orient="horz" pos="1512"/>
        <p:guide orient="horz" pos="2376"/>
        <p:guide pos="4824"/>
        <p:guide pos="2016"/>
        <p:guide orient="horz" pos="1680"/>
        <p:guide orient="horz" pos="1008"/>
        <p:guide pos="408"/>
        <p:guide orient="horz" pos="792"/>
        <p:guide orient="horz" pos="2760"/>
        <p:guide orient="horz" pos="3024"/>
        <p:guide pos="3840"/>
        <p:guide orient="horz" pos="22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ordy%20Dickinson\Desktop\Data%20Analytics\Capstone%20Project\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ordy%20Dickinson\Desktop\Data%20Analytics\Capstone%20Project\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ordy%20Dickinson\Desktop\Data%20Analytics\Capstone%20Project\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Jordy%20Dickinson\Desktop\Data%20Analytics\Capstone%20Project\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Jordy%20Dickinson\Desktop\Data%20Analytics\Capstone%20Project\Analysi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Happiness by Primary Income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Household &amp; NPISH</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'Prepped Data'!$E$2:$E$53</c:f>
              <c:numCache>
                <c:formatCode>_("$"* #,##0.00_);_("$"* \(#,##0.00\);_("$"* "-"??_);_(@_)</c:formatCode>
                <c:ptCount val="52"/>
                <c:pt idx="0">
                  <c:v>32754.3733616114</c:v>
                </c:pt>
                <c:pt idx="1">
                  <c:v>41224.103002741962</c:v>
                </c:pt>
                <c:pt idx="2">
                  <c:v>32408.982003902438</c:v>
                </c:pt>
                <c:pt idx="3">
                  <c:v>5966.7308819622522</c:v>
                </c:pt>
                <c:pt idx="4">
                  <c:v>9106.5138328318772</c:v>
                </c:pt>
                <c:pt idx="5">
                  <c:v>35964.182779608964</c:v>
                </c:pt>
                <c:pt idx="6">
                  <c:v>61384.297260133579</c:v>
                </c:pt>
                <c:pt idx="7">
                  <c:v>5955.8236982340613</c:v>
                </c:pt>
                <c:pt idx="8">
                  <c:v>9106.2560256377674</c:v>
                </c:pt>
                <c:pt idx="9">
                  <c:v>15560.807108039045</c:v>
                </c:pt>
                <c:pt idx="10">
                  <c:v>12348.400238353164</c:v>
                </c:pt>
                <c:pt idx="11">
                  <c:v>31995.688458298224</c:v>
                </c:pt>
                <c:pt idx="12">
                  <c:v>35707.243065512957</c:v>
                </c:pt>
                <c:pt idx="13">
                  <c:v>7625.7321165843978</c:v>
                </c:pt>
                <c:pt idx="14">
                  <c:v>13160.819810061928</c:v>
                </c:pt>
                <c:pt idx="15">
                  <c:v>5461.6809953391657</c:v>
                </c:pt>
                <c:pt idx="16">
                  <c:v>18272.678474927154</c:v>
                </c:pt>
                <c:pt idx="17">
                  <c:v>28821.594028057862</c:v>
                </c:pt>
                <c:pt idx="18">
                  <c:v>26421.495778793331</c:v>
                </c:pt>
                <c:pt idx="19">
                  <c:v>34548.85945225272</c:v>
                </c:pt>
                <c:pt idx="20">
                  <c:v>12470.591851081041</c:v>
                </c:pt>
                <c:pt idx="21">
                  <c:v>3598.7282894600353</c:v>
                </c:pt>
                <c:pt idx="22">
                  <c:v>1879.310585530935</c:v>
                </c:pt>
                <c:pt idx="23">
                  <c:v>7969.0698474056499</c:v>
                </c:pt>
                <c:pt idx="24">
                  <c:v>10183.68471939821</c:v>
                </c:pt>
                <c:pt idx="25">
                  <c:v>26248.633673007731</c:v>
                </c:pt>
                <c:pt idx="26">
                  <c:v>20800.324371457325</c:v>
                </c:pt>
                <c:pt idx="27">
                  <c:v>21621.521182839104</c:v>
                </c:pt>
                <c:pt idx="28">
                  <c:v>20787.054230469981</c:v>
                </c:pt>
                <c:pt idx="29">
                  <c:v>1125.5263883807852</c:v>
                </c:pt>
                <c:pt idx="30">
                  <c:v>10764.379873689624</c:v>
                </c:pt>
                <c:pt idx="31">
                  <c:v>11824.078699339896</c:v>
                </c:pt>
                <c:pt idx="32">
                  <c:v>50194.695278384796</c:v>
                </c:pt>
                <c:pt idx="33">
                  <c:v>10193.649530842198</c:v>
                </c:pt>
                <c:pt idx="34">
                  <c:v>4106.759478743681</c:v>
                </c:pt>
                <c:pt idx="35">
                  <c:v>9713.4534564696642</c:v>
                </c:pt>
                <c:pt idx="36">
                  <c:v>5569.2482482019341</c:v>
                </c:pt>
                <c:pt idx="37">
                  <c:v>368.53890253687331</c:v>
                </c:pt>
                <c:pt idx="38">
                  <c:v>1835.6673022665414</c:v>
                </c:pt>
                <c:pt idx="39">
                  <c:v>31549.886185482726</c:v>
                </c:pt>
                <c:pt idx="40">
                  <c:v>55560.04714913576</c:v>
                </c:pt>
                <c:pt idx="41">
                  <c:v>32856.779660844564</c:v>
                </c:pt>
                <c:pt idx="42">
                  <c:v>5734.1022876491879</c:v>
                </c:pt>
                <c:pt idx="43">
                  <c:v>9566.0697269631273</c:v>
                </c:pt>
                <c:pt idx="44">
                  <c:v>14022.689410666906</c:v>
                </c:pt>
                <c:pt idx="45">
                  <c:v>6475.97559419138</c:v>
                </c:pt>
                <c:pt idx="46">
                  <c:v>34803.488835231372</c:v>
                </c:pt>
                <c:pt idx="47">
                  <c:v>14794.133712032302</c:v>
                </c:pt>
                <c:pt idx="48">
                  <c:v>10636.345167610201</c:v>
                </c:pt>
                <c:pt idx="49">
                  <c:v>913.02477177307765</c:v>
                </c:pt>
                <c:pt idx="50">
                  <c:v>27202.487404745698</c:v>
                </c:pt>
                <c:pt idx="51">
                  <c:v>4467.3694371694146</c:v>
                </c:pt>
              </c:numCache>
            </c:numRef>
          </c:xVal>
          <c:yVal>
            <c:numRef>
              <c:f>'Prepped Data'!$B$2:$B$53</c:f>
              <c:numCache>
                <c:formatCode>General</c:formatCode>
                <c:ptCount val="52"/>
                <c:pt idx="0">
                  <c:v>7.1999998092651367</c:v>
                </c:pt>
                <c:pt idx="1">
                  <c:v>7.2839999198913574</c:v>
                </c:pt>
                <c:pt idx="2">
                  <c:v>6.9369997978210449</c:v>
                </c:pt>
                <c:pt idx="3">
                  <c:v>4.2179999351501465</c:v>
                </c:pt>
                <c:pt idx="4">
                  <c:v>6.9829998016357422</c:v>
                </c:pt>
                <c:pt idx="5">
                  <c:v>7.4270000457763672</c:v>
                </c:pt>
                <c:pt idx="6">
                  <c:v>7.5869998931884766</c:v>
                </c:pt>
                <c:pt idx="7">
                  <c:v>6.4770002365112305</c:v>
                </c:pt>
                <c:pt idx="8">
                  <c:v>7.2259998321533203</c:v>
                </c:pt>
                <c:pt idx="9">
                  <c:v>5.689000129699707</c:v>
                </c:pt>
                <c:pt idx="10">
                  <c:v>6.505000114440918</c:v>
                </c:pt>
                <c:pt idx="11">
                  <c:v>6.75</c:v>
                </c:pt>
                <c:pt idx="12">
                  <c:v>7.5269999504089355</c:v>
                </c:pt>
                <c:pt idx="13">
                  <c:v>4.8850002288818359</c:v>
                </c:pt>
                <c:pt idx="14">
                  <c:v>5.4289999008178711</c:v>
                </c:pt>
                <c:pt idx="15">
                  <c:v>4.1939997673034668</c:v>
                </c:pt>
                <c:pt idx="16">
                  <c:v>6.3289999961853027</c:v>
                </c:pt>
                <c:pt idx="17">
                  <c:v>7.4060001373291016</c:v>
                </c:pt>
                <c:pt idx="18">
                  <c:v>6.5749998092651367</c:v>
                </c:pt>
                <c:pt idx="19">
                  <c:v>6.8670001029968262</c:v>
                </c:pt>
                <c:pt idx="20">
                  <c:v>4.8569998741149902</c:v>
                </c:pt>
                <c:pt idx="21">
                  <c:v>6.1230001449584961</c:v>
                </c:pt>
                <c:pt idx="22">
                  <c:v>4.7880001068115234</c:v>
                </c:pt>
                <c:pt idx="23">
                  <c:v>5.7589998245239258</c:v>
                </c:pt>
                <c:pt idx="24">
                  <c:v>4.8000001907348633</c:v>
                </c:pt>
                <c:pt idx="25">
                  <c:v>6.940000057220459</c:v>
                </c:pt>
                <c:pt idx="26">
                  <c:v>4.685999870300293</c:v>
                </c:pt>
                <c:pt idx="27">
                  <c:v>5.9479999542236328</c:v>
                </c:pt>
                <c:pt idx="28">
                  <c:v>5.9869999885559082</c:v>
                </c:pt>
                <c:pt idx="29">
                  <c:v>5.2859997749328613</c:v>
                </c:pt>
                <c:pt idx="30">
                  <c:v>5.8550000190734863</c:v>
                </c:pt>
                <c:pt idx="31">
                  <c:v>5.8330001831054688</c:v>
                </c:pt>
                <c:pt idx="32">
                  <c:v>6.9460000991821289</c:v>
                </c:pt>
                <c:pt idx="33">
                  <c:v>5.0980000495910645</c:v>
                </c:pt>
                <c:pt idx="34">
                  <c:v>4.874000072479248</c:v>
                </c:pt>
                <c:pt idx="35">
                  <c:v>7.1869997978210449</c:v>
                </c:pt>
                <c:pt idx="36">
                  <c:v>5.7699999809265137</c:v>
                </c:pt>
                <c:pt idx="37">
                  <c:v>3.8450000286102295</c:v>
                </c:pt>
                <c:pt idx="38">
                  <c:v>5.8280000686645508</c:v>
                </c:pt>
                <c:pt idx="39">
                  <c:v>7.3779997825622559</c:v>
                </c:pt>
                <c:pt idx="40">
                  <c:v>7.5219998359680176</c:v>
                </c:pt>
                <c:pt idx="41">
                  <c:v>7.2859997749328613</c:v>
                </c:pt>
                <c:pt idx="42">
                  <c:v>5.8239998817443848</c:v>
                </c:pt>
                <c:pt idx="43">
                  <c:v>5.7909998893737793</c:v>
                </c:pt>
                <c:pt idx="44">
                  <c:v>5.1020002365112305</c:v>
                </c:pt>
                <c:pt idx="45">
                  <c:v>5.124000072479248</c:v>
                </c:pt>
                <c:pt idx="46">
                  <c:v>7.3639998435974121</c:v>
                </c:pt>
                <c:pt idx="47">
                  <c:v>5.8480000495910645</c:v>
                </c:pt>
                <c:pt idx="48">
                  <c:v>5.994999885559082</c:v>
                </c:pt>
                <c:pt idx="49">
                  <c:v>3.9040000438690186</c:v>
                </c:pt>
                <c:pt idx="50">
                  <c:v>5.3319997787475586</c:v>
                </c:pt>
                <c:pt idx="51">
                  <c:v>6.0029997825622559</c:v>
                </c:pt>
              </c:numCache>
            </c:numRef>
          </c:yVal>
          <c:smooth val="0"/>
          <c:extLst>
            <c:ext xmlns:c16="http://schemas.microsoft.com/office/drawing/2014/chart" uri="{C3380CC4-5D6E-409C-BE32-E72D297353CC}">
              <c16:uniqueId val="{00000001-7E5B-4A86-A8AA-1D58AEF5ACDB}"/>
            </c:ext>
          </c:extLst>
        </c:ser>
        <c:ser>
          <c:idx val="1"/>
          <c:order val="1"/>
          <c:tx>
            <c:v>Corporate</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'Prepped Data'!$G$2:$G$53</c:f>
              <c:numCache>
                <c:formatCode>_("$"* #,##0.00_);_("$"* \(#,##0.00\);_("$"* "-"??_);_(@_)</c:formatCode>
                <c:ptCount val="52"/>
                <c:pt idx="0">
                  <c:v>3034.517710677922</c:v>
                </c:pt>
                <c:pt idx="1">
                  <c:v>3421.7064774349597</c:v>
                </c:pt>
                <c:pt idx="2">
                  <c:v>4204.0552312722903</c:v>
                </c:pt>
                <c:pt idx="3">
                  <c:v>1226.6492821633312</c:v>
                </c:pt>
                <c:pt idx="4">
                  <c:v>1181.0378806780654</c:v>
                </c:pt>
                <c:pt idx="5">
                  <c:v>2383.5102708656814</c:v>
                </c:pt>
                <c:pt idx="6">
                  <c:v>3475.337673846388</c:v>
                </c:pt>
                <c:pt idx="7">
                  <c:v>561.38449441995999</c:v>
                </c:pt>
                <c:pt idx="8">
                  <c:v>1621.2855492248164</c:v>
                </c:pt>
                <c:pt idx="9">
                  <c:v>3085.5553028867648</c:v>
                </c:pt>
                <c:pt idx="10">
                  <c:v>1413.4336576533656</c:v>
                </c:pt>
                <c:pt idx="11">
                  <c:v>2786.8744371776256</c:v>
                </c:pt>
                <c:pt idx="12">
                  <c:v>7829.270279429179</c:v>
                </c:pt>
                <c:pt idx="13">
                  <c:v>531.78011387988238</c:v>
                </c:pt>
                <c:pt idx="14">
                  <c:v>2159.1120530088615</c:v>
                </c:pt>
                <c:pt idx="15">
                  <c:v>1924.6395286023858</c:v>
                </c:pt>
                <c:pt idx="16">
                  <c:v>3129.8248665635651</c:v>
                </c:pt>
                <c:pt idx="17">
                  <c:v>3474.5505165480736</c:v>
                </c:pt>
                <c:pt idx="18">
                  <c:v>2400.2092005519376</c:v>
                </c:pt>
                <c:pt idx="19">
                  <c:v>1268.8193835222687</c:v>
                </c:pt>
                <c:pt idx="20">
                  <c:v>1497.1766723176559</c:v>
                </c:pt>
                <c:pt idx="21">
                  <c:v>220.95895935735615</c:v>
                </c:pt>
                <c:pt idx="22">
                  <c:v>488.64499446877744</c:v>
                </c:pt>
                <c:pt idx="23">
                  <c:v>1286.6009705827851</c:v>
                </c:pt>
                <c:pt idx="24">
                  <c:v>1214.1756270370677</c:v>
                </c:pt>
                <c:pt idx="25">
                  <c:v>3317.6653961495877</c:v>
                </c:pt>
                <c:pt idx="26">
                  <c:v>1446.8161695621159</c:v>
                </c:pt>
                <c:pt idx="27">
                  <c:v>913.24004667605038</c:v>
                </c:pt>
                <c:pt idx="28">
                  <c:v>3907.9978003569081</c:v>
                </c:pt>
                <c:pt idx="29">
                  <c:v>100.85770578601914</c:v>
                </c:pt>
                <c:pt idx="30">
                  <c:v>1854.3286522203161</c:v>
                </c:pt>
                <c:pt idx="31">
                  <c:v>2028.8552415889023</c:v>
                </c:pt>
                <c:pt idx="32">
                  <c:v>52390.310304951716</c:v>
                </c:pt>
                <c:pt idx="33">
                  <c:v>1195.5001218484319</c:v>
                </c:pt>
                <c:pt idx="34">
                  <c:v>1843.3221001249467</c:v>
                </c:pt>
                <c:pt idx="35">
                  <c:v>447.99221129331659</c:v>
                </c:pt>
                <c:pt idx="36">
                  <c:v>3029.4967287604918</c:v>
                </c:pt>
                <c:pt idx="37">
                  <c:v>90.754974452872744</c:v>
                </c:pt>
                <c:pt idx="38">
                  <c:v>460.87504923747196</c:v>
                </c:pt>
                <c:pt idx="39">
                  <c:v>6549.7873497056598</c:v>
                </c:pt>
                <c:pt idx="40">
                  <c:v>13540.865373020371</c:v>
                </c:pt>
                <c:pt idx="41">
                  <c:v>5287.6096855496826</c:v>
                </c:pt>
                <c:pt idx="42">
                  <c:v>726.25032780279594</c:v>
                </c:pt>
                <c:pt idx="43">
                  <c:v>1598.1429825085697</c:v>
                </c:pt>
                <c:pt idx="44">
                  <c:v>1514.706975728519</c:v>
                </c:pt>
                <c:pt idx="45">
                  <c:v>2042.1569106190425</c:v>
                </c:pt>
                <c:pt idx="46">
                  <c:v>4942.2033241631134</c:v>
                </c:pt>
                <c:pt idx="47">
                  <c:v>978.36845238602984</c:v>
                </c:pt>
                <c:pt idx="48">
                  <c:v>2932.6644288350581</c:v>
                </c:pt>
                <c:pt idx="49">
                  <c:v>113.96611979750604</c:v>
                </c:pt>
                <c:pt idx="50">
                  <c:v>1685.2152527452438</c:v>
                </c:pt>
                <c:pt idx="51">
                  <c:v>895.55847717863298</c:v>
                </c:pt>
              </c:numCache>
            </c:numRef>
          </c:xVal>
          <c:yVal>
            <c:numRef>
              <c:f>'Prepped Data'!$B$2:$B$53</c:f>
              <c:numCache>
                <c:formatCode>General</c:formatCode>
                <c:ptCount val="52"/>
                <c:pt idx="0">
                  <c:v>7.1999998092651367</c:v>
                </c:pt>
                <c:pt idx="1">
                  <c:v>7.2839999198913574</c:v>
                </c:pt>
                <c:pt idx="2">
                  <c:v>6.9369997978210449</c:v>
                </c:pt>
                <c:pt idx="3">
                  <c:v>4.2179999351501465</c:v>
                </c:pt>
                <c:pt idx="4">
                  <c:v>6.9829998016357422</c:v>
                </c:pt>
                <c:pt idx="5">
                  <c:v>7.4270000457763672</c:v>
                </c:pt>
                <c:pt idx="6">
                  <c:v>7.5869998931884766</c:v>
                </c:pt>
                <c:pt idx="7">
                  <c:v>6.4770002365112305</c:v>
                </c:pt>
                <c:pt idx="8">
                  <c:v>7.2259998321533203</c:v>
                </c:pt>
                <c:pt idx="9">
                  <c:v>5.689000129699707</c:v>
                </c:pt>
                <c:pt idx="10">
                  <c:v>6.505000114440918</c:v>
                </c:pt>
                <c:pt idx="11">
                  <c:v>6.75</c:v>
                </c:pt>
                <c:pt idx="12">
                  <c:v>7.5269999504089355</c:v>
                </c:pt>
                <c:pt idx="13">
                  <c:v>4.8850002288818359</c:v>
                </c:pt>
                <c:pt idx="14">
                  <c:v>5.4289999008178711</c:v>
                </c:pt>
                <c:pt idx="15">
                  <c:v>4.1939997673034668</c:v>
                </c:pt>
                <c:pt idx="16">
                  <c:v>6.3289999961853027</c:v>
                </c:pt>
                <c:pt idx="17">
                  <c:v>7.4060001373291016</c:v>
                </c:pt>
                <c:pt idx="18">
                  <c:v>6.5749998092651367</c:v>
                </c:pt>
                <c:pt idx="19">
                  <c:v>6.8670001029968262</c:v>
                </c:pt>
                <c:pt idx="20">
                  <c:v>4.8569998741149902</c:v>
                </c:pt>
                <c:pt idx="21">
                  <c:v>6.1230001449584961</c:v>
                </c:pt>
                <c:pt idx="22">
                  <c:v>4.7880001068115234</c:v>
                </c:pt>
                <c:pt idx="23">
                  <c:v>5.7589998245239258</c:v>
                </c:pt>
                <c:pt idx="24">
                  <c:v>4.8000001907348633</c:v>
                </c:pt>
                <c:pt idx="25">
                  <c:v>6.940000057220459</c:v>
                </c:pt>
                <c:pt idx="26">
                  <c:v>4.685999870300293</c:v>
                </c:pt>
                <c:pt idx="27">
                  <c:v>5.9479999542236328</c:v>
                </c:pt>
                <c:pt idx="28">
                  <c:v>5.9869999885559082</c:v>
                </c:pt>
                <c:pt idx="29">
                  <c:v>5.2859997749328613</c:v>
                </c:pt>
                <c:pt idx="30">
                  <c:v>5.8550000190734863</c:v>
                </c:pt>
                <c:pt idx="31">
                  <c:v>5.8330001831054688</c:v>
                </c:pt>
                <c:pt idx="32">
                  <c:v>6.9460000991821289</c:v>
                </c:pt>
                <c:pt idx="33">
                  <c:v>5.0980000495910645</c:v>
                </c:pt>
                <c:pt idx="34">
                  <c:v>4.874000072479248</c:v>
                </c:pt>
                <c:pt idx="35">
                  <c:v>7.1869997978210449</c:v>
                </c:pt>
                <c:pt idx="36">
                  <c:v>5.7699999809265137</c:v>
                </c:pt>
                <c:pt idx="37">
                  <c:v>3.8450000286102295</c:v>
                </c:pt>
                <c:pt idx="38">
                  <c:v>5.8280000686645508</c:v>
                </c:pt>
                <c:pt idx="39">
                  <c:v>7.3779997825622559</c:v>
                </c:pt>
                <c:pt idx="40">
                  <c:v>7.5219998359680176</c:v>
                </c:pt>
                <c:pt idx="41">
                  <c:v>7.2859997749328613</c:v>
                </c:pt>
                <c:pt idx="42">
                  <c:v>5.8239998817443848</c:v>
                </c:pt>
                <c:pt idx="43">
                  <c:v>5.7909998893737793</c:v>
                </c:pt>
                <c:pt idx="44">
                  <c:v>5.1020002365112305</c:v>
                </c:pt>
                <c:pt idx="45">
                  <c:v>5.124000072479248</c:v>
                </c:pt>
                <c:pt idx="46">
                  <c:v>7.3639998435974121</c:v>
                </c:pt>
                <c:pt idx="47">
                  <c:v>5.8480000495910645</c:v>
                </c:pt>
                <c:pt idx="48">
                  <c:v>5.994999885559082</c:v>
                </c:pt>
                <c:pt idx="49">
                  <c:v>3.9040000438690186</c:v>
                </c:pt>
                <c:pt idx="50">
                  <c:v>5.3319997787475586</c:v>
                </c:pt>
                <c:pt idx="51">
                  <c:v>6.0029997825622559</c:v>
                </c:pt>
              </c:numCache>
            </c:numRef>
          </c:yVal>
          <c:smooth val="0"/>
          <c:extLst>
            <c:ext xmlns:c16="http://schemas.microsoft.com/office/drawing/2014/chart" uri="{C3380CC4-5D6E-409C-BE32-E72D297353CC}">
              <c16:uniqueId val="{00000003-7E5B-4A86-A8AA-1D58AEF5ACDB}"/>
            </c:ext>
          </c:extLst>
        </c:ser>
        <c:ser>
          <c:idx val="2"/>
          <c:order val="2"/>
          <c:tx>
            <c:v>Government</c:v>
          </c:tx>
          <c:spPr>
            <a:ln w="2540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0"/>
          </c:trendline>
          <c:xVal>
            <c:numRef>
              <c:f>'Prepped Data'!$I$2:$I$53</c:f>
              <c:numCache>
                <c:formatCode>_("$"* #,##0.00_);_("$"* \(#,##0.00\);_("$"* "-"??_);_(@_)</c:formatCode>
                <c:ptCount val="52"/>
                <c:pt idx="0">
                  <c:v>5989.705250857317</c:v>
                </c:pt>
                <c:pt idx="1">
                  <c:v>5393.0229040782069</c:v>
                </c:pt>
                <c:pt idx="2">
                  <c:v>3557.4311282437375</c:v>
                </c:pt>
                <c:pt idx="3">
                  <c:v>1308.71684029171</c:v>
                </c:pt>
                <c:pt idx="4">
                  <c:v>1294.2362075291701</c:v>
                </c:pt>
                <c:pt idx="5">
                  <c:v>6857.596774714405</c:v>
                </c:pt>
                <c:pt idx="6">
                  <c:v>2730.934184776379</c:v>
                </c:pt>
                <c:pt idx="7">
                  <c:v>1079.882187395599</c:v>
                </c:pt>
                <c:pt idx="8">
                  <c:v>1360.9308818146287</c:v>
                </c:pt>
                <c:pt idx="9">
                  <c:v>3463.0115826573783</c:v>
                </c:pt>
                <c:pt idx="10">
                  <c:v>2145.2310300462232</c:v>
                </c:pt>
                <c:pt idx="11">
                  <c:v>4966.1796244952029</c:v>
                </c:pt>
                <c:pt idx="12">
                  <c:v>8272.3055549109977</c:v>
                </c:pt>
                <c:pt idx="13">
                  <c:v>515.55873695749142</c:v>
                </c:pt>
                <c:pt idx="14">
                  <c:v>3336.0833098597354</c:v>
                </c:pt>
                <c:pt idx="15">
                  <c:v>-386.3086940655823</c:v>
                </c:pt>
                <c:pt idx="16">
                  <c:v>2206.9320578827987</c:v>
                </c:pt>
                <c:pt idx="17">
                  <c:v>7151.8090351951805</c:v>
                </c:pt>
                <c:pt idx="18">
                  <c:v>6111.862618296308</c:v>
                </c:pt>
                <c:pt idx="19">
                  <c:v>5351.1941875076445</c:v>
                </c:pt>
                <c:pt idx="20">
                  <c:v>2305.0129959537048</c:v>
                </c:pt>
                <c:pt idx="21">
                  <c:v>233.12123860305192</c:v>
                </c:pt>
                <c:pt idx="22">
                  <c:v>266.19974342910871</c:v>
                </c:pt>
                <c:pt idx="23">
                  <c:v>2004.5044530294811</c:v>
                </c:pt>
                <c:pt idx="24">
                  <c:v>2394.7207228274096</c:v>
                </c:pt>
                <c:pt idx="25">
                  <c:v>4300.6938026068601</c:v>
                </c:pt>
                <c:pt idx="26">
                  <c:v>2801.1583642365863</c:v>
                </c:pt>
                <c:pt idx="27">
                  <c:v>2872.5288310585524</c:v>
                </c:pt>
                <c:pt idx="28">
                  <c:v>3629.5297072771077</c:v>
                </c:pt>
                <c:pt idx="29">
                  <c:v>279.43238987655241</c:v>
                </c:pt>
                <c:pt idx="30">
                  <c:v>4465.8564322751918</c:v>
                </c:pt>
                <c:pt idx="31">
                  <c:v>1920.8996389384595</c:v>
                </c:pt>
                <c:pt idx="32">
                  <c:v>14880.010008488049</c:v>
                </c:pt>
                <c:pt idx="33">
                  <c:v>2111.9577558593874</c:v>
                </c:pt>
                <c:pt idx="34">
                  <c:v>363.6032854684226</c:v>
                </c:pt>
                <c:pt idx="35">
                  <c:v>911.31101987999602</c:v>
                </c:pt>
                <c:pt idx="36">
                  <c:v>635.12991672290536</c:v>
                </c:pt>
                <c:pt idx="37">
                  <c:v>57.15753209754034</c:v>
                </c:pt>
                <c:pt idx="38">
                  <c:v>321.61095121163856</c:v>
                </c:pt>
                <c:pt idx="39">
                  <c:v>5303.9153433728479</c:v>
                </c:pt>
                <c:pt idx="40">
                  <c:v>21961.338288426574</c:v>
                </c:pt>
                <c:pt idx="41">
                  <c:v>6506.3199299961725</c:v>
                </c:pt>
                <c:pt idx="42">
                  <c:v>768.83239398088199</c:v>
                </c:pt>
                <c:pt idx="43">
                  <c:v>1787.6110808631431</c:v>
                </c:pt>
                <c:pt idx="44">
                  <c:v>2248.4278393743361</c:v>
                </c:pt>
                <c:pt idx="45">
                  <c:v>1530.7314384919343</c:v>
                </c:pt>
                <c:pt idx="46">
                  <c:v>12228.943982727485</c:v>
                </c:pt>
                <c:pt idx="47">
                  <c:v>2910.5851226403634</c:v>
                </c:pt>
                <c:pt idx="48">
                  <c:v>1794.9699277275108</c:v>
                </c:pt>
                <c:pt idx="49">
                  <c:v>142.17361441986981</c:v>
                </c:pt>
                <c:pt idx="50">
                  <c:v>4225.2439755716359</c:v>
                </c:pt>
                <c:pt idx="51">
                  <c:v>850.7266745486703</c:v>
                </c:pt>
              </c:numCache>
            </c:numRef>
          </c:xVal>
          <c:yVal>
            <c:numRef>
              <c:f>'Prepped Data'!$B$2:$B$53</c:f>
              <c:numCache>
                <c:formatCode>General</c:formatCode>
                <c:ptCount val="52"/>
                <c:pt idx="0">
                  <c:v>7.1999998092651367</c:v>
                </c:pt>
                <c:pt idx="1">
                  <c:v>7.2839999198913574</c:v>
                </c:pt>
                <c:pt idx="2">
                  <c:v>6.9369997978210449</c:v>
                </c:pt>
                <c:pt idx="3">
                  <c:v>4.2179999351501465</c:v>
                </c:pt>
                <c:pt idx="4">
                  <c:v>6.9829998016357422</c:v>
                </c:pt>
                <c:pt idx="5">
                  <c:v>7.4270000457763672</c:v>
                </c:pt>
                <c:pt idx="6">
                  <c:v>7.5869998931884766</c:v>
                </c:pt>
                <c:pt idx="7">
                  <c:v>6.4770002365112305</c:v>
                </c:pt>
                <c:pt idx="8">
                  <c:v>7.2259998321533203</c:v>
                </c:pt>
                <c:pt idx="9">
                  <c:v>5.689000129699707</c:v>
                </c:pt>
                <c:pt idx="10">
                  <c:v>6.505000114440918</c:v>
                </c:pt>
                <c:pt idx="11">
                  <c:v>6.75</c:v>
                </c:pt>
                <c:pt idx="12">
                  <c:v>7.5269999504089355</c:v>
                </c:pt>
                <c:pt idx="13">
                  <c:v>4.8850002288818359</c:v>
                </c:pt>
                <c:pt idx="14">
                  <c:v>5.4289999008178711</c:v>
                </c:pt>
                <c:pt idx="15">
                  <c:v>4.1939997673034668</c:v>
                </c:pt>
                <c:pt idx="16">
                  <c:v>6.3289999961853027</c:v>
                </c:pt>
                <c:pt idx="17">
                  <c:v>7.4060001373291016</c:v>
                </c:pt>
                <c:pt idx="18">
                  <c:v>6.5749998092651367</c:v>
                </c:pt>
                <c:pt idx="19">
                  <c:v>6.8670001029968262</c:v>
                </c:pt>
                <c:pt idx="20">
                  <c:v>4.8569998741149902</c:v>
                </c:pt>
                <c:pt idx="21">
                  <c:v>6.1230001449584961</c:v>
                </c:pt>
                <c:pt idx="22">
                  <c:v>4.7880001068115234</c:v>
                </c:pt>
                <c:pt idx="23">
                  <c:v>5.7589998245239258</c:v>
                </c:pt>
                <c:pt idx="24">
                  <c:v>4.8000001907348633</c:v>
                </c:pt>
                <c:pt idx="25">
                  <c:v>6.940000057220459</c:v>
                </c:pt>
                <c:pt idx="26">
                  <c:v>4.685999870300293</c:v>
                </c:pt>
                <c:pt idx="27">
                  <c:v>5.9479999542236328</c:v>
                </c:pt>
                <c:pt idx="28">
                  <c:v>5.9869999885559082</c:v>
                </c:pt>
                <c:pt idx="29">
                  <c:v>5.2859997749328613</c:v>
                </c:pt>
                <c:pt idx="30">
                  <c:v>5.8550000190734863</c:v>
                </c:pt>
                <c:pt idx="31">
                  <c:v>5.8330001831054688</c:v>
                </c:pt>
                <c:pt idx="32">
                  <c:v>6.9460000991821289</c:v>
                </c:pt>
                <c:pt idx="33">
                  <c:v>5.0980000495910645</c:v>
                </c:pt>
                <c:pt idx="34">
                  <c:v>4.874000072479248</c:v>
                </c:pt>
                <c:pt idx="35">
                  <c:v>7.1869997978210449</c:v>
                </c:pt>
                <c:pt idx="36">
                  <c:v>5.7699999809265137</c:v>
                </c:pt>
                <c:pt idx="37">
                  <c:v>3.8450000286102295</c:v>
                </c:pt>
                <c:pt idx="38">
                  <c:v>5.8280000686645508</c:v>
                </c:pt>
                <c:pt idx="39">
                  <c:v>7.3779997825622559</c:v>
                </c:pt>
                <c:pt idx="40">
                  <c:v>7.5219998359680176</c:v>
                </c:pt>
                <c:pt idx="41">
                  <c:v>7.2859997749328613</c:v>
                </c:pt>
                <c:pt idx="42">
                  <c:v>5.8239998817443848</c:v>
                </c:pt>
                <c:pt idx="43">
                  <c:v>5.7909998893737793</c:v>
                </c:pt>
                <c:pt idx="44">
                  <c:v>5.1020002365112305</c:v>
                </c:pt>
                <c:pt idx="45">
                  <c:v>5.124000072479248</c:v>
                </c:pt>
                <c:pt idx="46">
                  <c:v>7.3639998435974121</c:v>
                </c:pt>
                <c:pt idx="47">
                  <c:v>5.8480000495910645</c:v>
                </c:pt>
                <c:pt idx="48">
                  <c:v>5.994999885559082</c:v>
                </c:pt>
                <c:pt idx="49">
                  <c:v>3.9040000438690186</c:v>
                </c:pt>
                <c:pt idx="50">
                  <c:v>5.3319997787475586</c:v>
                </c:pt>
                <c:pt idx="51">
                  <c:v>6.0029997825622559</c:v>
                </c:pt>
              </c:numCache>
            </c:numRef>
          </c:yVal>
          <c:smooth val="0"/>
          <c:extLst>
            <c:ext xmlns:c16="http://schemas.microsoft.com/office/drawing/2014/chart" uri="{C3380CC4-5D6E-409C-BE32-E72D297353CC}">
              <c16:uniqueId val="{00000005-7E5B-4A86-A8AA-1D58AEF5ACDB}"/>
            </c:ext>
          </c:extLst>
        </c:ser>
        <c:dLbls>
          <c:showLegendKey val="0"/>
          <c:showVal val="0"/>
          <c:showCatName val="0"/>
          <c:showSerName val="0"/>
          <c:showPercent val="0"/>
          <c:showBubbleSize val="0"/>
        </c:dLbls>
        <c:axId val="1587958976"/>
        <c:axId val="1466615520"/>
      </c:scatterChart>
      <c:valAx>
        <c:axId val="15879589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Avg. Primary Income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6615520"/>
        <c:crosses val="autoZero"/>
        <c:crossBetween val="midCat"/>
      </c:valAx>
      <c:valAx>
        <c:axId val="1466615520"/>
        <c:scaling>
          <c:orientation val="minMax"/>
          <c:max val="9"/>
          <c:min val="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Hapiness 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7958976"/>
        <c:crosses val="autoZero"/>
        <c:crossBetween val="midCat"/>
      </c:valAx>
      <c:spPr>
        <a:noFill/>
        <a:ln>
          <a:noFill/>
        </a:ln>
        <a:effectLst/>
      </c:spPr>
    </c:plotArea>
    <c:legend>
      <c:legendPos val="b"/>
      <c:legendEntry>
        <c:idx val="3"/>
        <c:delete val="1"/>
      </c:legendEntry>
      <c:legendEntry>
        <c:idx val="4"/>
        <c:delete val="1"/>
      </c:legendEntry>
      <c:legendEntry>
        <c:idx val="5"/>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Happiness by Secondary Income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Household &amp; NPISH</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'Prepped Data'!$F$2:$F$53</c:f>
              <c:numCache>
                <c:formatCode>_("$"* #,##0.00_);_("$"* \(#,##0.00\);_("$"* "-"??_);_(@_)</c:formatCode>
                <c:ptCount val="52"/>
                <c:pt idx="0">
                  <c:v>28431.822155384678</c:v>
                </c:pt>
                <c:pt idx="1">
                  <c:v>37924.476906149044</c:v>
                </c:pt>
                <c:pt idx="2">
                  <c:v>26038.824788514426</c:v>
                </c:pt>
                <c:pt idx="3">
                  <c:v>5863.0695809837944</c:v>
                </c:pt>
                <c:pt idx="4">
                  <c:v>9173.3026491524179</c:v>
                </c:pt>
                <c:pt idx="5">
                  <c:v>32458.671020344958</c:v>
                </c:pt>
                <c:pt idx="6">
                  <c:v>50118.076727061736</c:v>
                </c:pt>
                <c:pt idx="7">
                  <c:v>5920.1387049691457</c:v>
                </c:pt>
                <c:pt idx="8">
                  <c:v>8007.9487555041842</c:v>
                </c:pt>
                <c:pt idx="9">
                  <c:v>15574.565067677951</c:v>
                </c:pt>
                <c:pt idx="10">
                  <c:v>10846.100273485832</c:v>
                </c:pt>
                <c:pt idx="11">
                  <c:v>26875.508446877211</c:v>
                </c:pt>
                <c:pt idx="12">
                  <c:v>26456.386485788295</c:v>
                </c:pt>
                <c:pt idx="13">
                  <c:v>7235.5688189948069</c:v>
                </c:pt>
                <c:pt idx="14">
                  <c:v>11427.205944272439</c:v>
                </c:pt>
                <c:pt idx="15">
                  <c:v>5361.7103589407325</c:v>
                </c:pt>
                <c:pt idx="16">
                  <c:v>17117.897475558384</c:v>
                </c:pt>
                <c:pt idx="17">
                  <c:v>25510.918563015137</c:v>
                </c:pt>
                <c:pt idx="18">
                  <c:v>23915.328098764341</c:v>
                </c:pt>
                <c:pt idx="19">
                  <c:v>31590.317927639986</c:v>
                </c:pt>
                <c:pt idx="20">
                  <c:v>12236.484634644827</c:v>
                </c:pt>
                <c:pt idx="21">
                  <c:v>3466.5761768397792</c:v>
                </c:pt>
                <c:pt idx="22">
                  <c:v>1766.4930764101523</c:v>
                </c:pt>
                <c:pt idx="23">
                  <c:v>7493.4420222896533</c:v>
                </c:pt>
                <c:pt idx="24">
                  <c:v>9084.9761478185592</c:v>
                </c:pt>
                <c:pt idx="25">
                  <c:v>23108.934141864629</c:v>
                </c:pt>
                <c:pt idx="26">
                  <c:v>19520.727728855294</c:v>
                </c:pt>
                <c:pt idx="27">
                  <c:v>19835.205455529613</c:v>
                </c:pt>
                <c:pt idx="28">
                  <c:v>19464.966713966387</c:v>
                </c:pt>
                <c:pt idx="29">
                  <c:v>1171.1113100838104</c:v>
                </c:pt>
                <c:pt idx="30">
                  <c:v>10793.022131211857</c:v>
                </c:pt>
                <c:pt idx="31">
                  <c:v>10743.080306099129</c:v>
                </c:pt>
                <c:pt idx="32">
                  <c:v>42769.835124872305</c:v>
                </c:pt>
                <c:pt idx="33">
                  <c:v>9214.1715655820626</c:v>
                </c:pt>
                <c:pt idx="34">
                  <c:v>4165.2601951591841</c:v>
                </c:pt>
                <c:pt idx="35">
                  <c:v>9201.1261336065127</c:v>
                </c:pt>
                <c:pt idx="36">
                  <c:v>5095.7365549966662</c:v>
                </c:pt>
                <c:pt idx="37">
                  <c:v>363.30389085246424</c:v>
                </c:pt>
                <c:pt idx="38">
                  <c:v>1826.7264290378221</c:v>
                </c:pt>
                <c:pt idx="39">
                  <c:v>23876.495148170656</c:v>
                </c:pt>
                <c:pt idx="40">
                  <c:v>45339.475108906299</c:v>
                </c:pt>
                <c:pt idx="41">
                  <c:v>33614.045313422066</c:v>
                </c:pt>
                <c:pt idx="42">
                  <c:v>5368.1351790655499</c:v>
                </c:pt>
                <c:pt idx="43">
                  <c:v>8872.9274035511571</c:v>
                </c:pt>
                <c:pt idx="44">
                  <c:v>13734.105112112124</c:v>
                </c:pt>
                <c:pt idx="45">
                  <c:v>6205.0593966162869</c:v>
                </c:pt>
                <c:pt idx="46">
                  <c:v>29541.27948486371</c:v>
                </c:pt>
                <c:pt idx="47">
                  <c:v>13631.142317395155</c:v>
                </c:pt>
                <c:pt idx="48">
                  <c:v>9803.2119504445527</c:v>
                </c:pt>
                <c:pt idx="49">
                  <c:v>874.53297406717775</c:v>
                </c:pt>
                <c:pt idx="50">
                  <c:v>25499.698678227334</c:v>
                </c:pt>
                <c:pt idx="51">
                  <c:v>4331.9556057360405</c:v>
                </c:pt>
              </c:numCache>
            </c:numRef>
          </c:xVal>
          <c:yVal>
            <c:numRef>
              <c:f>'Prepped Data'!$B$2:$B$53</c:f>
              <c:numCache>
                <c:formatCode>General</c:formatCode>
                <c:ptCount val="52"/>
                <c:pt idx="0">
                  <c:v>7.1999998092651367</c:v>
                </c:pt>
                <c:pt idx="1">
                  <c:v>7.2839999198913574</c:v>
                </c:pt>
                <c:pt idx="2">
                  <c:v>6.9369997978210449</c:v>
                </c:pt>
                <c:pt idx="3">
                  <c:v>4.2179999351501465</c:v>
                </c:pt>
                <c:pt idx="4">
                  <c:v>6.9829998016357422</c:v>
                </c:pt>
                <c:pt idx="5">
                  <c:v>7.4270000457763672</c:v>
                </c:pt>
                <c:pt idx="6">
                  <c:v>7.5869998931884766</c:v>
                </c:pt>
                <c:pt idx="7">
                  <c:v>6.4770002365112305</c:v>
                </c:pt>
                <c:pt idx="8">
                  <c:v>7.2259998321533203</c:v>
                </c:pt>
                <c:pt idx="9">
                  <c:v>5.689000129699707</c:v>
                </c:pt>
                <c:pt idx="10">
                  <c:v>6.505000114440918</c:v>
                </c:pt>
                <c:pt idx="11">
                  <c:v>6.75</c:v>
                </c:pt>
                <c:pt idx="12">
                  <c:v>7.5269999504089355</c:v>
                </c:pt>
                <c:pt idx="13">
                  <c:v>4.8850002288818359</c:v>
                </c:pt>
                <c:pt idx="14">
                  <c:v>5.4289999008178711</c:v>
                </c:pt>
                <c:pt idx="15">
                  <c:v>4.1939997673034668</c:v>
                </c:pt>
                <c:pt idx="16">
                  <c:v>6.3289999961853027</c:v>
                </c:pt>
                <c:pt idx="17">
                  <c:v>7.4060001373291016</c:v>
                </c:pt>
                <c:pt idx="18">
                  <c:v>6.5749998092651367</c:v>
                </c:pt>
                <c:pt idx="19">
                  <c:v>6.8670001029968262</c:v>
                </c:pt>
                <c:pt idx="20">
                  <c:v>4.8569998741149902</c:v>
                </c:pt>
                <c:pt idx="21">
                  <c:v>6.1230001449584961</c:v>
                </c:pt>
                <c:pt idx="22">
                  <c:v>4.7880001068115234</c:v>
                </c:pt>
                <c:pt idx="23">
                  <c:v>5.7589998245239258</c:v>
                </c:pt>
                <c:pt idx="24">
                  <c:v>4.8000001907348633</c:v>
                </c:pt>
                <c:pt idx="25">
                  <c:v>6.940000057220459</c:v>
                </c:pt>
                <c:pt idx="26">
                  <c:v>4.685999870300293</c:v>
                </c:pt>
                <c:pt idx="27">
                  <c:v>5.9479999542236328</c:v>
                </c:pt>
                <c:pt idx="28">
                  <c:v>5.9869999885559082</c:v>
                </c:pt>
                <c:pt idx="29">
                  <c:v>5.2859997749328613</c:v>
                </c:pt>
                <c:pt idx="30">
                  <c:v>5.8550000190734863</c:v>
                </c:pt>
                <c:pt idx="31">
                  <c:v>5.8330001831054688</c:v>
                </c:pt>
                <c:pt idx="32">
                  <c:v>6.9460000991821289</c:v>
                </c:pt>
                <c:pt idx="33">
                  <c:v>5.0980000495910645</c:v>
                </c:pt>
                <c:pt idx="34">
                  <c:v>4.874000072479248</c:v>
                </c:pt>
                <c:pt idx="35">
                  <c:v>7.1869997978210449</c:v>
                </c:pt>
                <c:pt idx="36">
                  <c:v>5.7699999809265137</c:v>
                </c:pt>
                <c:pt idx="37">
                  <c:v>3.8450000286102295</c:v>
                </c:pt>
                <c:pt idx="38">
                  <c:v>5.8280000686645508</c:v>
                </c:pt>
                <c:pt idx="39">
                  <c:v>7.3779997825622559</c:v>
                </c:pt>
                <c:pt idx="40">
                  <c:v>7.5219998359680176</c:v>
                </c:pt>
                <c:pt idx="41">
                  <c:v>7.2859997749328613</c:v>
                </c:pt>
                <c:pt idx="42">
                  <c:v>5.8239998817443848</c:v>
                </c:pt>
                <c:pt idx="43">
                  <c:v>5.7909998893737793</c:v>
                </c:pt>
                <c:pt idx="44">
                  <c:v>5.1020002365112305</c:v>
                </c:pt>
                <c:pt idx="45">
                  <c:v>5.124000072479248</c:v>
                </c:pt>
                <c:pt idx="46">
                  <c:v>7.3639998435974121</c:v>
                </c:pt>
                <c:pt idx="47">
                  <c:v>5.8480000495910645</c:v>
                </c:pt>
                <c:pt idx="48">
                  <c:v>5.994999885559082</c:v>
                </c:pt>
                <c:pt idx="49">
                  <c:v>3.9040000438690186</c:v>
                </c:pt>
                <c:pt idx="50">
                  <c:v>5.3319997787475586</c:v>
                </c:pt>
                <c:pt idx="51">
                  <c:v>6.0029997825622559</c:v>
                </c:pt>
              </c:numCache>
            </c:numRef>
          </c:yVal>
          <c:smooth val="0"/>
          <c:extLst>
            <c:ext xmlns:c16="http://schemas.microsoft.com/office/drawing/2014/chart" uri="{C3380CC4-5D6E-409C-BE32-E72D297353CC}">
              <c16:uniqueId val="{00000001-2D44-403C-A48E-6C985B7ABACB}"/>
            </c:ext>
          </c:extLst>
        </c:ser>
        <c:ser>
          <c:idx val="1"/>
          <c:order val="1"/>
          <c:tx>
            <c:v>Corporate</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'Prepped Data'!$H$2:$H$53</c:f>
              <c:numCache>
                <c:formatCode>_("$"* #,##0.00_);_("$"* \(#,##0.00\);_("$"* "-"??_);_(@_)</c:formatCode>
                <c:ptCount val="52"/>
                <c:pt idx="0">
                  <c:v>2068.6867537692819</c:v>
                </c:pt>
                <c:pt idx="1">
                  <c:v>813.61878431960236</c:v>
                </c:pt>
                <c:pt idx="2">
                  <c:v>2974.3821129014163</c:v>
                </c:pt>
                <c:pt idx="3">
                  <c:v>1162.6615244789805</c:v>
                </c:pt>
                <c:pt idx="4">
                  <c:v>700.32071622514127</c:v>
                </c:pt>
                <c:pt idx="5">
                  <c:v>846.74045974191597</c:v>
                </c:pt>
                <c:pt idx="6">
                  <c:v>5093.9268906587185</c:v>
                </c:pt>
                <c:pt idx="7">
                  <c:v>387.59120271996227</c:v>
                </c:pt>
                <c:pt idx="8">
                  <c:v>1420.1853276527945</c:v>
                </c:pt>
                <c:pt idx="9">
                  <c:v>1981.7009444394284</c:v>
                </c:pt>
                <c:pt idx="10">
                  <c:v>867.50345964887958</c:v>
                </c:pt>
                <c:pt idx="11">
                  <c:v>2653.6219409975815</c:v>
                </c:pt>
                <c:pt idx="12">
                  <c:v>8370.0179681366644</c:v>
                </c:pt>
                <c:pt idx="13">
                  <c:v>460.41671131423578</c:v>
                </c:pt>
                <c:pt idx="14">
                  <c:v>2102.5268964294928</c:v>
                </c:pt>
                <c:pt idx="15">
                  <c:v>1469.941505956265</c:v>
                </c:pt>
                <c:pt idx="16">
                  <c:v>2515.9313933211174</c:v>
                </c:pt>
                <c:pt idx="17">
                  <c:v>2231.2303898257046</c:v>
                </c:pt>
                <c:pt idx="18">
                  <c:v>1229.2293132212324</c:v>
                </c:pt>
                <c:pt idx="19">
                  <c:v>848.06940372451709</c:v>
                </c:pt>
                <c:pt idx="20">
                  <c:v>1076.5603417443465</c:v>
                </c:pt>
                <c:pt idx="21">
                  <c:v>102.18404754009931</c:v>
                </c:pt>
                <c:pt idx="22">
                  <c:v>327.11518336475052</c:v>
                </c:pt>
                <c:pt idx="23">
                  <c:v>1290.8148406458911</c:v>
                </c:pt>
                <c:pt idx="24">
                  <c:v>962.40971091208064</c:v>
                </c:pt>
                <c:pt idx="25">
                  <c:v>2083.1104211326506</c:v>
                </c:pt>
                <c:pt idx="26">
                  <c:v>724.70336458800944</c:v>
                </c:pt>
                <c:pt idx="27">
                  <c:v>304.89413780412906</c:v>
                </c:pt>
                <c:pt idx="28">
                  <c:v>2524.8176380889222</c:v>
                </c:pt>
                <c:pt idx="29">
                  <c:v>36.910057583123177</c:v>
                </c:pt>
                <c:pt idx="30">
                  <c:v>780.83029819723026</c:v>
                </c:pt>
                <c:pt idx="31">
                  <c:v>1875.6315136749643</c:v>
                </c:pt>
                <c:pt idx="32">
                  <c:v>46731.461793152594</c:v>
                </c:pt>
                <c:pt idx="33">
                  <c:v>1139.802575568347</c:v>
                </c:pt>
                <c:pt idx="34">
                  <c:v>1617.3172177069855</c:v>
                </c:pt>
                <c:pt idx="35">
                  <c:v>166.73747775920634</c:v>
                </c:pt>
                <c:pt idx="36">
                  <c:v>2408.9616135909851</c:v>
                </c:pt>
                <c:pt idx="37">
                  <c:v>76.914246307094928</c:v>
                </c:pt>
                <c:pt idx="38">
                  <c:v>284.28821696635271</c:v>
                </c:pt>
                <c:pt idx="39">
                  <c:v>6888.5216301699993</c:v>
                </c:pt>
                <c:pt idx="40">
                  <c:v>11767.787017904198</c:v>
                </c:pt>
                <c:pt idx="41">
                  <c:v>3054.4465957173429</c:v>
                </c:pt>
                <c:pt idx="42">
                  <c:v>558.49708479148728</c:v>
                </c:pt>
                <c:pt idx="43">
                  <c:v>1335.1903374664905</c:v>
                </c:pt>
                <c:pt idx="44">
                  <c:v>818.04384207781789</c:v>
                </c:pt>
                <c:pt idx="45">
                  <c:v>1772.1644044658317</c:v>
                </c:pt>
                <c:pt idx="46">
                  <c:v>5120.2861086777293</c:v>
                </c:pt>
                <c:pt idx="47">
                  <c:v>672.47575299520611</c:v>
                </c:pt>
                <c:pt idx="48">
                  <c:v>2363.0405192694111</c:v>
                </c:pt>
                <c:pt idx="49">
                  <c:v>88.231343618256176</c:v>
                </c:pt>
                <c:pt idx="50">
                  <c:v>1246.7975231543578</c:v>
                </c:pt>
                <c:pt idx="51">
                  <c:v>728.95815979425163</c:v>
                </c:pt>
              </c:numCache>
            </c:numRef>
          </c:xVal>
          <c:yVal>
            <c:numRef>
              <c:f>'Prepped Data'!$B$2:$B$53</c:f>
              <c:numCache>
                <c:formatCode>General</c:formatCode>
                <c:ptCount val="52"/>
                <c:pt idx="0">
                  <c:v>7.1999998092651367</c:v>
                </c:pt>
                <c:pt idx="1">
                  <c:v>7.2839999198913574</c:v>
                </c:pt>
                <c:pt idx="2">
                  <c:v>6.9369997978210449</c:v>
                </c:pt>
                <c:pt idx="3">
                  <c:v>4.2179999351501465</c:v>
                </c:pt>
                <c:pt idx="4">
                  <c:v>6.9829998016357422</c:v>
                </c:pt>
                <c:pt idx="5">
                  <c:v>7.4270000457763672</c:v>
                </c:pt>
                <c:pt idx="6">
                  <c:v>7.5869998931884766</c:v>
                </c:pt>
                <c:pt idx="7">
                  <c:v>6.4770002365112305</c:v>
                </c:pt>
                <c:pt idx="8">
                  <c:v>7.2259998321533203</c:v>
                </c:pt>
                <c:pt idx="9">
                  <c:v>5.689000129699707</c:v>
                </c:pt>
                <c:pt idx="10">
                  <c:v>6.505000114440918</c:v>
                </c:pt>
                <c:pt idx="11">
                  <c:v>6.75</c:v>
                </c:pt>
                <c:pt idx="12">
                  <c:v>7.5269999504089355</c:v>
                </c:pt>
                <c:pt idx="13">
                  <c:v>4.8850002288818359</c:v>
                </c:pt>
                <c:pt idx="14">
                  <c:v>5.4289999008178711</c:v>
                </c:pt>
                <c:pt idx="15">
                  <c:v>4.1939997673034668</c:v>
                </c:pt>
                <c:pt idx="16">
                  <c:v>6.3289999961853027</c:v>
                </c:pt>
                <c:pt idx="17">
                  <c:v>7.4060001373291016</c:v>
                </c:pt>
                <c:pt idx="18">
                  <c:v>6.5749998092651367</c:v>
                </c:pt>
                <c:pt idx="19">
                  <c:v>6.8670001029968262</c:v>
                </c:pt>
                <c:pt idx="20">
                  <c:v>4.8569998741149902</c:v>
                </c:pt>
                <c:pt idx="21">
                  <c:v>6.1230001449584961</c:v>
                </c:pt>
                <c:pt idx="22">
                  <c:v>4.7880001068115234</c:v>
                </c:pt>
                <c:pt idx="23">
                  <c:v>5.7589998245239258</c:v>
                </c:pt>
                <c:pt idx="24">
                  <c:v>4.8000001907348633</c:v>
                </c:pt>
                <c:pt idx="25">
                  <c:v>6.940000057220459</c:v>
                </c:pt>
                <c:pt idx="26">
                  <c:v>4.685999870300293</c:v>
                </c:pt>
                <c:pt idx="27">
                  <c:v>5.9479999542236328</c:v>
                </c:pt>
                <c:pt idx="28">
                  <c:v>5.9869999885559082</c:v>
                </c:pt>
                <c:pt idx="29">
                  <c:v>5.2859997749328613</c:v>
                </c:pt>
                <c:pt idx="30">
                  <c:v>5.8550000190734863</c:v>
                </c:pt>
                <c:pt idx="31">
                  <c:v>5.8330001831054688</c:v>
                </c:pt>
                <c:pt idx="32">
                  <c:v>6.9460000991821289</c:v>
                </c:pt>
                <c:pt idx="33">
                  <c:v>5.0980000495910645</c:v>
                </c:pt>
                <c:pt idx="34">
                  <c:v>4.874000072479248</c:v>
                </c:pt>
                <c:pt idx="35">
                  <c:v>7.1869997978210449</c:v>
                </c:pt>
                <c:pt idx="36">
                  <c:v>5.7699999809265137</c:v>
                </c:pt>
                <c:pt idx="37">
                  <c:v>3.8450000286102295</c:v>
                </c:pt>
                <c:pt idx="38">
                  <c:v>5.8280000686645508</c:v>
                </c:pt>
                <c:pt idx="39">
                  <c:v>7.3779997825622559</c:v>
                </c:pt>
                <c:pt idx="40">
                  <c:v>7.5219998359680176</c:v>
                </c:pt>
                <c:pt idx="41">
                  <c:v>7.2859997749328613</c:v>
                </c:pt>
                <c:pt idx="42">
                  <c:v>5.8239998817443848</c:v>
                </c:pt>
                <c:pt idx="43">
                  <c:v>5.7909998893737793</c:v>
                </c:pt>
                <c:pt idx="44">
                  <c:v>5.1020002365112305</c:v>
                </c:pt>
                <c:pt idx="45">
                  <c:v>5.124000072479248</c:v>
                </c:pt>
                <c:pt idx="46">
                  <c:v>7.3639998435974121</c:v>
                </c:pt>
                <c:pt idx="47">
                  <c:v>5.8480000495910645</c:v>
                </c:pt>
                <c:pt idx="48">
                  <c:v>5.994999885559082</c:v>
                </c:pt>
                <c:pt idx="49">
                  <c:v>3.9040000438690186</c:v>
                </c:pt>
                <c:pt idx="50">
                  <c:v>5.3319997787475586</c:v>
                </c:pt>
                <c:pt idx="51">
                  <c:v>6.0029997825622559</c:v>
                </c:pt>
              </c:numCache>
            </c:numRef>
          </c:yVal>
          <c:smooth val="0"/>
          <c:extLst>
            <c:ext xmlns:c16="http://schemas.microsoft.com/office/drawing/2014/chart" uri="{C3380CC4-5D6E-409C-BE32-E72D297353CC}">
              <c16:uniqueId val="{00000003-2D44-403C-A48E-6C985B7ABACB}"/>
            </c:ext>
          </c:extLst>
        </c:ser>
        <c:ser>
          <c:idx val="2"/>
          <c:order val="2"/>
          <c:tx>
            <c:v>Government</c:v>
          </c:tx>
          <c:spPr>
            <a:ln w="2540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0"/>
          </c:trendline>
          <c:xVal>
            <c:numRef>
              <c:f>'Prepped Data'!$J$2:$J$53</c:f>
              <c:numCache>
                <c:formatCode>_("$"* #,##0.00_);_("$"* \(#,##0.00\);_("$"* "-"??_);_(@_)</c:formatCode>
                <c:ptCount val="52"/>
                <c:pt idx="0">
                  <c:v>11278.087413992691</c:v>
                </c:pt>
                <c:pt idx="1">
                  <c:v>11300.811820174687</c:v>
                </c:pt>
                <c:pt idx="2">
                  <c:v>11157.372413290039</c:v>
                </c:pt>
                <c:pt idx="3">
                  <c:v>1476.4225754449371</c:v>
                </c:pt>
                <c:pt idx="4">
                  <c:v>1708.1645556615542</c:v>
                </c:pt>
                <c:pt idx="5">
                  <c:v>11899.800145946303</c:v>
                </c:pt>
                <c:pt idx="6">
                  <c:v>12378.357683199747</c:v>
                </c:pt>
                <c:pt idx="7">
                  <c:v>1289.3606547170873</c:v>
                </c:pt>
                <c:pt idx="8">
                  <c:v>2660.3383735202342</c:v>
                </c:pt>
                <c:pt idx="9">
                  <c:v>4553.2189327532205</c:v>
                </c:pt>
                <c:pt idx="10">
                  <c:v>4193.4571276706856</c:v>
                </c:pt>
                <c:pt idx="11">
                  <c:v>10219.501180808849</c:v>
                </c:pt>
                <c:pt idx="12">
                  <c:v>16982.429309392308</c:v>
                </c:pt>
                <c:pt idx="13">
                  <c:v>977.08543711272841</c:v>
                </c:pt>
                <c:pt idx="14">
                  <c:v>5126.1713809411831</c:v>
                </c:pt>
                <c:pt idx="15">
                  <c:v>168.37296675246671</c:v>
                </c:pt>
                <c:pt idx="16">
                  <c:v>3975.6065304940148</c:v>
                </c:pt>
                <c:pt idx="17">
                  <c:v>11705.804626960275</c:v>
                </c:pt>
                <c:pt idx="18">
                  <c:v>9788.899234368595</c:v>
                </c:pt>
                <c:pt idx="19">
                  <c:v>8730.7912474590121</c:v>
                </c:pt>
                <c:pt idx="20">
                  <c:v>2959.7365429632268</c:v>
                </c:pt>
                <c:pt idx="21">
                  <c:v>484.06132671322422</c:v>
                </c:pt>
                <c:pt idx="22">
                  <c:v>540.55162046420651</c:v>
                </c:pt>
                <c:pt idx="23">
                  <c:v>2475.9184080823716</c:v>
                </c:pt>
                <c:pt idx="24">
                  <c:v>3745.1941365431207</c:v>
                </c:pt>
                <c:pt idx="25">
                  <c:v>8674.9483087668996</c:v>
                </c:pt>
                <c:pt idx="26">
                  <c:v>4802.8680186273168</c:v>
                </c:pt>
                <c:pt idx="27">
                  <c:v>5267.1904672399633</c:v>
                </c:pt>
                <c:pt idx="28">
                  <c:v>6334.794907611692</c:v>
                </c:pt>
                <c:pt idx="29">
                  <c:v>297.79511637642332</c:v>
                </c:pt>
                <c:pt idx="30">
                  <c:v>5510.7138817831055</c:v>
                </c:pt>
                <c:pt idx="31">
                  <c:v>3155.121760093165</c:v>
                </c:pt>
                <c:pt idx="32">
                  <c:v>27963.718673799664</c:v>
                </c:pt>
                <c:pt idx="33">
                  <c:v>3147.0223161121971</c:v>
                </c:pt>
                <c:pt idx="34">
                  <c:v>531.10755297779178</c:v>
                </c:pt>
                <c:pt idx="35">
                  <c:v>1704.893076277257</c:v>
                </c:pt>
                <c:pt idx="36">
                  <c:v>1729.1767250976807</c:v>
                </c:pt>
                <c:pt idx="37">
                  <c:v>76.233271927727216</c:v>
                </c:pt>
                <c:pt idx="38">
                  <c:v>507.13498790834672</c:v>
                </c:pt>
                <c:pt idx="39">
                  <c:v>12638.683051507989</c:v>
                </c:pt>
                <c:pt idx="40">
                  <c:v>33955.001084309013</c:v>
                </c:pt>
                <c:pt idx="41">
                  <c:v>7982.1476310273638</c:v>
                </c:pt>
                <c:pt idx="42">
                  <c:v>1302.5527455758281</c:v>
                </c:pt>
                <c:pt idx="43">
                  <c:v>2743.679520599977</c:v>
                </c:pt>
                <c:pt idx="44">
                  <c:v>3233.6752715798189</c:v>
                </c:pt>
                <c:pt idx="45">
                  <c:v>2071.6401422202389</c:v>
                </c:pt>
                <c:pt idx="46">
                  <c:v>17313.082404168341</c:v>
                </c:pt>
                <c:pt idx="47">
                  <c:v>4379.4692166683344</c:v>
                </c:pt>
                <c:pt idx="48">
                  <c:v>3197.7270544588077</c:v>
                </c:pt>
                <c:pt idx="49">
                  <c:v>206.40035744917728</c:v>
                </c:pt>
                <c:pt idx="50">
                  <c:v>6366.4504316808834</c:v>
                </c:pt>
                <c:pt idx="51">
                  <c:v>1152.7404339564021</c:v>
                </c:pt>
              </c:numCache>
            </c:numRef>
          </c:xVal>
          <c:yVal>
            <c:numRef>
              <c:f>'Prepped Data'!$B$2:$B$53</c:f>
              <c:numCache>
                <c:formatCode>General</c:formatCode>
                <c:ptCount val="52"/>
                <c:pt idx="0">
                  <c:v>7.1999998092651367</c:v>
                </c:pt>
                <c:pt idx="1">
                  <c:v>7.2839999198913574</c:v>
                </c:pt>
                <c:pt idx="2">
                  <c:v>6.9369997978210449</c:v>
                </c:pt>
                <c:pt idx="3">
                  <c:v>4.2179999351501465</c:v>
                </c:pt>
                <c:pt idx="4">
                  <c:v>6.9829998016357422</c:v>
                </c:pt>
                <c:pt idx="5">
                  <c:v>7.4270000457763672</c:v>
                </c:pt>
                <c:pt idx="6">
                  <c:v>7.5869998931884766</c:v>
                </c:pt>
                <c:pt idx="7">
                  <c:v>6.4770002365112305</c:v>
                </c:pt>
                <c:pt idx="8">
                  <c:v>7.2259998321533203</c:v>
                </c:pt>
                <c:pt idx="9">
                  <c:v>5.689000129699707</c:v>
                </c:pt>
                <c:pt idx="10">
                  <c:v>6.505000114440918</c:v>
                </c:pt>
                <c:pt idx="11">
                  <c:v>6.75</c:v>
                </c:pt>
                <c:pt idx="12">
                  <c:v>7.5269999504089355</c:v>
                </c:pt>
                <c:pt idx="13">
                  <c:v>4.8850002288818359</c:v>
                </c:pt>
                <c:pt idx="14">
                  <c:v>5.4289999008178711</c:v>
                </c:pt>
                <c:pt idx="15">
                  <c:v>4.1939997673034668</c:v>
                </c:pt>
                <c:pt idx="16">
                  <c:v>6.3289999961853027</c:v>
                </c:pt>
                <c:pt idx="17">
                  <c:v>7.4060001373291016</c:v>
                </c:pt>
                <c:pt idx="18">
                  <c:v>6.5749998092651367</c:v>
                </c:pt>
                <c:pt idx="19">
                  <c:v>6.8670001029968262</c:v>
                </c:pt>
                <c:pt idx="20">
                  <c:v>4.8569998741149902</c:v>
                </c:pt>
                <c:pt idx="21">
                  <c:v>6.1230001449584961</c:v>
                </c:pt>
                <c:pt idx="22">
                  <c:v>4.7880001068115234</c:v>
                </c:pt>
                <c:pt idx="23">
                  <c:v>5.7589998245239258</c:v>
                </c:pt>
                <c:pt idx="24">
                  <c:v>4.8000001907348633</c:v>
                </c:pt>
                <c:pt idx="25">
                  <c:v>6.940000057220459</c:v>
                </c:pt>
                <c:pt idx="26">
                  <c:v>4.685999870300293</c:v>
                </c:pt>
                <c:pt idx="27">
                  <c:v>5.9479999542236328</c:v>
                </c:pt>
                <c:pt idx="28">
                  <c:v>5.9869999885559082</c:v>
                </c:pt>
                <c:pt idx="29">
                  <c:v>5.2859997749328613</c:v>
                </c:pt>
                <c:pt idx="30">
                  <c:v>5.8550000190734863</c:v>
                </c:pt>
                <c:pt idx="31">
                  <c:v>5.8330001831054688</c:v>
                </c:pt>
                <c:pt idx="32">
                  <c:v>6.9460000991821289</c:v>
                </c:pt>
                <c:pt idx="33">
                  <c:v>5.0980000495910645</c:v>
                </c:pt>
                <c:pt idx="34">
                  <c:v>4.874000072479248</c:v>
                </c:pt>
                <c:pt idx="35">
                  <c:v>7.1869997978210449</c:v>
                </c:pt>
                <c:pt idx="36">
                  <c:v>5.7699999809265137</c:v>
                </c:pt>
                <c:pt idx="37">
                  <c:v>3.8450000286102295</c:v>
                </c:pt>
                <c:pt idx="38">
                  <c:v>5.8280000686645508</c:v>
                </c:pt>
                <c:pt idx="39">
                  <c:v>7.3779997825622559</c:v>
                </c:pt>
                <c:pt idx="40">
                  <c:v>7.5219998359680176</c:v>
                </c:pt>
                <c:pt idx="41">
                  <c:v>7.2859997749328613</c:v>
                </c:pt>
                <c:pt idx="42">
                  <c:v>5.8239998817443848</c:v>
                </c:pt>
                <c:pt idx="43">
                  <c:v>5.7909998893737793</c:v>
                </c:pt>
                <c:pt idx="44">
                  <c:v>5.1020002365112305</c:v>
                </c:pt>
                <c:pt idx="45">
                  <c:v>5.124000072479248</c:v>
                </c:pt>
                <c:pt idx="46">
                  <c:v>7.3639998435974121</c:v>
                </c:pt>
                <c:pt idx="47">
                  <c:v>5.8480000495910645</c:v>
                </c:pt>
                <c:pt idx="48">
                  <c:v>5.994999885559082</c:v>
                </c:pt>
                <c:pt idx="49">
                  <c:v>3.9040000438690186</c:v>
                </c:pt>
                <c:pt idx="50">
                  <c:v>5.3319997787475586</c:v>
                </c:pt>
                <c:pt idx="51">
                  <c:v>6.0029997825622559</c:v>
                </c:pt>
              </c:numCache>
            </c:numRef>
          </c:yVal>
          <c:smooth val="0"/>
          <c:extLst>
            <c:ext xmlns:c16="http://schemas.microsoft.com/office/drawing/2014/chart" uri="{C3380CC4-5D6E-409C-BE32-E72D297353CC}">
              <c16:uniqueId val="{00000005-2D44-403C-A48E-6C985B7ABACB}"/>
            </c:ext>
          </c:extLst>
        </c:ser>
        <c:dLbls>
          <c:showLegendKey val="0"/>
          <c:showVal val="0"/>
          <c:showCatName val="0"/>
          <c:showSerName val="0"/>
          <c:showPercent val="0"/>
          <c:showBubbleSize val="0"/>
        </c:dLbls>
        <c:axId val="62983680"/>
        <c:axId val="1480381232"/>
      </c:scatterChart>
      <c:valAx>
        <c:axId val="629836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Avg. Secondary Income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0381232"/>
        <c:crosses val="autoZero"/>
        <c:crossBetween val="midCat"/>
      </c:valAx>
      <c:valAx>
        <c:axId val="1480381232"/>
        <c:scaling>
          <c:orientation val="minMax"/>
          <c:max val="9"/>
          <c:min val="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Happiness</a:t>
                </a:r>
                <a:r>
                  <a:rPr lang="en-US" baseline="0"/>
                  <a:t> Score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983680"/>
        <c:crosses val="autoZero"/>
        <c:crossBetween val="midCat"/>
      </c:valAx>
      <c:spPr>
        <a:noFill/>
        <a:ln>
          <a:noFill/>
        </a:ln>
        <a:effectLst/>
      </c:spPr>
    </c:plotArea>
    <c:legend>
      <c:legendPos val="b"/>
      <c:legendEntry>
        <c:idx val="3"/>
        <c:delete val="1"/>
      </c:legendEntry>
      <c:legendEntry>
        <c:idx val="4"/>
        <c:delete val="1"/>
      </c:legendEntry>
      <c:legendEntry>
        <c:idx val="5"/>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Happiness by Share of National Income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Labor</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'Prepped Data'!$O$2:$O$53</c:f>
              <c:numCache>
                <c:formatCode>0.00%</c:formatCode>
                <c:ptCount val="52"/>
                <c:pt idx="0">
                  <c:v>0.74979919195175204</c:v>
                </c:pt>
                <c:pt idx="1">
                  <c:v>0.72863960266113303</c:v>
                </c:pt>
                <c:pt idx="2">
                  <c:v>0.75216871500015303</c:v>
                </c:pt>
                <c:pt idx="3">
                  <c:v>0.67647063732147195</c:v>
                </c:pt>
                <c:pt idx="4">
                  <c:v>0.70863544940948497</c:v>
                </c:pt>
                <c:pt idx="5">
                  <c:v>0.808335661888123</c:v>
                </c:pt>
                <c:pt idx="6">
                  <c:v>0.78186291456222501</c:v>
                </c:pt>
                <c:pt idx="7">
                  <c:v>0.61450159549713101</c:v>
                </c:pt>
                <c:pt idx="8">
                  <c:v>0.67152786254882801</c:v>
                </c:pt>
                <c:pt idx="9">
                  <c:v>0.68020892143249501</c:v>
                </c:pt>
                <c:pt idx="10">
                  <c:v>0.76918762922286998</c:v>
                </c:pt>
                <c:pt idx="11">
                  <c:v>0.72499758005142201</c:v>
                </c:pt>
                <c:pt idx="12">
                  <c:v>0.74075478315353405</c:v>
                </c:pt>
                <c:pt idx="13">
                  <c:v>0.54124921560287498</c:v>
                </c:pt>
                <c:pt idx="14">
                  <c:v>0.759587943553925</c:v>
                </c:pt>
                <c:pt idx="15">
                  <c:v>0.44238862395286599</c:v>
                </c:pt>
                <c:pt idx="16">
                  <c:v>0.71809065341949496</c:v>
                </c:pt>
                <c:pt idx="17">
                  <c:v>0.73659253120422397</c:v>
                </c:pt>
                <c:pt idx="18">
                  <c:v>0.77802670001983598</c:v>
                </c:pt>
                <c:pt idx="19">
                  <c:v>0.69469159841537498</c:v>
                </c:pt>
                <c:pt idx="20">
                  <c:v>0.68566226959228505</c:v>
                </c:pt>
                <c:pt idx="21">
                  <c:v>0.59615409374237105</c:v>
                </c:pt>
                <c:pt idx="22">
                  <c:v>0.68147808313369795</c:v>
                </c:pt>
                <c:pt idx="23">
                  <c:v>0.81166535615920998</c:v>
                </c:pt>
                <c:pt idx="24">
                  <c:v>0.79352778196334794</c:v>
                </c:pt>
                <c:pt idx="25">
                  <c:v>0.77030205726623502</c:v>
                </c:pt>
                <c:pt idx="26">
                  <c:v>0.59455919265747104</c:v>
                </c:pt>
                <c:pt idx="27">
                  <c:v>0.70492672920227095</c:v>
                </c:pt>
                <c:pt idx="28">
                  <c:v>0.70455396175384499</c:v>
                </c:pt>
                <c:pt idx="29">
                  <c:v>0.75069504976272605</c:v>
                </c:pt>
                <c:pt idx="30">
                  <c:v>0.55673021078109697</c:v>
                </c:pt>
                <c:pt idx="31">
                  <c:v>0.64358544349670399</c:v>
                </c:pt>
                <c:pt idx="32">
                  <c:v>0.40707102417945901</c:v>
                </c:pt>
                <c:pt idx="33">
                  <c:v>0.77913463115692105</c:v>
                </c:pt>
                <c:pt idx="34">
                  <c:v>0.60829198360443104</c:v>
                </c:pt>
                <c:pt idx="35">
                  <c:v>0.55113691091537498</c:v>
                </c:pt>
                <c:pt idx="36">
                  <c:v>0.50254517793655396</c:v>
                </c:pt>
                <c:pt idx="37">
                  <c:v>0.30689194798469499</c:v>
                </c:pt>
                <c:pt idx="38">
                  <c:v>0.638241767883301</c:v>
                </c:pt>
                <c:pt idx="39">
                  <c:v>0.69142645597457897</c:v>
                </c:pt>
                <c:pt idx="40">
                  <c:v>0.59417265653610196</c:v>
                </c:pt>
                <c:pt idx="41">
                  <c:v>0.60377323627471902</c:v>
                </c:pt>
                <c:pt idx="42">
                  <c:v>0.59335845708847001</c:v>
                </c:pt>
                <c:pt idx="43">
                  <c:v>0.71773672103881803</c:v>
                </c:pt>
                <c:pt idx="44">
                  <c:v>0.74419271945953402</c:v>
                </c:pt>
                <c:pt idx="45">
                  <c:v>0.63825982809066795</c:v>
                </c:pt>
                <c:pt idx="46">
                  <c:v>0.74514901638030995</c:v>
                </c:pt>
                <c:pt idx="47">
                  <c:v>0.86927974224090598</c:v>
                </c:pt>
                <c:pt idx="48">
                  <c:v>0.66833811998367298</c:v>
                </c:pt>
                <c:pt idx="49">
                  <c:v>0.69952714443206798</c:v>
                </c:pt>
                <c:pt idx="50">
                  <c:v>0.57693493366241499</c:v>
                </c:pt>
                <c:pt idx="51">
                  <c:v>0.68200606107711803</c:v>
                </c:pt>
              </c:numCache>
            </c:numRef>
          </c:xVal>
          <c:yVal>
            <c:numRef>
              <c:f>'Prepped Data'!$B$2:$B$53</c:f>
              <c:numCache>
                <c:formatCode>General</c:formatCode>
                <c:ptCount val="52"/>
                <c:pt idx="0">
                  <c:v>7.1999998092651367</c:v>
                </c:pt>
                <c:pt idx="1">
                  <c:v>7.2839999198913574</c:v>
                </c:pt>
                <c:pt idx="2">
                  <c:v>6.9369997978210449</c:v>
                </c:pt>
                <c:pt idx="3">
                  <c:v>4.2179999351501465</c:v>
                </c:pt>
                <c:pt idx="4">
                  <c:v>6.9829998016357422</c:v>
                </c:pt>
                <c:pt idx="5">
                  <c:v>7.4270000457763672</c:v>
                </c:pt>
                <c:pt idx="6">
                  <c:v>7.5869998931884766</c:v>
                </c:pt>
                <c:pt idx="7">
                  <c:v>6.4770002365112305</c:v>
                </c:pt>
                <c:pt idx="8">
                  <c:v>7.2259998321533203</c:v>
                </c:pt>
                <c:pt idx="9">
                  <c:v>5.689000129699707</c:v>
                </c:pt>
                <c:pt idx="10">
                  <c:v>6.505000114440918</c:v>
                </c:pt>
                <c:pt idx="11">
                  <c:v>6.75</c:v>
                </c:pt>
                <c:pt idx="12">
                  <c:v>7.5269999504089355</c:v>
                </c:pt>
                <c:pt idx="13">
                  <c:v>4.8850002288818359</c:v>
                </c:pt>
                <c:pt idx="14">
                  <c:v>5.4289999008178711</c:v>
                </c:pt>
                <c:pt idx="15">
                  <c:v>4.1939997673034668</c:v>
                </c:pt>
                <c:pt idx="16">
                  <c:v>6.3289999961853027</c:v>
                </c:pt>
                <c:pt idx="17">
                  <c:v>7.4060001373291016</c:v>
                </c:pt>
                <c:pt idx="18">
                  <c:v>6.5749998092651367</c:v>
                </c:pt>
                <c:pt idx="19">
                  <c:v>6.8670001029968262</c:v>
                </c:pt>
                <c:pt idx="20">
                  <c:v>4.8569998741149902</c:v>
                </c:pt>
                <c:pt idx="21">
                  <c:v>6.1230001449584961</c:v>
                </c:pt>
                <c:pt idx="22">
                  <c:v>4.7880001068115234</c:v>
                </c:pt>
                <c:pt idx="23">
                  <c:v>5.7589998245239258</c:v>
                </c:pt>
                <c:pt idx="24">
                  <c:v>4.8000001907348633</c:v>
                </c:pt>
                <c:pt idx="25">
                  <c:v>6.940000057220459</c:v>
                </c:pt>
                <c:pt idx="26">
                  <c:v>4.685999870300293</c:v>
                </c:pt>
                <c:pt idx="27">
                  <c:v>5.9479999542236328</c:v>
                </c:pt>
                <c:pt idx="28">
                  <c:v>5.9869999885559082</c:v>
                </c:pt>
                <c:pt idx="29">
                  <c:v>5.2859997749328613</c:v>
                </c:pt>
                <c:pt idx="30">
                  <c:v>5.8550000190734863</c:v>
                </c:pt>
                <c:pt idx="31">
                  <c:v>5.8330001831054688</c:v>
                </c:pt>
                <c:pt idx="32">
                  <c:v>6.9460000991821289</c:v>
                </c:pt>
                <c:pt idx="33">
                  <c:v>5.0980000495910645</c:v>
                </c:pt>
                <c:pt idx="34">
                  <c:v>4.874000072479248</c:v>
                </c:pt>
                <c:pt idx="35">
                  <c:v>7.1869997978210449</c:v>
                </c:pt>
                <c:pt idx="36">
                  <c:v>5.7699999809265137</c:v>
                </c:pt>
                <c:pt idx="37">
                  <c:v>3.8450000286102295</c:v>
                </c:pt>
                <c:pt idx="38">
                  <c:v>5.8280000686645508</c:v>
                </c:pt>
                <c:pt idx="39">
                  <c:v>7.3779997825622559</c:v>
                </c:pt>
                <c:pt idx="40">
                  <c:v>7.5219998359680176</c:v>
                </c:pt>
                <c:pt idx="41">
                  <c:v>7.2859997749328613</c:v>
                </c:pt>
                <c:pt idx="42">
                  <c:v>5.8239998817443848</c:v>
                </c:pt>
                <c:pt idx="43">
                  <c:v>5.7909998893737793</c:v>
                </c:pt>
                <c:pt idx="44">
                  <c:v>5.1020002365112305</c:v>
                </c:pt>
                <c:pt idx="45">
                  <c:v>5.124000072479248</c:v>
                </c:pt>
                <c:pt idx="46">
                  <c:v>7.3639998435974121</c:v>
                </c:pt>
                <c:pt idx="47">
                  <c:v>5.8480000495910645</c:v>
                </c:pt>
                <c:pt idx="48">
                  <c:v>5.994999885559082</c:v>
                </c:pt>
                <c:pt idx="49">
                  <c:v>3.9040000438690186</c:v>
                </c:pt>
                <c:pt idx="50">
                  <c:v>5.3319997787475586</c:v>
                </c:pt>
                <c:pt idx="51">
                  <c:v>6.0029997825622559</c:v>
                </c:pt>
              </c:numCache>
            </c:numRef>
          </c:yVal>
          <c:smooth val="0"/>
          <c:extLst>
            <c:ext xmlns:c16="http://schemas.microsoft.com/office/drawing/2014/chart" uri="{C3380CC4-5D6E-409C-BE32-E72D297353CC}">
              <c16:uniqueId val="{00000001-5AFE-4401-91A3-04561D111C00}"/>
            </c:ext>
          </c:extLst>
        </c:ser>
        <c:ser>
          <c:idx val="1"/>
          <c:order val="1"/>
          <c:tx>
            <c:v>Capital</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'Prepped Data'!$P$2:$P$53</c:f>
              <c:numCache>
                <c:formatCode>0.00%</c:formatCode>
                <c:ptCount val="52"/>
                <c:pt idx="0">
                  <c:v>0.25020077824592601</c:v>
                </c:pt>
                <c:pt idx="1">
                  <c:v>0.27136042714119002</c:v>
                </c:pt>
                <c:pt idx="2">
                  <c:v>0.247831284999847</c:v>
                </c:pt>
                <c:pt idx="3">
                  <c:v>0.32352939248085</c:v>
                </c:pt>
                <c:pt idx="4">
                  <c:v>0.29136455059051503</c:v>
                </c:pt>
                <c:pt idx="5">
                  <c:v>0.191664338111877</c:v>
                </c:pt>
                <c:pt idx="6">
                  <c:v>0.21813708543777499</c:v>
                </c:pt>
                <c:pt idx="7">
                  <c:v>0.38549837470054599</c:v>
                </c:pt>
                <c:pt idx="8">
                  <c:v>0.32847213745117199</c:v>
                </c:pt>
                <c:pt idx="9">
                  <c:v>0.319791048765182</c:v>
                </c:pt>
                <c:pt idx="10">
                  <c:v>0.23081235587596899</c:v>
                </c:pt>
                <c:pt idx="11">
                  <c:v>0.27500241994857799</c:v>
                </c:pt>
                <c:pt idx="12">
                  <c:v>0.25924521684646601</c:v>
                </c:pt>
                <c:pt idx="13">
                  <c:v>0.45875075459480302</c:v>
                </c:pt>
                <c:pt idx="14">
                  <c:v>0.240412026643753</c:v>
                </c:pt>
                <c:pt idx="15">
                  <c:v>0.55761140584945701</c:v>
                </c:pt>
                <c:pt idx="16">
                  <c:v>0.28190934658050498</c:v>
                </c:pt>
                <c:pt idx="17">
                  <c:v>0.26340746879577598</c:v>
                </c:pt>
                <c:pt idx="18">
                  <c:v>0.22197331488132499</c:v>
                </c:pt>
                <c:pt idx="19">
                  <c:v>0.30530840158462502</c:v>
                </c:pt>
                <c:pt idx="20">
                  <c:v>0.31433776021003701</c:v>
                </c:pt>
                <c:pt idx="21">
                  <c:v>0.40384590625762901</c:v>
                </c:pt>
                <c:pt idx="22">
                  <c:v>0.31852191686630199</c:v>
                </c:pt>
                <c:pt idx="23">
                  <c:v>0.18833462893962899</c:v>
                </c:pt>
                <c:pt idx="24">
                  <c:v>0.206472218036652</c:v>
                </c:pt>
                <c:pt idx="25">
                  <c:v>0.22969794273376501</c:v>
                </c:pt>
                <c:pt idx="26">
                  <c:v>0.40544080734252902</c:v>
                </c:pt>
                <c:pt idx="27">
                  <c:v>0.29507330060005199</c:v>
                </c:pt>
                <c:pt idx="28">
                  <c:v>0.29544603824615501</c:v>
                </c:pt>
                <c:pt idx="29">
                  <c:v>0.249304950237274</c:v>
                </c:pt>
                <c:pt idx="30">
                  <c:v>0.44326978921890298</c:v>
                </c:pt>
                <c:pt idx="31">
                  <c:v>0.35641452670097401</c:v>
                </c:pt>
                <c:pt idx="32">
                  <c:v>0.59292894601821899</c:v>
                </c:pt>
                <c:pt idx="33">
                  <c:v>0.22086538374424</c:v>
                </c:pt>
                <c:pt idx="34">
                  <c:v>0.39170801639556901</c:v>
                </c:pt>
                <c:pt idx="35">
                  <c:v>0.44886305928230302</c:v>
                </c:pt>
                <c:pt idx="36">
                  <c:v>0.49745485186576799</c:v>
                </c:pt>
                <c:pt idx="37">
                  <c:v>0.69310808181762695</c:v>
                </c:pt>
                <c:pt idx="38">
                  <c:v>0.361758232116699</c:v>
                </c:pt>
                <c:pt idx="39">
                  <c:v>0.30857357382774298</c:v>
                </c:pt>
                <c:pt idx="40">
                  <c:v>0.40582734346389798</c:v>
                </c:pt>
                <c:pt idx="41">
                  <c:v>0.39622676372528098</c:v>
                </c:pt>
                <c:pt idx="42">
                  <c:v>0.40664154291152899</c:v>
                </c:pt>
                <c:pt idx="43">
                  <c:v>0.28226324915885898</c:v>
                </c:pt>
                <c:pt idx="44">
                  <c:v>0.25580728054046598</c:v>
                </c:pt>
                <c:pt idx="45">
                  <c:v>0.361740171909332</c:v>
                </c:pt>
                <c:pt idx="46">
                  <c:v>0.25485098361969</c:v>
                </c:pt>
                <c:pt idx="47">
                  <c:v>0.13072025775909399</c:v>
                </c:pt>
                <c:pt idx="48">
                  <c:v>0.33166185021400502</c:v>
                </c:pt>
                <c:pt idx="49">
                  <c:v>0.30047282576561002</c:v>
                </c:pt>
                <c:pt idx="50">
                  <c:v>0.423065096139908</c:v>
                </c:pt>
                <c:pt idx="51">
                  <c:v>0.31799390912056003</c:v>
                </c:pt>
              </c:numCache>
            </c:numRef>
          </c:xVal>
          <c:yVal>
            <c:numRef>
              <c:f>'Prepped Data'!$B$2:$B$53</c:f>
              <c:numCache>
                <c:formatCode>General</c:formatCode>
                <c:ptCount val="52"/>
                <c:pt idx="0">
                  <c:v>7.1999998092651367</c:v>
                </c:pt>
                <c:pt idx="1">
                  <c:v>7.2839999198913574</c:v>
                </c:pt>
                <c:pt idx="2">
                  <c:v>6.9369997978210449</c:v>
                </c:pt>
                <c:pt idx="3">
                  <c:v>4.2179999351501465</c:v>
                </c:pt>
                <c:pt idx="4">
                  <c:v>6.9829998016357422</c:v>
                </c:pt>
                <c:pt idx="5">
                  <c:v>7.4270000457763672</c:v>
                </c:pt>
                <c:pt idx="6">
                  <c:v>7.5869998931884766</c:v>
                </c:pt>
                <c:pt idx="7">
                  <c:v>6.4770002365112305</c:v>
                </c:pt>
                <c:pt idx="8">
                  <c:v>7.2259998321533203</c:v>
                </c:pt>
                <c:pt idx="9">
                  <c:v>5.689000129699707</c:v>
                </c:pt>
                <c:pt idx="10">
                  <c:v>6.505000114440918</c:v>
                </c:pt>
                <c:pt idx="11">
                  <c:v>6.75</c:v>
                </c:pt>
                <c:pt idx="12">
                  <c:v>7.5269999504089355</c:v>
                </c:pt>
                <c:pt idx="13">
                  <c:v>4.8850002288818359</c:v>
                </c:pt>
                <c:pt idx="14">
                  <c:v>5.4289999008178711</c:v>
                </c:pt>
                <c:pt idx="15">
                  <c:v>4.1939997673034668</c:v>
                </c:pt>
                <c:pt idx="16">
                  <c:v>6.3289999961853027</c:v>
                </c:pt>
                <c:pt idx="17">
                  <c:v>7.4060001373291016</c:v>
                </c:pt>
                <c:pt idx="18">
                  <c:v>6.5749998092651367</c:v>
                </c:pt>
                <c:pt idx="19">
                  <c:v>6.8670001029968262</c:v>
                </c:pt>
                <c:pt idx="20">
                  <c:v>4.8569998741149902</c:v>
                </c:pt>
                <c:pt idx="21">
                  <c:v>6.1230001449584961</c:v>
                </c:pt>
                <c:pt idx="22">
                  <c:v>4.7880001068115234</c:v>
                </c:pt>
                <c:pt idx="23">
                  <c:v>5.7589998245239258</c:v>
                </c:pt>
                <c:pt idx="24">
                  <c:v>4.8000001907348633</c:v>
                </c:pt>
                <c:pt idx="25">
                  <c:v>6.940000057220459</c:v>
                </c:pt>
                <c:pt idx="26">
                  <c:v>4.685999870300293</c:v>
                </c:pt>
                <c:pt idx="27">
                  <c:v>5.9479999542236328</c:v>
                </c:pt>
                <c:pt idx="28">
                  <c:v>5.9869999885559082</c:v>
                </c:pt>
                <c:pt idx="29">
                  <c:v>5.2859997749328613</c:v>
                </c:pt>
                <c:pt idx="30">
                  <c:v>5.8550000190734863</c:v>
                </c:pt>
                <c:pt idx="31">
                  <c:v>5.8330001831054688</c:v>
                </c:pt>
                <c:pt idx="32">
                  <c:v>6.9460000991821289</c:v>
                </c:pt>
                <c:pt idx="33">
                  <c:v>5.0980000495910645</c:v>
                </c:pt>
                <c:pt idx="34">
                  <c:v>4.874000072479248</c:v>
                </c:pt>
                <c:pt idx="35">
                  <c:v>7.1869997978210449</c:v>
                </c:pt>
                <c:pt idx="36">
                  <c:v>5.7699999809265137</c:v>
                </c:pt>
                <c:pt idx="37">
                  <c:v>3.8450000286102295</c:v>
                </c:pt>
                <c:pt idx="38">
                  <c:v>5.8280000686645508</c:v>
                </c:pt>
                <c:pt idx="39">
                  <c:v>7.3779997825622559</c:v>
                </c:pt>
                <c:pt idx="40">
                  <c:v>7.5219998359680176</c:v>
                </c:pt>
                <c:pt idx="41">
                  <c:v>7.2859997749328613</c:v>
                </c:pt>
                <c:pt idx="42">
                  <c:v>5.8239998817443848</c:v>
                </c:pt>
                <c:pt idx="43">
                  <c:v>5.7909998893737793</c:v>
                </c:pt>
                <c:pt idx="44">
                  <c:v>5.1020002365112305</c:v>
                </c:pt>
                <c:pt idx="45">
                  <c:v>5.124000072479248</c:v>
                </c:pt>
                <c:pt idx="46">
                  <c:v>7.3639998435974121</c:v>
                </c:pt>
                <c:pt idx="47">
                  <c:v>5.8480000495910645</c:v>
                </c:pt>
                <c:pt idx="48">
                  <c:v>5.994999885559082</c:v>
                </c:pt>
                <c:pt idx="49">
                  <c:v>3.9040000438690186</c:v>
                </c:pt>
                <c:pt idx="50">
                  <c:v>5.3319997787475586</c:v>
                </c:pt>
                <c:pt idx="51">
                  <c:v>6.0029997825622559</c:v>
                </c:pt>
              </c:numCache>
            </c:numRef>
          </c:yVal>
          <c:smooth val="0"/>
          <c:extLst>
            <c:ext xmlns:c16="http://schemas.microsoft.com/office/drawing/2014/chart" uri="{C3380CC4-5D6E-409C-BE32-E72D297353CC}">
              <c16:uniqueId val="{00000003-5AFE-4401-91A3-04561D111C00}"/>
            </c:ext>
          </c:extLst>
        </c:ser>
        <c:dLbls>
          <c:showLegendKey val="0"/>
          <c:showVal val="0"/>
          <c:showCatName val="0"/>
          <c:showSerName val="0"/>
          <c:showPercent val="0"/>
          <c:showBubbleSize val="0"/>
        </c:dLbls>
        <c:axId val="1479737728"/>
        <c:axId val="599640640"/>
      </c:scatterChart>
      <c:valAx>
        <c:axId val="147973772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Share of National Income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9640640"/>
        <c:crosses val="autoZero"/>
        <c:crossBetween val="midCat"/>
      </c:valAx>
      <c:valAx>
        <c:axId val="599640640"/>
        <c:scaling>
          <c:orientation val="minMax"/>
          <c:max val="9"/>
          <c:min val="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Happiness 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9737728"/>
        <c:crosses val="autoZero"/>
        <c:crossBetween val="midCat"/>
      </c:valAx>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Happiness by Social</a:t>
            </a:r>
            <a:r>
              <a:rPr lang="en-US" baseline="0"/>
              <a:t> Security Benefits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'Prepped Data'!$N$2:$N$53</c:f>
              <c:numCache>
                <c:formatCode>_("$"* #,##0.00_);_("$"* \(#,##0.00\);_("$"* "-"??_);_(@_)</c:formatCode>
                <c:ptCount val="52"/>
                <c:pt idx="0">
                  <c:v>10070.04979666687</c:v>
                </c:pt>
                <c:pt idx="1">
                  <c:v>4685.2572007471836</c:v>
                </c:pt>
                <c:pt idx="2">
                  <c:v>9372.9428578665265</c:v>
                </c:pt>
                <c:pt idx="3">
                  <c:v>1230.4466070214812</c:v>
                </c:pt>
                <c:pt idx="4">
                  <c:v>2247.4947677405153</c:v>
                </c:pt>
                <c:pt idx="5">
                  <c:v>5410.7559928391802</c:v>
                </c:pt>
                <c:pt idx="6">
                  <c:v>17396.327154747611</c:v>
                </c:pt>
                <c:pt idx="7">
                  <c:v>945.1608705531886</c:v>
                </c:pt>
                <c:pt idx="8">
                  <c:v>941.7330922827025</c:v>
                </c:pt>
                <c:pt idx="9">
                  <c:v>4085.8921101800788</c:v>
                </c:pt>
                <c:pt idx="10">
                  <c:v>2918.1727709346223</c:v>
                </c:pt>
                <c:pt idx="11">
                  <c:v>8449.6062440361184</c:v>
                </c:pt>
                <c:pt idx="12">
                  <c:v>12221.899562271885</c:v>
                </c:pt>
                <c:pt idx="13">
                  <c:v>227.21027579757373</c:v>
                </c:pt>
                <c:pt idx="14">
                  <c:v>2631.6535860902977</c:v>
                </c:pt>
                <c:pt idx="15">
                  <c:v>249.03596951171798</c:v>
                </c:pt>
                <c:pt idx="16">
                  <c:v>4884.7413795358761</c:v>
                </c:pt>
                <c:pt idx="17">
                  <c:v>9686.9350012383184</c:v>
                </c:pt>
                <c:pt idx="18">
                  <c:v>9240.1341668361256</c:v>
                </c:pt>
                <c:pt idx="19">
                  <c:v>8763.7912458745232</c:v>
                </c:pt>
                <c:pt idx="20">
                  <c:v>3863.7676327842037</c:v>
                </c:pt>
                <c:pt idx="21">
                  <c:v>97.023896839723548</c:v>
                </c:pt>
                <c:pt idx="22">
                  <c:v>94.089018835363021</c:v>
                </c:pt>
                <c:pt idx="23">
                  <c:v>1998.5117174034028</c:v>
                </c:pt>
                <c:pt idx="24">
                  <c:v>2351.0756028377928</c:v>
                </c:pt>
                <c:pt idx="25">
                  <c:v>7161.5727484873069</c:v>
                </c:pt>
                <c:pt idx="26">
                  <c:v>1573.3658822163954</c:v>
                </c:pt>
                <c:pt idx="27">
                  <c:v>6848.6901179896195</c:v>
                </c:pt>
                <c:pt idx="28">
                  <c:v>5238.9746442134719</c:v>
                </c:pt>
                <c:pt idx="29">
                  <c:v>202.81838517526614</c:v>
                </c:pt>
                <c:pt idx="30">
                  <c:v>696.20782443940664</c:v>
                </c:pt>
                <c:pt idx="31">
                  <c:v>2149.2373884293247</c:v>
                </c:pt>
                <c:pt idx="32">
                  <c:v>16145.520392692524</c:v>
                </c:pt>
                <c:pt idx="33">
                  <c:v>1945.7527273184176</c:v>
                </c:pt>
                <c:pt idx="34">
                  <c:v>602.79391555782433</c:v>
                </c:pt>
                <c:pt idx="35">
                  <c:v>511.97397191690607</c:v>
                </c:pt>
                <c:pt idx="36">
                  <c:v>504.85210917256705</c:v>
                </c:pt>
                <c:pt idx="37">
                  <c:v>1.9189404704239299</c:v>
                </c:pt>
                <c:pt idx="38">
                  <c:v>174.04068289864031</c:v>
                </c:pt>
                <c:pt idx="39">
                  <c:v>9165.9077555584845</c:v>
                </c:pt>
                <c:pt idx="40">
                  <c:v>16572.102192790539</c:v>
                </c:pt>
                <c:pt idx="41">
                  <c:v>9750.2398453610967</c:v>
                </c:pt>
                <c:pt idx="42">
                  <c:v>332.52322917385771</c:v>
                </c:pt>
                <c:pt idx="43">
                  <c:v>2258.4427540074962</c:v>
                </c:pt>
                <c:pt idx="44">
                  <c:v>4378.47065508164</c:v>
                </c:pt>
                <c:pt idx="45">
                  <c:v>1331.6135254935052</c:v>
                </c:pt>
                <c:pt idx="46">
                  <c:v>10100.415458249421</c:v>
                </c:pt>
                <c:pt idx="47">
                  <c:v>4431.838224326103</c:v>
                </c:pt>
                <c:pt idx="48">
                  <c:v>2726.1840829640669</c:v>
                </c:pt>
                <c:pt idx="49">
                  <c:v>29.89420016410617</c:v>
                </c:pt>
                <c:pt idx="50">
                  <c:v>3437.0479416346116</c:v>
                </c:pt>
                <c:pt idx="51">
                  <c:v>592.00814475404991</c:v>
                </c:pt>
              </c:numCache>
            </c:numRef>
          </c:xVal>
          <c:yVal>
            <c:numRef>
              <c:f>'Prepped Data'!$B$2:$B$53</c:f>
              <c:numCache>
                <c:formatCode>General</c:formatCode>
                <c:ptCount val="52"/>
                <c:pt idx="0">
                  <c:v>7.1999998092651367</c:v>
                </c:pt>
                <c:pt idx="1">
                  <c:v>7.2839999198913574</c:v>
                </c:pt>
                <c:pt idx="2">
                  <c:v>6.9369997978210449</c:v>
                </c:pt>
                <c:pt idx="3">
                  <c:v>4.2179999351501465</c:v>
                </c:pt>
                <c:pt idx="4">
                  <c:v>6.9829998016357422</c:v>
                </c:pt>
                <c:pt idx="5">
                  <c:v>7.4270000457763672</c:v>
                </c:pt>
                <c:pt idx="6">
                  <c:v>7.5869998931884766</c:v>
                </c:pt>
                <c:pt idx="7">
                  <c:v>6.4770002365112305</c:v>
                </c:pt>
                <c:pt idx="8">
                  <c:v>7.2259998321533203</c:v>
                </c:pt>
                <c:pt idx="9">
                  <c:v>5.689000129699707</c:v>
                </c:pt>
                <c:pt idx="10">
                  <c:v>6.505000114440918</c:v>
                </c:pt>
                <c:pt idx="11">
                  <c:v>6.75</c:v>
                </c:pt>
                <c:pt idx="12">
                  <c:v>7.5269999504089355</c:v>
                </c:pt>
                <c:pt idx="13">
                  <c:v>4.8850002288818359</c:v>
                </c:pt>
                <c:pt idx="14">
                  <c:v>5.4289999008178711</c:v>
                </c:pt>
                <c:pt idx="15">
                  <c:v>4.1939997673034668</c:v>
                </c:pt>
                <c:pt idx="16">
                  <c:v>6.3289999961853027</c:v>
                </c:pt>
                <c:pt idx="17">
                  <c:v>7.4060001373291016</c:v>
                </c:pt>
                <c:pt idx="18">
                  <c:v>6.5749998092651367</c:v>
                </c:pt>
                <c:pt idx="19">
                  <c:v>6.8670001029968262</c:v>
                </c:pt>
                <c:pt idx="20">
                  <c:v>4.8569998741149902</c:v>
                </c:pt>
                <c:pt idx="21">
                  <c:v>6.1230001449584961</c:v>
                </c:pt>
                <c:pt idx="22">
                  <c:v>4.7880001068115234</c:v>
                </c:pt>
                <c:pt idx="23">
                  <c:v>5.7589998245239258</c:v>
                </c:pt>
                <c:pt idx="24">
                  <c:v>4.8000001907348633</c:v>
                </c:pt>
                <c:pt idx="25">
                  <c:v>6.940000057220459</c:v>
                </c:pt>
                <c:pt idx="26">
                  <c:v>4.685999870300293</c:v>
                </c:pt>
                <c:pt idx="27">
                  <c:v>5.9479999542236328</c:v>
                </c:pt>
                <c:pt idx="28">
                  <c:v>5.9869999885559082</c:v>
                </c:pt>
                <c:pt idx="29">
                  <c:v>5.2859997749328613</c:v>
                </c:pt>
                <c:pt idx="30">
                  <c:v>5.8550000190734863</c:v>
                </c:pt>
                <c:pt idx="31">
                  <c:v>5.8330001831054688</c:v>
                </c:pt>
                <c:pt idx="32">
                  <c:v>6.9460000991821289</c:v>
                </c:pt>
                <c:pt idx="33">
                  <c:v>5.0980000495910645</c:v>
                </c:pt>
                <c:pt idx="34">
                  <c:v>4.874000072479248</c:v>
                </c:pt>
                <c:pt idx="35">
                  <c:v>7.1869997978210449</c:v>
                </c:pt>
                <c:pt idx="36">
                  <c:v>5.7699999809265137</c:v>
                </c:pt>
                <c:pt idx="37">
                  <c:v>3.8450000286102295</c:v>
                </c:pt>
                <c:pt idx="38">
                  <c:v>5.8280000686645508</c:v>
                </c:pt>
                <c:pt idx="39">
                  <c:v>7.3779997825622559</c:v>
                </c:pt>
                <c:pt idx="40">
                  <c:v>7.5219998359680176</c:v>
                </c:pt>
                <c:pt idx="41">
                  <c:v>7.2859997749328613</c:v>
                </c:pt>
                <c:pt idx="42">
                  <c:v>5.8239998817443848</c:v>
                </c:pt>
                <c:pt idx="43">
                  <c:v>5.7909998893737793</c:v>
                </c:pt>
                <c:pt idx="44">
                  <c:v>5.1020002365112305</c:v>
                </c:pt>
                <c:pt idx="45">
                  <c:v>5.124000072479248</c:v>
                </c:pt>
                <c:pt idx="46">
                  <c:v>7.3639998435974121</c:v>
                </c:pt>
                <c:pt idx="47">
                  <c:v>5.8480000495910645</c:v>
                </c:pt>
                <c:pt idx="48">
                  <c:v>5.994999885559082</c:v>
                </c:pt>
                <c:pt idx="49">
                  <c:v>3.9040000438690186</c:v>
                </c:pt>
                <c:pt idx="50">
                  <c:v>5.3319997787475586</c:v>
                </c:pt>
                <c:pt idx="51">
                  <c:v>6.0029997825622559</c:v>
                </c:pt>
              </c:numCache>
            </c:numRef>
          </c:yVal>
          <c:smooth val="0"/>
          <c:extLst>
            <c:ext xmlns:c16="http://schemas.microsoft.com/office/drawing/2014/chart" uri="{C3380CC4-5D6E-409C-BE32-E72D297353CC}">
              <c16:uniqueId val="{00000001-1096-4388-B72A-6F685B279619}"/>
            </c:ext>
          </c:extLst>
        </c:ser>
        <c:dLbls>
          <c:showLegendKey val="0"/>
          <c:showVal val="0"/>
          <c:showCatName val="0"/>
          <c:showSerName val="0"/>
          <c:showPercent val="0"/>
          <c:showBubbleSize val="0"/>
        </c:dLbls>
        <c:axId val="62981760"/>
        <c:axId val="1633127680"/>
      </c:scatterChart>
      <c:valAx>
        <c:axId val="6298176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Social Security Benefits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3127680"/>
        <c:crosses val="autoZero"/>
        <c:crossBetween val="midCat"/>
      </c:valAx>
      <c:valAx>
        <c:axId val="1633127680"/>
        <c:scaling>
          <c:orientation val="minMax"/>
          <c:min val="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Happiness 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9817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Happiness by Avg.</a:t>
            </a:r>
            <a:r>
              <a:rPr lang="en-US" baseline="0"/>
              <a:t> Household Wealth</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Bottom 99%</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'Prepped Data'!$L$2:$L$53</c:f>
              <c:numCache>
                <c:formatCode>_("$"* #,##0.00_);_("$"* \(#,##0.00\);_("$"* "-"??_);_(@_)</c:formatCode>
                <c:ptCount val="52"/>
                <c:pt idx="0">
                  <c:v>137825.13158809338</c:v>
                </c:pt>
                <c:pt idx="1">
                  <c:v>247274.22459069852</c:v>
                </c:pt>
                <c:pt idx="2">
                  <c:v>200588.6106069175</c:v>
                </c:pt>
                <c:pt idx="3">
                  <c:v>25387.043677407881</c:v>
                </c:pt>
                <c:pt idx="4">
                  <c:v>22435.872312321128</c:v>
                </c:pt>
                <c:pt idx="5">
                  <c:v>196772.37951308308</c:v>
                </c:pt>
                <c:pt idx="6">
                  <c:v>368140.77619890263</c:v>
                </c:pt>
                <c:pt idx="7">
                  <c:v>5857.6556107769893</c:v>
                </c:pt>
                <c:pt idx="8">
                  <c:v>21037.231686511765</c:v>
                </c:pt>
                <c:pt idx="9">
                  <c:v>66346.096089310071</c:v>
                </c:pt>
                <c:pt idx="10">
                  <c:v>44712.757254919015</c:v>
                </c:pt>
                <c:pt idx="11">
                  <c:v>135898.12962834732</c:v>
                </c:pt>
                <c:pt idx="12">
                  <c:v>215393.86079022411</c:v>
                </c:pt>
                <c:pt idx="13">
                  <c:v>10386.447522413482</c:v>
                </c:pt>
                <c:pt idx="14">
                  <c:v>46026.477312946103</c:v>
                </c:pt>
                <c:pt idx="15">
                  <c:v>6584.5141543154614</c:v>
                </c:pt>
                <c:pt idx="16">
                  <c:v>137592.79959225573</c:v>
                </c:pt>
                <c:pt idx="17">
                  <c:v>131347.90638035419</c:v>
                </c:pt>
                <c:pt idx="18">
                  <c:v>177408.33478724791</c:v>
                </c:pt>
                <c:pt idx="19">
                  <c:v>245952.96041282709</c:v>
                </c:pt>
                <c:pt idx="20">
                  <c:v>49134.444775889788</c:v>
                </c:pt>
                <c:pt idx="21">
                  <c:v>8746.324800410328</c:v>
                </c:pt>
                <c:pt idx="22">
                  <c:v>4607.5184733128117</c:v>
                </c:pt>
                <c:pt idx="23">
                  <c:v>27400.289111552906</c:v>
                </c:pt>
                <c:pt idx="24">
                  <c:v>37095.756517935253</c:v>
                </c:pt>
                <c:pt idx="25">
                  <c:v>163339.71154359306</c:v>
                </c:pt>
                <c:pt idx="26">
                  <c:v>22865.348321718415</c:v>
                </c:pt>
                <c:pt idx="27">
                  <c:v>167833.12773243198</c:v>
                </c:pt>
                <c:pt idx="28">
                  <c:v>153531.16727295332</c:v>
                </c:pt>
                <c:pt idx="29">
                  <c:v>2372.027728239093</c:v>
                </c:pt>
                <c:pt idx="30">
                  <c:v>21499.724666806342</c:v>
                </c:pt>
                <c:pt idx="31">
                  <c:v>27190.610103123108</c:v>
                </c:pt>
                <c:pt idx="32">
                  <c:v>155271.66677696173</c:v>
                </c:pt>
                <c:pt idx="33">
                  <c:v>38553.131446835214</c:v>
                </c:pt>
                <c:pt idx="34">
                  <c:v>23609.214788808473</c:v>
                </c:pt>
                <c:pt idx="35">
                  <c:v>23872.131224918932</c:v>
                </c:pt>
                <c:pt idx="36">
                  <c:v>12423.27431665806</c:v>
                </c:pt>
                <c:pt idx="37">
                  <c:v>1233.1158823308363</c:v>
                </c:pt>
                <c:pt idx="38">
                  <c:v>10987.632456698126</c:v>
                </c:pt>
                <c:pt idx="39">
                  <c:v>203600.38330367627</c:v>
                </c:pt>
                <c:pt idx="40">
                  <c:v>208335.77668588952</c:v>
                </c:pt>
                <c:pt idx="41">
                  <c:v>209958.96296975689</c:v>
                </c:pt>
                <c:pt idx="42">
                  <c:v>13160.496276136906</c:v>
                </c:pt>
                <c:pt idx="43">
                  <c:v>18759.304862176719</c:v>
                </c:pt>
                <c:pt idx="44">
                  <c:v>94146.494468041434</c:v>
                </c:pt>
                <c:pt idx="45">
                  <c:v>26160.264193287698</c:v>
                </c:pt>
                <c:pt idx="46">
                  <c:v>136078.29463187139</c:v>
                </c:pt>
                <c:pt idx="47">
                  <c:v>50631.95430206968</c:v>
                </c:pt>
                <c:pt idx="48">
                  <c:v>42518.086653737817</c:v>
                </c:pt>
                <c:pt idx="49">
                  <c:v>1989.6889047461539</c:v>
                </c:pt>
                <c:pt idx="50">
                  <c:v>14153.705188541589</c:v>
                </c:pt>
                <c:pt idx="51">
                  <c:v>18574.212813643346</c:v>
                </c:pt>
              </c:numCache>
            </c:numRef>
          </c:xVal>
          <c:yVal>
            <c:numRef>
              <c:f>'Prepped Data'!$B$2:$B$53</c:f>
              <c:numCache>
                <c:formatCode>General</c:formatCode>
                <c:ptCount val="52"/>
                <c:pt idx="0">
                  <c:v>7.1999998092651367</c:v>
                </c:pt>
                <c:pt idx="1">
                  <c:v>7.2839999198913574</c:v>
                </c:pt>
                <c:pt idx="2">
                  <c:v>6.9369997978210449</c:v>
                </c:pt>
                <c:pt idx="3">
                  <c:v>4.2179999351501465</c:v>
                </c:pt>
                <c:pt idx="4">
                  <c:v>6.9829998016357422</c:v>
                </c:pt>
                <c:pt idx="5">
                  <c:v>7.4270000457763672</c:v>
                </c:pt>
                <c:pt idx="6">
                  <c:v>7.5869998931884766</c:v>
                </c:pt>
                <c:pt idx="7">
                  <c:v>6.4770002365112305</c:v>
                </c:pt>
                <c:pt idx="8">
                  <c:v>7.2259998321533203</c:v>
                </c:pt>
                <c:pt idx="9">
                  <c:v>5.689000129699707</c:v>
                </c:pt>
                <c:pt idx="10">
                  <c:v>6.505000114440918</c:v>
                </c:pt>
                <c:pt idx="11">
                  <c:v>6.75</c:v>
                </c:pt>
                <c:pt idx="12">
                  <c:v>7.5269999504089355</c:v>
                </c:pt>
                <c:pt idx="13">
                  <c:v>4.8850002288818359</c:v>
                </c:pt>
                <c:pt idx="14">
                  <c:v>5.4289999008178711</c:v>
                </c:pt>
                <c:pt idx="15">
                  <c:v>4.1939997673034668</c:v>
                </c:pt>
                <c:pt idx="16">
                  <c:v>6.3289999961853027</c:v>
                </c:pt>
                <c:pt idx="17">
                  <c:v>7.4060001373291016</c:v>
                </c:pt>
                <c:pt idx="18">
                  <c:v>6.5749998092651367</c:v>
                </c:pt>
                <c:pt idx="19">
                  <c:v>6.8670001029968262</c:v>
                </c:pt>
                <c:pt idx="20">
                  <c:v>4.8569998741149902</c:v>
                </c:pt>
                <c:pt idx="21">
                  <c:v>6.1230001449584961</c:v>
                </c:pt>
                <c:pt idx="22">
                  <c:v>4.7880001068115234</c:v>
                </c:pt>
                <c:pt idx="23">
                  <c:v>5.7589998245239258</c:v>
                </c:pt>
                <c:pt idx="24">
                  <c:v>4.8000001907348633</c:v>
                </c:pt>
                <c:pt idx="25">
                  <c:v>6.940000057220459</c:v>
                </c:pt>
                <c:pt idx="26">
                  <c:v>4.685999870300293</c:v>
                </c:pt>
                <c:pt idx="27">
                  <c:v>5.9479999542236328</c:v>
                </c:pt>
                <c:pt idx="28">
                  <c:v>5.9869999885559082</c:v>
                </c:pt>
                <c:pt idx="29">
                  <c:v>5.2859997749328613</c:v>
                </c:pt>
                <c:pt idx="30">
                  <c:v>5.8550000190734863</c:v>
                </c:pt>
                <c:pt idx="31">
                  <c:v>5.8330001831054688</c:v>
                </c:pt>
                <c:pt idx="32">
                  <c:v>6.9460000991821289</c:v>
                </c:pt>
                <c:pt idx="33">
                  <c:v>5.0980000495910645</c:v>
                </c:pt>
                <c:pt idx="34">
                  <c:v>4.874000072479248</c:v>
                </c:pt>
                <c:pt idx="35">
                  <c:v>7.1869997978210449</c:v>
                </c:pt>
                <c:pt idx="36">
                  <c:v>5.7699999809265137</c:v>
                </c:pt>
                <c:pt idx="37">
                  <c:v>3.8450000286102295</c:v>
                </c:pt>
                <c:pt idx="38">
                  <c:v>5.8280000686645508</c:v>
                </c:pt>
                <c:pt idx="39">
                  <c:v>7.3779997825622559</c:v>
                </c:pt>
                <c:pt idx="40">
                  <c:v>7.5219998359680176</c:v>
                </c:pt>
                <c:pt idx="41">
                  <c:v>7.2859997749328613</c:v>
                </c:pt>
                <c:pt idx="42">
                  <c:v>5.8239998817443848</c:v>
                </c:pt>
                <c:pt idx="43">
                  <c:v>5.7909998893737793</c:v>
                </c:pt>
                <c:pt idx="44">
                  <c:v>5.1020002365112305</c:v>
                </c:pt>
                <c:pt idx="45">
                  <c:v>5.124000072479248</c:v>
                </c:pt>
                <c:pt idx="46">
                  <c:v>7.3639998435974121</c:v>
                </c:pt>
                <c:pt idx="47">
                  <c:v>5.8480000495910645</c:v>
                </c:pt>
                <c:pt idx="48">
                  <c:v>5.994999885559082</c:v>
                </c:pt>
                <c:pt idx="49">
                  <c:v>3.9040000438690186</c:v>
                </c:pt>
                <c:pt idx="50">
                  <c:v>5.3319997787475586</c:v>
                </c:pt>
                <c:pt idx="51">
                  <c:v>6.0029997825622559</c:v>
                </c:pt>
              </c:numCache>
            </c:numRef>
          </c:yVal>
          <c:smooth val="0"/>
          <c:extLst>
            <c:ext xmlns:c16="http://schemas.microsoft.com/office/drawing/2014/chart" uri="{C3380CC4-5D6E-409C-BE32-E72D297353CC}">
              <c16:uniqueId val="{00000001-D418-49B7-8C34-83BDF807C813}"/>
            </c:ext>
          </c:extLst>
        </c:ser>
        <c:ser>
          <c:idx val="1"/>
          <c:order val="1"/>
          <c:tx>
            <c:v>Top 1%</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'Prepped Data'!$M$2:$M$53</c:f>
              <c:numCache>
                <c:formatCode>_("$"* #,##0.00_);_("$"* \(#,##0.00\);_("$"* "-"??_);_(@_)</c:formatCode>
                <c:ptCount val="52"/>
                <c:pt idx="0">
                  <c:v>5584196.0475778254</c:v>
                </c:pt>
                <c:pt idx="1">
                  <c:v>7212288.0285667153</c:v>
                </c:pt>
                <c:pt idx="2">
                  <c:v>3897523.5634172698</c:v>
                </c:pt>
                <c:pt idx="3">
                  <c:v>773497.16383420792</c:v>
                </c:pt>
                <c:pt idx="4">
                  <c:v>1809610.906347692</c:v>
                </c:pt>
                <c:pt idx="5">
                  <c:v>6463408.2802371308</c:v>
                </c:pt>
                <c:pt idx="6">
                  <c:v>16105463.756085629</c:v>
                </c:pt>
                <c:pt idx="7">
                  <c:v>301558.98706279835</c:v>
                </c:pt>
                <c:pt idx="8">
                  <c:v>1076033.1761093151</c:v>
                </c:pt>
                <c:pt idx="9">
                  <c:v>2521072.4321745718</c:v>
                </c:pt>
                <c:pt idx="10">
                  <c:v>1407927.1093685431</c:v>
                </c:pt>
                <c:pt idx="11">
                  <c:v>5191020.3003581753</c:v>
                </c:pt>
                <c:pt idx="12">
                  <c:v>5555386.2656956799</c:v>
                </c:pt>
                <c:pt idx="13">
                  <c:v>463923.78987668711</c:v>
                </c:pt>
                <c:pt idx="14">
                  <c:v>2028424.3067886003</c:v>
                </c:pt>
                <c:pt idx="15">
                  <c:v>337069.49564011506</c:v>
                </c:pt>
                <c:pt idx="16">
                  <c:v>4333775.7041689074</c:v>
                </c:pt>
                <c:pt idx="17">
                  <c:v>2791981.5249371319</c:v>
                </c:pt>
                <c:pt idx="18">
                  <c:v>6082938.8381325444</c:v>
                </c:pt>
                <c:pt idx="19">
                  <c:v>6661238.2079394078</c:v>
                </c:pt>
                <c:pt idx="20">
                  <c:v>1340063.7689261162</c:v>
                </c:pt>
                <c:pt idx="21">
                  <c:v>399157.94455770508</c:v>
                </c:pt>
                <c:pt idx="22">
                  <c:v>206106.57079639225</c:v>
                </c:pt>
                <c:pt idx="23">
                  <c:v>782973.05788147775</c:v>
                </c:pt>
                <c:pt idx="24">
                  <c:v>1374976.7091403441</c:v>
                </c:pt>
                <c:pt idx="25">
                  <c:v>5911639.5921814078</c:v>
                </c:pt>
                <c:pt idx="26">
                  <c:v>900006.79328552715</c:v>
                </c:pt>
                <c:pt idx="27">
                  <c:v>4816813.3399906661</c:v>
                </c:pt>
                <c:pt idx="28">
                  <c:v>5015969.1951185279</c:v>
                </c:pt>
                <c:pt idx="29">
                  <c:v>73497.023016750609</c:v>
                </c:pt>
                <c:pt idx="30">
                  <c:v>846149.81030209048</c:v>
                </c:pt>
                <c:pt idx="31">
                  <c:v>843710.8691022197</c:v>
                </c:pt>
                <c:pt idx="32">
                  <c:v>6710078.6746276477</c:v>
                </c:pt>
                <c:pt idx="33">
                  <c:v>1475021.6973449467</c:v>
                </c:pt>
                <c:pt idx="34">
                  <c:v>749605.27171341889</c:v>
                </c:pt>
                <c:pt idx="35">
                  <c:v>2229514.8856542064</c:v>
                </c:pt>
                <c:pt idx="36">
                  <c:v>525492.64083751373</c:v>
                </c:pt>
                <c:pt idx="37">
                  <c:v>40420.213970332872</c:v>
                </c:pt>
                <c:pt idx="38">
                  <c:v>492679.10377559415</c:v>
                </c:pt>
                <c:pt idx="39">
                  <c:v>4651486.1580356881</c:v>
                </c:pt>
                <c:pt idx="40">
                  <c:v>5744476.8529187441</c:v>
                </c:pt>
                <c:pt idx="41">
                  <c:v>6149139.9884515749</c:v>
                </c:pt>
                <c:pt idx="42">
                  <c:v>958789.35826073191</c:v>
                </c:pt>
                <c:pt idx="43">
                  <c:v>714236.23497528082</c:v>
                </c:pt>
                <c:pt idx="44">
                  <c:v>3134376.5321782944</c:v>
                </c:pt>
                <c:pt idx="45">
                  <c:v>834880.51380457147</c:v>
                </c:pt>
                <c:pt idx="46">
                  <c:v>5316474.7824646346</c:v>
                </c:pt>
                <c:pt idx="47">
                  <c:v>1771092.1011638914</c:v>
                </c:pt>
                <c:pt idx="48">
                  <c:v>970447.41807521763</c:v>
                </c:pt>
                <c:pt idx="49">
                  <c:v>73442.606445400015</c:v>
                </c:pt>
                <c:pt idx="50">
                  <c:v>842982.22077486932</c:v>
                </c:pt>
                <c:pt idx="51">
                  <c:v>626594.86877635121</c:v>
                </c:pt>
              </c:numCache>
            </c:numRef>
          </c:xVal>
          <c:yVal>
            <c:numRef>
              <c:f>'Prepped Data'!$B$2:$B$53</c:f>
              <c:numCache>
                <c:formatCode>General</c:formatCode>
                <c:ptCount val="52"/>
                <c:pt idx="0">
                  <c:v>7.1999998092651367</c:v>
                </c:pt>
                <c:pt idx="1">
                  <c:v>7.2839999198913574</c:v>
                </c:pt>
                <c:pt idx="2">
                  <c:v>6.9369997978210449</c:v>
                </c:pt>
                <c:pt idx="3">
                  <c:v>4.2179999351501465</c:v>
                </c:pt>
                <c:pt idx="4">
                  <c:v>6.9829998016357422</c:v>
                </c:pt>
                <c:pt idx="5">
                  <c:v>7.4270000457763672</c:v>
                </c:pt>
                <c:pt idx="6">
                  <c:v>7.5869998931884766</c:v>
                </c:pt>
                <c:pt idx="7">
                  <c:v>6.4770002365112305</c:v>
                </c:pt>
                <c:pt idx="8">
                  <c:v>7.2259998321533203</c:v>
                </c:pt>
                <c:pt idx="9">
                  <c:v>5.689000129699707</c:v>
                </c:pt>
                <c:pt idx="10">
                  <c:v>6.505000114440918</c:v>
                </c:pt>
                <c:pt idx="11">
                  <c:v>6.75</c:v>
                </c:pt>
                <c:pt idx="12">
                  <c:v>7.5269999504089355</c:v>
                </c:pt>
                <c:pt idx="13">
                  <c:v>4.8850002288818359</c:v>
                </c:pt>
                <c:pt idx="14">
                  <c:v>5.4289999008178711</c:v>
                </c:pt>
                <c:pt idx="15">
                  <c:v>4.1939997673034668</c:v>
                </c:pt>
                <c:pt idx="16">
                  <c:v>6.3289999961853027</c:v>
                </c:pt>
                <c:pt idx="17">
                  <c:v>7.4060001373291016</c:v>
                </c:pt>
                <c:pt idx="18">
                  <c:v>6.5749998092651367</c:v>
                </c:pt>
                <c:pt idx="19">
                  <c:v>6.8670001029968262</c:v>
                </c:pt>
                <c:pt idx="20">
                  <c:v>4.8569998741149902</c:v>
                </c:pt>
                <c:pt idx="21">
                  <c:v>6.1230001449584961</c:v>
                </c:pt>
                <c:pt idx="22">
                  <c:v>4.7880001068115234</c:v>
                </c:pt>
                <c:pt idx="23">
                  <c:v>5.7589998245239258</c:v>
                </c:pt>
                <c:pt idx="24">
                  <c:v>4.8000001907348633</c:v>
                </c:pt>
                <c:pt idx="25">
                  <c:v>6.940000057220459</c:v>
                </c:pt>
                <c:pt idx="26">
                  <c:v>4.685999870300293</c:v>
                </c:pt>
                <c:pt idx="27">
                  <c:v>5.9479999542236328</c:v>
                </c:pt>
                <c:pt idx="28">
                  <c:v>5.9869999885559082</c:v>
                </c:pt>
                <c:pt idx="29">
                  <c:v>5.2859997749328613</c:v>
                </c:pt>
                <c:pt idx="30">
                  <c:v>5.8550000190734863</c:v>
                </c:pt>
                <c:pt idx="31">
                  <c:v>5.8330001831054688</c:v>
                </c:pt>
                <c:pt idx="32">
                  <c:v>6.9460000991821289</c:v>
                </c:pt>
                <c:pt idx="33">
                  <c:v>5.0980000495910645</c:v>
                </c:pt>
                <c:pt idx="34">
                  <c:v>4.874000072479248</c:v>
                </c:pt>
                <c:pt idx="35">
                  <c:v>7.1869997978210449</c:v>
                </c:pt>
                <c:pt idx="36">
                  <c:v>5.7699999809265137</c:v>
                </c:pt>
                <c:pt idx="37">
                  <c:v>3.8450000286102295</c:v>
                </c:pt>
                <c:pt idx="38">
                  <c:v>5.8280000686645508</c:v>
                </c:pt>
                <c:pt idx="39">
                  <c:v>7.3779997825622559</c:v>
                </c:pt>
                <c:pt idx="40">
                  <c:v>7.5219998359680176</c:v>
                </c:pt>
                <c:pt idx="41">
                  <c:v>7.2859997749328613</c:v>
                </c:pt>
                <c:pt idx="42">
                  <c:v>5.8239998817443848</c:v>
                </c:pt>
                <c:pt idx="43">
                  <c:v>5.7909998893737793</c:v>
                </c:pt>
                <c:pt idx="44">
                  <c:v>5.1020002365112305</c:v>
                </c:pt>
                <c:pt idx="45">
                  <c:v>5.124000072479248</c:v>
                </c:pt>
                <c:pt idx="46">
                  <c:v>7.3639998435974121</c:v>
                </c:pt>
                <c:pt idx="47">
                  <c:v>5.8480000495910645</c:v>
                </c:pt>
                <c:pt idx="48">
                  <c:v>5.994999885559082</c:v>
                </c:pt>
                <c:pt idx="49">
                  <c:v>3.9040000438690186</c:v>
                </c:pt>
                <c:pt idx="50">
                  <c:v>5.3319997787475586</c:v>
                </c:pt>
                <c:pt idx="51">
                  <c:v>6.0029997825622559</c:v>
                </c:pt>
              </c:numCache>
            </c:numRef>
          </c:yVal>
          <c:smooth val="0"/>
          <c:extLst>
            <c:ext xmlns:c16="http://schemas.microsoft.com/office/drawing/2014/chart" uri="{C3380CC4-5D6E-409C-BE32-E72D297353CC}">
              <c16:uniqueId val="{00000003-D418-49B7-8C34-83BDF807C813}"/>
            </c:ext>
          </c:extLst>
        </c:ser>
        <c:dLbls>
          <c:showLegendKey val="0"/>
          <c:showVal val="0"/>
          <c:showCatName val="0"/>
          <c:showSerName val="0"/>
          <c:showPercent val="0"/>
          <c:showBubbleSize val="0"/>
        </c:dLbls>
        <c:axId val="1466956432"/>
        <c:axId val="1584948864"/>
      </c:scatterChart>
      <c:valAx>
        <c:axId val="14669564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Avg. Household Wealth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4948864"/>
        <c:crosses val="autoZero"/>
        <c:crossBetween val="midCat"/>
      </c:valAx>
      <c:valAx>
        <c:axId val="1584948864"/>
        <c:scaling>
          <c:orientation val="minMax"/>
          <c:max val="9"/>
          <c:min val="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Happiness 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6956432"/>
        <c:crosses val="autoZero"/>
        <c:crossBetween val="midCat"/>
      </c:valAx>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4512C125-1D3F-44A8-B935-FD7905265408}"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pt>
    <dgm:pt modelId="{002C1679-BC2E-437B-9782-2F52D5AB1464}">
      <dgm:prSet phldrT="[Text]"/>
      <dgm:spPr/>
      <dgm:t>
        <a:bodyPr/>
        <a:lstStyle/>
        <a:p>
          <a:pPr>
            <a:lnSpc>
              <a:spcPct val="100000"/>
            </a:lnSpc>
          </a:pPr>
          <a:r>
            <a:rPr lang="en-US" dirty="0"/>
            <a:t>Project Objective</a:t>
          </a:r>
        </a:p>
      </dgm:t>
    </dgm:pt>
    <dgm:pt modelId="{C410D141-E552-446F-AFF5-7052C534B176}" type="parTrans" cxnId="{D3E47F3A-7663-40F5-985F-22B01C260E29}">
      <dgm:prSet/>
      <dgm:spPr/>
      <dgm:t>
        <a:bodyPr/>
        <a:lstStyle/>
        <a:p>
          <a:endParaRPr lang="en-US"/>
        </a:p>
      </dgm:t>
    </dgm:pt>
    <dgm:pt modelId="{0143A24D-6A7F-415F-8930-F68307BD82D8}" type="sibTrans" cxnId="{D3E47F3A-7663-40F5-985F-22B01C260E29}">
      <dgm:prSet/>
      <dgm:spPr/>
      <dgm:t>
        <a:bodyPr/>
        <a:lstStyle/>
        <a:p>
          <a:pPr>
            <a:lnSpc>
              <a:spcPct val="100000"/>
            </a:lnSpc>
          </a:pPr>
          <a:endParaRPr lang="en-US"/>
        </a:p>
      </dgm:t>
    </dgm:pt>
    <dgm:pt modelId="{EE8CF68D-0050-4A45-979F-4A1B8A4D8149}">
      <dgm:prSet phldrT="[Text]"/>
      <dgm:spPr/>
      <dgm:t>
        <a:bodyPr/>
        <a:lstStyle/>
        <a:p>
          <a:pPr>
            <a:lnSpc>
              <a:spcPct val="100000"/>
            </a:lnSpc>
          </a:pPr>
          <a:r>
            <a:rPr lang="en-US"/>
            <a:t>Preparatory Analysis &amp; Methodology</a:t>
          </a:r>
        </a:p>
      </dgm:t>
    </dgm:pt>
    <dgm:pt modelId="{426FD356-02B8-4C41-ADD0-4BA4A04490E9}" type="parTrans" cxnId="{07DEA4B0-FAA9-44AC-B91D-4E512F3510A5}">
      <dgm:prSet/>
      <dgm:spPr/>
      <dgm:t>
        <a:bodyPr/>
        <a:lstStyle/>
        <a:p>
          <a:endParaRPr lang="en-US"/>
        </a:p>
      </dgm:t>
    </dgm:pt>
    <dgm:pt modelId="{94E976B4-036E-4D6D-AC5E-1847BBA2F720}" type="sibTrans" cxnId="{07DEA4B0-FAA9-44AC-B91D-4E512F3510A5}">
      <dgm:prSet/>
      <dgm:spPr/>
      <dgm:t>
        <a:bodyPr/>
        <a:lstStyle/>
        <a:p>
          <a:pPr>
            <a:lnSpc>
              <a:spcPct val="100000"/>
            </a:lnSpc>
          </a:pPr>
          <a:endParaRPr lang="en-US"/>
        </a:p>
      </dgm:t>
    </dgm:pt>
    <dgm:pt modelId="{BE2EABB2-0458-4852-A333-0DD53333FDD9}">
      <dgm:prSet phldrT="[Text]"/>
      <dgm:spPr/>
      <dgm:t>
        <a:bodyPr/>
        <a:lstStyle/>
        <a:p>
          <a:pPr>
            <a:lnSpc>
              <a:spcPct val="100000"/>
            </a:lnSpc>
          </a:pPr>
          <a:r>
            <a:rPr lang="en-US"/>
            <a:t>Income &amp; Happiness</a:t>
          </a:r>
        </a:p>
      </dgm:t>
    </dgm:pt>
    <dgm:pt modelId="{7FFFD4D8-6A96-4819-B1F6-FD0A1BA1C944}" type="parTrans" cxnId="{CBA84F57-0A32-4AB1-94BB-8F5C847D0B2F}">
      <dgm:prSet/>
      <dgm:spPr/>
      <dgm:t>
        <a:bodyPr/>
        <a:lstStyle/>
        <a:p>
          <a:endParaRPr lang="en-US"/>
        </a:p>
      </dgm:t>
    </dgm:pt>
    <dgm:pt modelId="{C59F5770-DF57-44CA-AC41-2FF51AD607D4}" type="sibTrans" cxnId="{CBA84F57-0A32-4AB1-94BB-8F5C847D0B2F}">
      <dgm:prSet/>
      <dgm:spPr/>
      <dgm:t>
        <a:bodyPr/>
        <a:lstStyle/>
        <a:p>
          <a:pPr>
            <a:lnSpc>
              <a:spcPct val="100000"/>
            </a:lnSpc>
          </a:pPr>
          <a:endParaRPr lang="en-US"/>
        </a:p>
      </dgm:t>
    </dgm:pt>
    <dgm:pt modelId="{C7E51E3D-D622-43F9-8205-F5BE1558B6AA}">
      <dgm:prSet phldrT="[Text]"/>
      <dgm:spPr/>
      <dgm:t>
        <a:bodyPr/>
        <a:lstStyle/>
        <a:p>
          <a:pPr>
            <a:lnSpc>
              <a:spcPct val="100000"/>
            </a:lnSpc>
          </a:pPr>
          <a:r>
            <a:rPr lang="en-US"/>
            <a:t>Other Factors Contributing to Happiness</a:t>
          </a:r>
        </a:p>
      </dgm:t>
    </dgm:pt>
    <dgm:pt modelId="{034BFDD0-4469-44E6-808D-AC3734B658B2}" type="parTrans" cxnId="{CE58701E-E2C4-4A14-A650-412860EF04ED}">
      <dgm:prSet/>
      <dgm:spPr/>
      <dgm:t>
        <a:bodyPr/>
        <a:lstStyle/>
        <a:p>
          <a:endParaRPr lang="en-US"/>
        </a:p>
      </dgm:t>
    </dgm:pt>
    <dgm:pt modelId="{F6E8B83D-A0AB-42AE-A864-D658F54A3B5B}" type="sibTrans" cxnId="{CE58701E-E2C4-4A14-A650-412860EF04ED}">
      <dgm:prSet/>
      <dgm:spPr/>
      <dgm:t>
        <a:bodyPr/>
        <a:lstStyle/>
        <a:p>
          <a:pPr>
            <a:lnSpc>
              <a:spcPct val="100000"/>
            </a:lnSpc>
          </a:pPr>
          <a:endParaRPr lang="en-US"/>
        </a:p>
      </dgm:t>
    </dgm:pt>
    <dgm:pt modelId="{0539962F-D8AA-4A61-B2D3-43741D3314EA}">
      <dgm:prSet phldrT="[Text]"/>
      <dgm:spPr/>
      <dgm:t>
        <a:bodyPr/>
        <a:lstStyle/>
        <a:p>
          <a:pPr>
            <a:lnSpc>
              <a:spcPct val="100000"/>
            </a:lnSpc>
          </a:pPr>
          <a:r>
            <a:rPr lang="en-US" dirty="0"/>
            <a:t>Findings</a:t>
          </a:r>
        </a:p>
      </dgm:t>
    </dgm:pt>
    <dgm:pt modelId="{DF52E2A8-D302-4378-B9AB-B8EF43D25E50}" type="parTrans" cxnId="{6BA86A0D-D8F1-4530-911D-B75735C2774C}">
      <dgm:prSet/>
      <dgm:spPr/>
      <dgm:t>
        <a:bodyPr/>
        <a:lstStyle/>
        <a:p>
          <a:endParaRPr lang="en-US"/>
        </a:p>
      </dgm:t>
    </dgm:pt>
    <dgm:pt modelId="{A51B15F0-EC05-4E6E-8B07-738A5BB48379}" type="sibTrans" cxnId="{6BA86A0D-D8F1-4530-911D-B75735C2774C}">
      <dgm:prSet/>
      <dgm:spPr/>
      <dgm:t>
        <a:bodyPr/>
        <a:lstStyle/>
        <a:p>
          <a:pPr>
            <a:lnSpc>
              <a:spcPct val="100000"/>
            </a:lnSpc>
          </a:pPr>
          <a:endParaRPr lang="en-US"/>
        </a:p>
      </dgm:t>
    </dgm:pt>
    <dgm:pt modelId="{0430CF1F-1D5D-4947-9D90-A8D245081F45}">
      <dgm:prSet phldrT="[Text]"/>
      <dgm:spPr/>
      <dgm:t>
        <a:bodyPr/>
        <a:lstStyle/>
        <a:p>
          <a:pPr>
            <a:lnSpc>
              <a:spcPct val="100000"/>
            </a:lnSpc>
          </a:pPr>
          <a:r>
            <a:rPr lang="en-US" dirty="0"/>
            <a:t>Recommendations &amp; Strategies</a:t>
          </a:r>
        </a:p>
      </dgm:t>
    </dgm:pt>
    <dgm:pt modelId="{CBE5AB7A-4A6E-4EBC-AAA9-E711E4548AB5}" type="parTrans" cxnId="{0E0257CD-B141-4015-B9DC-4B75C38A4CA6}">
      <dgm:prSet/>
      <dgm:spPr/>
      <dgm:t>
        <a:bodyPr/>
        <a:lstStyle/>
        <a:p>
          <a:endParaRPr lang="en-US"/>
        </a:p>
      </dgm:t>
    </dgm:pt>
    <dgm:pt modelId="{E71A0EC8-93BE-4FBC-BA86-B36C18BFF399}" type="sibTrans" cxnId="{0E0257CD-B141-4015-B9DC-4B75C38A4CA6}">
      <dgm:prSet/>
      <dgm:spPr/>
      <dgm:t>
        <a:bodyPr/>
        <a:lstStyle/>
        <a:p>
          <a:endParaRPr lang="en-US"/>
        </a:p>
      </dgm:t>
    </dgm:pt>
    <dgm:pt modelId="{6D2A0AF9-AD5E-4B41-9F43-5D8C7ECCCF02}" type="pres">
      <dgm:prSet presAssocID="{4512C125-1D3F-44A8-B935-FD7905265408}" presName="root" presStyleCnt="0">
        <dgm:presLayoutVars>
          <dgm:dir/>
          <dgm:resizeHandles val="exact"/>
        </dgm:presLayoutVars>
      </dgm:prSet>
      <dgm:spPr/>
    </dgm:pt>
    <dgm:pt modelId="{38EE09DE-F314-44D0-BA1C-044EBB85308D}" type="pres">
      <dgm:prSet presAssocID="{4512C125-1D3F-44A8-B935-FD7905265408}" presName="container" presStyleCnt="0">
        <dgm:presLayoutVars>
          <dgm:dir/>
          <dgm:resizeHandles val="exact"/>
        </dgm:presLayoutVars>
      </dgm:prSet>
      <dgm:spPr/>
    </dgm:pt>
    <dgm:pt modelId="{4DF5DDB8-C161-4409-BCD3-70D70C2F414E}" type="pres">
      <dgm:prSet presAssocID="{002C1679-BC2E-437B-9782-2F52D5AB1464}" presName="compNode" presStyleCnt="0"/>
      <dgm:spPr/>
    </dgm:pt>
    <dgm:pt modelId="{F897F060-BD3C-4D1B-9215-D7FCE35D4743}" type="pres">
      <dgm:prSet presAssocID="{002C1679-BC2E-437B-9782-2F52D5AB1464}" presName="iconBgRect" presStyleLbl="bgShp" presStyleIdx="0" presStyleCnt="6"/>
      <dgm:spPr/>
    </dgm:pt>
    <dgm:pt modelId="{4270E81D-2860-40F4-B418-54E140F2843D}" type="pres">
      <dgm:prSet presAssocID="{002C1679-BC2E-437B-9782-2F52D5AB146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A1FBDA4A-835A-461F-A2BF-4781049721AF}" type="pres">
      <dgm:prSet presAssocID="{002C1679-BC2E-437B-9782-2F52D5AB1464}" presName="spaceRect" presStyleCnt="0"/>
      <dgm:spPr/>
    </dgm:pt>
    <dgm:pt modelId="{4100B51E-D88A-4CFF-AEFF-472B3E31B8A6}" type="pres">
      <dgm:prSet presAssocID="{002C1679-BC2E-437B-9782-2F52D5AB1464}" presName="textRect" presStyleLbl="revTx" presStyleIdx="0" presStyleCnt="6">
        <dgm:presLayoutVars>
          <dgm:chMax val="1"/>
          <dgm:chPref val="1"/>
        </dgm:presLayoutVars>
      </dgm:prSet>
      <dgm:spPr/>
    </dgm:pt>
    <dgm:pt modelId="{D711983F-2FAD-4A6D-886A-9B1DB58A1F16}" type="pres">
      <dgm:prSet presAssocID="{0143A24D-6A7F-415F-8930-F68307BD82D8}" presName="sibTrans" presStyleLbl="sibTrans2D1" presStyleIdx="0" presStyleCnt="0"/>
      <dgm:spPr/>
    </dgm:pt>
    <dgm:pt modelId="{A22E581A-422A-4A2A-AE8F-D4179727EA65}" type="pres">
      <dgm:prSet presAssocID="{EE8CF68D-0050-4A45-979F-4A1B8A4D8149}" presName="compNode" presStyleCnt="0"/>
      <dgm:spPr/>
    </dgm:pt>
    <dgm:pt modelId="{0E445A75-894C-426C-A370-1169FE691AD0}" type="pres">
      <dgm:prSet presAssocID="{EE8CF68D-0050-4A45-979F-4A1B8A4D8149}" presName="iconBgRect" presStyleLbl="bgShp" presStyleIdx="1" presStyleCnt="6"/>
      <dgm:spPr/>
    </dgm:pt>
    <dgm:pt modelId="{EEE3533C-F4A3-428A-ABAD-77C2FC4DA513}" type="pres">
      <dgm:prSet presAssocID="{EE8CF68D-0050-4A45-979F-4A1B8A4D814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22E17BD3-56B9-4DA4-94A5-CCA8B0FF58F9}" type="pres">
      <dgm:prSet presAssocID="{EE8CF68D-0050-4A45-979F-4A1B8A4D8149}" presName="spaceRect" presStyleCnt="0"/>
      <dgm:spPr/>
    </dgm:pt>
    <dgm:pt modelId="{6B9DA7D8-93B1-4FAC-BFB3-CBB1A8F02CFF}" type="pres">
      <dgm:prSet presAssocID="{EE8CF68D-0050-4A45-979F-4A1B8A4D8149}" presName="textRect" presStyleLbl="revTx" presStyleIdx="1" presStyleCnt="6">
        <dgm:presLayoutVars>
          <dgm:chMax val="1"/>
          <dgm:chPref val="1"/>
        </dgm:presLayoutVars>
      </dgm:prSet>
      <dgm:spPr/>
    </dgm:pt>
    <dgm:pt modelId="{F16C8505-6AE7-494C-8334-09121DA8D3DD}" type="pres">
      <dgm:prSet presAssocID="{94E976B4-036E-4D6D-AC5E-1847BBA2F720}" presName="sibTrans" presStyleLbl="sibTrans2D1" presStyleIdx="0" presStyleCnt="0"/>
      <dgm:spPr/>
    </dgm:pt>
    <dgm:pt modelId="{93F24846-E669-4AB2-8119-B879EC0A6897}" type="pres">
      <dgm:prSet presAssocID="{BE2EABB2-0458-4852-A333-0DD53333FDD9}" presName="compNode" presStyleCnt="0"/>
      <dgm:spPr/>
    </dgm:pt>
    <dgm:pt modelId="{70A36EC6-6DC5-422D-91EF-748C2C82B559}" type="pres">
      <dgm:prSet presAssocID="{BE2EABB2-0458-4852-A333-0DD53333FDD9}" presName="iconBgRect" presStyleLbl="bgShp" presStyleIdx="2" presStyleCnt="6"/>
      <dgm:spPr/>
    </dgm:pt>
    <dgm:pt modelId="{699C8821-F771-478C-96DE-E1EA43165C66}" type="pres">
      <dgm:prSet presAssocID="{BE2EABB2-0458-4852-A333-0DD53333FDD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FEC99941-E2B9-4256-BB8E-23FB746B58F2}" type="pres">
      <dgm:prSet presAssocID="{BE2EABB2-0458-4852-A333-0DD53333FDD9}" presName="spaceRect" presStyleCnt="0"/>
      <dgm:spPr/>
    </dgm:pt>
    <dgm:pt modelId="{16F55908-E90B-4D21-BE55-9B746537648D}" type="pres">
      <dgm:prSet presAssocID="{BE2EABB2-0458-4852-A333-0DD53333FDD9}" presName="textRect" presStyleLbl="revTx" presStyleIdx="2" presStyleCnt="6">
        <dgm:presLayoutVars>
          <dgm:chMax val="1"/>
          <dgm:chPref val="1"/>
        </dgm:presLayoutVars>
      </dgm:prSet>
      <dgm:spPr/>
    </dgm:pt>
    <dgm:pt modelId="{F9A4FBD5-D382-4AE8-A367-E008959ADCFC}" type="pres">
      <dgm:prSet presAssocID="{C59F5770-DF57-44CA-AC41-2FF51AD607D4}" presName="sibTrans" presStyleLbl="sibTrans2D1" presStyleIdx="0" presStyleCnt="0"/>
      <dgm:spPr/>
    </dgm:pt>
    <dgm:pt modelId="{FEE3B4BF-709A-4BC3-AA7F-32A6316F8D98}" type="pres">
      <dgm:prSet presAssocID="{C7E51E3D-D622-43F9-8205-F5BE1558B6AA}" presName="compNode" presStyleCnt="0"/>
      <dgm:spPr/>
    </dgm:pt>
    <dgm:pt modelId="{47D1E96C-5EBF-4FBC-A3BD-D5899B6AA3A1}" type="pres">
      <dgm:prSet presAssocID="{C7E51E3D-D622-43F9-8205-F5BE1558B6AA}" presName="iconBgRect" presStyleLbl="bgShp" presStyleIdx="3" presStyleCnt="6"/>
      <dgm:spPr/>
    </dgm:pt>
    <dgm:pt modelId="{B66278A0-00E5-4175-BDCE-448FF5C06BE6}" type="pres">
      <dgm:prSet presAssocID="{C7E51E3D-D622-43F9-8205-F5BE1558B6A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iling Face with No Fill"/>
        </a:ext>
      </dgm:extLst>
    </dgm:pt>
    <dgm:pt modelId="{04948A2D-8859-4B94-A6CE-CC6D6EA98A7F}" type="pres">
      <dgm:prSet presAssocID="{C7E51E3D-D622-43F9-8205-F5BE1558B6AA}" presName="spaceRect" presStyleCnt="0"/>
      <dgm:spPr/>
    </dgm:pt>
    <dgm:pt modelId="{34B041C7-0CFB-4437-A37C-ED730362F987}" type="pres">
      <dgm:prSet presAssocID="{C7E51E3D-D622-43F9-8205-F5BE1558B6AA}" presName="textRect" presStyleLbl="revTx" presStyleIdx="3" presStyleCnt="6">
        <dgm:presLayoutVars>
          <dgm:chMax val="1"/>
          <dgm:chPref val="1"/>
        </dgm:presLayoutVars>
      </dgm:prSet>
      <dgm:spPr/>
    </dgm:pt>
    <dgm:pt modelId="{A4739C83-E34D-4292-A789-70507A5DACC3}" type="pres">
      <dgm:prSet presAssocID="{F6E8B83D-A0AB-42AE-A864-D658F54A3B5B}" presName="sibTrans" presStyleLbl="sibTrans2D1" presStyleIdx="0" presStyleCnt="0"/>
      <dgm:spPr/>
    </dgm:pt>
    <dgm:pt modelId="{44B70471-26AC-4796-9BE6-A85E068C7BF1}" type="pres">
      <dgm:prSet presAssocID="{0539962F-D8AA-4A61-B2D3-43741D3314EA}" presName="compNode" presStyleCnt="0"/>
      <dgm:spPr/>
    </dgm:pt>
    <dgm:pt modelId="{4BDD3EEC-D615-401E-ADB6-DA2EDEEC630F}" type="pres">
      <dgm:prSet presAssocID="{0539962F-D8AA-4A61-B2D3-43741D3314EA}" presName="iconBgRect" presStyleLbl="bgShp" presStyleIdx="4" presStyleCnt="6"/>
      <dgm:spPr/>
    </dgm:pt>
    <dgm:pt modelId="{0E584864-49D5-4479-87F7-EB24694D75D4}" type="pres">
      <dgm:prSet presAssocID="{0539962F-D8AA-4A61-B2D3-43741D3314E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gnifying glass"/>
        </a:ext>
      </dgm:extLst>
    </dgm:pt>
    <dgm:pt modelId="{C364A000-FD89-4127-A95A-C972ADBB3984}" type="pres">
      <dgm:prSet presAssocID="{0539962F-D8AA-4A61-B2D3-43741D3314EA}" presName="spaceRect" presStyleCnt="0"/>
      <dgm:spPr/>
    </dgm:pt>
    <dgm:pt modelId="{8D14ADE1-0005-4EA8-AEB0-A2C0AC522F17}" type="pres">
      <dgm:prSet presAssocID="{0539962F-D8AA-4A61-B2D3-43741D3314EA}" presName="textRect" presStyleLbl="revTx" presStyleIdx="4" presStyleCnt="6">
        <dgm:presLayoutVars>
          <dgm:chMax val="1"/>
          <dgm:chPref val="1"/>
        </dgm:presLayoutVars>
      </dgm:prSet>
      <dgm:spPr/>
    </dgm:pt>
    <dgm:pt modelId="{0C7AE38E-286A-4969-BFB3-C6DADC60231D}" type="pres">
      <dgm:prSet presAssocID="{A51B15F0-EC05-4E6E-8B07-738A5BB48379}" presName="sibTrans" presStyleLbl="sibTrans2D1" presStyleIdx="0" presStyleCnt="0"/>
      <dgm:spPr/>
    </dgm:pt>
    <dgm:pt modelId="{9A540F9E-E0D0-4F82-B3C9-B2C544D46216}" type="pres">
      <dgm:prSet presAssocID="{0430CF1F-1D5D-4947-9D90-A8D245081F45}" presName="compNode" presStyleCnt="0"/>
      <dgm:spPr/>
    </dgm:pt>
    <dgm:pt modelId="{3DFA87EC-D90B-477A-A59B-B3446A89B9B2}" type="pres">
      <dgm:prSet presAssocID="{0430CF1F-1D5D-4947-9D90-A8D245081F45}" presName="iconBgRect" presStyleLbl="bgShp" presStyleIdx="5" presStyleCnt="6"/>
      <dgm:spPr/>
    </dgm:pt>
    <dgm:pt modelId="{72B3D8ED-F805-469A-9CC6-7A584B9F7372}" type="pres">
      <dgm:prSet presAssocID="{0430CF1F-1D5D-4947-9D90-A8D245081F45}"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ead with Gears"/>
        </a:ext>
      </dgm:extLst>
    </dgm:pt>
    <dgm:pt modelId="{BF1DCB28-5A02-4320-B253-D6D09D736B65}" type="pres">
      <dgm:prSet presAssocID="{0430CF1F-1D5D-4947-9D90-A8D245081F45}" presName="spaceRect" presStyleCnt="0"/>
      <dgm:spPr/>
    </dgm:pt>
    <dgm:pt modelId="{BEA59372-0906-4A1F-98A9-53BE1F9E285D}" type="pres">
      <dgm:prSet presAssocID="{0430CF1F-1D5D-4947-9D90-A8D245081F45}" presName="textRect" presStyleLbl="revTx" presStyleIdx="5" presStyleCnt="6">
        <dgm:presLayoutVars>
          <dgm:chMax val="1"/>
          <dgm:chPref val="1"/>
        </dgm:presLayoutVars>
      </dgm:prSet>
      <dgm:spPr/>
    </dgm:pt>
  </dgm:ptLst>
  <dgm:cxnLst>
    <dgm:cxn modelId="{12743301-79DC-4F76-A09D-59E49BCEF9A6}" type="presOf" srcId="{0539962F-D8AA-4A61-B2D3-43741D3314EA}" destId="{8D14ADE1-0005-4EA8-AEB0-A2C0AC522F17}" srcOrd="0" destOrd="0" presId="urn:microsoft.com/office/officeart/2018/2/layout/IconCircleList"/>
    <dgm:cxn modelId="{6BA86A0D-D8F1-4530-911D-B75735C2774C}" srcId="{4512C125-1D3F-44A8-B935-FD7905265408}" destId="{0539962F-D8AA-4A61-B2D3-43741D3314EA}" srcOrd="4" destOrd="0" parTransId="{DF52E2A8-D302-4378-B9AB-B8EF43D25E50}" sibTransId="{A51B15F0-EC05-4E6E-8B07-738A5BB48379}"/>
    <dgm:cxn modelId="{CE58701E-E2C4-4A14-A650-412860EF04ED}" srcId="{4512C125-1D3F-44A8-B935-FD7905265408}" destId="{C7E51E3D-D622-43F9-8205-F5BE1558B6AA}" srcOrd="3" destOrd="0" parTransId="{034BFDD0-4469-44E6-808D-AC3734B658B2}" sibTransId="{F6E8B83D-A0AB-42AE-A864-D658F54A3B5B}"/>
    <dgm:cxn modelId="{6766232C-6F58-4ED4-A0BA-30ED3D80C58A}" type="presOf" srcId="{0430CF1F-1D5D-4947-9D90-A8D245081F45}" destId="{BEA59372-0906-4A1F-98A9-53BE1F9E285D}" srcOrd="0" destOrd="0" presId="urn:microsoft.com/office/officeart/2018/2/layout/IconCircleList"/>
    <dgm:cxn modelId="{254F2F36-5E9F-4449-9DA8-976F047BB895}" type="presOf" srcId="{0143A24D-6A7F-415F-8930-F68307BD82D8}" destId="{D711983F-2FAD-4A6D-886A-9B1DB58A1F16}" srcOrd="0" destOrd="0" presId="urn:microsoft.com/office/officeart/2018/2/layout/IconCircleList"/>
    <dgm:cxn modelId="{D3E47F3A-7663-40F5-985F-22B01C260E29}" srcId="{4512C125-1D3F-44A8-B935-FD7905265408}" destId="{002C1679-BC2E-437B-9782-2F52D5AB1464}" srcOrd="0" destOrd="0" parTransId="{C410D141-E552-446F-AFF5-7052C534B176}" sibTransId="{0143A24D-6A7F-415F-8930-F68307BD82D8}"/>
    <dgm:cxn modelId="{197A3B3C-A400-4A2C-9FCF-2BAF4F66F865}" type="presOf" srcId="{A51B15F0-EC05-4E6E-8B07-738A5BB48379}" destId="{0C7AE38E-286A-4969-BFB3-C6DADC60231D}" srcOrd="0" destOrd="0" presId="urn:microsoft.com/office/officeart/2018/2/layout/IconCircleList"/>
    <dgm:cxn modelId="{C813D763-B58F-43B0-BC92-BF63CB53A43E}" type="presOf" srcId="{94E976B4-036E-4D6D-AC5E-1847BBA2F720}" destId="{F16C8505-6AE7-494C-8334-09121DA8D3DD}" srcOrd="0" destOrd="0" presId="urn:microsoft.com/office/officeart/2018/2/layout/IconCircleList"/>
    <dgm:cxn modelId="{8937E264-B8EA-4E47-8A24-AF31E592C74A}" type="presOf" srcId="{002C1679-BC2E-437B-9782-2F52D5AB1464}" destId="{4100B51E-D88A-4CFF-AEFF-472B3E31B8A6}" srcOrd="0" destOrd="0" presId="urn:microsoft.com/office/officeart/2018/2/layout/IconCircleList"/>
    <dgm:cxn modelId="{BBFAA567-1592-4616-83DA-0CDB8476808D}" type="presOf" srcId="{EE8CF68D-0050-4A45-979F-4A1B8A4D8149}" destId="{6B9DA7D8-93B1-4FAC-BFB3-CBB1A8F02CFF}" srcOrd="0" destOrd="0" presId="urn:microsoft.com/office/officeart/2018/2/layout/IconCircleList"/>
    <dgm:cxn modelId="{CBA84F57-0A32-4AB1-94BB-8F5C847D0B2F}" srcId="{4512C125-1D3F-44A8-B935-FD7905265408}" destId="{BE2EABB2-0458-4852-A333-0DD53333FDD9}" srcOrd="2" destOrd="0" parTransId="{7FFFD4D8-6A96-4819-B1F6-FD0A1BA1C944}" sibTransId="{C59F5770-DF57-44CA-AC41-2FF51AD607D4}"/>
    <dgm:cxn modelId="{E3B27F93-B48B-482C-8EF8-50F69B39788F}" type="presOf" srcId="{C7E51E3D-D622-43F9-8205-F5BE1558B6AA}" destId="{34B041C7-0CFB-4437-A37C-ED730362F987}" srcOrd="0" destOrd="0" presId="urn:microsoft.com/office/officeart/2018/2/layout/IconCircleList"/>
    <dgm:cxn modelId="{ABCC349A-F2A3-4FDC-9ADB-4A273D238E8B}" type="presOf" srcId="{BE2EABB2-0458-4852-A333-0DD53333FDD9}" destId="{16F55908-E90B-4D21-BE55-9B746537648D}" srcOrd="0" destOrd="0" presId="urn:microsoft.com/office/officeart/2018/2/layout/IconCircleList"/>
    <dgm:cxn modelId="{07DEA4B0-FAA9-44AC-B91D-4E512F3510A5}" srcId="{4512C125-1D3F-44A8-B935-FD7905265408}" destId="{EE8CF68D-0050-4A45-979F-4A1B8A4D8149}" srcOrd="1" destOrd="0" parTransId="{426FD356-02B8-4C41-ADD0-4BA4A04490E9}" sibTransId="{94E976B4-036E-4D6D-AC5E-1847BBA2F720}"/>
    <dgm:cxn modelId="{C009B2B4-854C-498B-9E6C-E90D4EEC4E23}" type="presOf" srcId="{C59F5770-DF57-44CA-AC41-2FF51AD607D4}" destId="{F9A4FBD5-D382-4AE8-A367-E008959ADCFC}" srcOrd="0" destOrd="0" presId="urn:microsoft.com/office/officeart/2018/2/layout/IconCircleList"/>
    <dgm:cxn modelId="{0E0257CD-B141-4015-B9DC-4B75C38A4CA6}" srcId="{4512C125-1D3F-44A8-B935-FD7905265408}" destId="{0430CF1F-1D5D-4947-9D90-A8D245081F45}" srcOrd="5" destOrd="0" parTransId="{CBE5AB7A-4A6E-4EBC-AAA9-E711E4548AB5}" sibTransId="{E71A0EC8-93BE-4FBC-BA86-B36C18BFF399}"/>
    <dgm:cxn modelId="{50CFF7DE-2AD1-4ABA-86F7-B2E7EF6EDBF4}" type="presOf" srcId="{4512C125-1D3F-44A8-B935-FD7905265408}" destId="{6D2A0AF9-AD5E-4B41-9F43-5D8C7ECCCF02}" srcOrd="0" destOrd="0" presId="urn:microsoft.com/office/officeart/2018/2/layout/IconCircleList"/>
    <dgm:cxn modelId="{E5EC07EE-CD61-4A47-891B-BE2AF38C9CF7}" type="presOf" srcId="{F6E8B83D-A0AB-42AE-A864-D658F54A3B5B}" destId="{A4739C83-E34D-4292-A789-70507A5DACC3}" srcOrd="0" destOrd="0" presId="urn:microsoft.com/office/officeart/2018/2/layout/IconCircleList"/>
    <dgm:cxn modelId="{11E59AD9-DD91-4696-82AA-689B0C492C4E}" type="presParOf" srcId="{6D2A0AF9-AD5E-4B41-9F43-5D8C7ECCCF02}" destId="{38EE09DE-F314-44D0-BA1C-044EBB85308D}" srcOrd="0" destOrd="0" presId="urn:microsoft.com/office/officeart/2018/2/layout/IconCircleList"/>
    <dgm:cxn modelId="{EC019370-D351-4310-846C-BE1955D477CE}" type="presParOf" srcId="{38EE09DE-F314-44D0-BA1C-044EBB85308D}" destId="{4DF5DDB8-C161-4409-BCD3-70D70C2F414E}" srcOrd="0" destOrd="0" presId="urn:microsoft.com/office/officeart/2018/2/layout/IconCircleList"/>
    <dgm:cxn modelId="{44C88831-9D20-4ADB-824C-51EB311AFEC9}" type="presParOf" srcId="{4DF5DDB8-C161-4409-BCD3-70D70C2F414E}" destId="{F897F060-BD3C-4D1B-9215-D7FCE35D4743}" srcOrd="0" destOrd="0" presId="urn:microsoft.com/office/officeart/2018/2/layout/IconCircleList"/>
    <dgm:cxn modelId="{0A919097-2D3F-4A6B-AB4D-23DFDF09C280}" type="presParOf" srcId="{4DF5DDB8-C161-4409-BCD3-70D70C2F414E}" destId="{4270E81D-2860-40F4-B418-54E140F2843D}" srcOrd="1" destOrd="0" presId="urn:microsoft.com/office/officeart/2018/2/layout/IconCircleList"/>
    <dgm:cxn modelId="{48DD738D-4FCB-465D-AB3C-614C118A93F1}" type="presParOf" srcId="{4DF5DDB8-C161-4409-BCD3-70D70C2F414E}" destId="{A1FBDA4A-835A-461F-A2BF-4781049721AF}" srcOrd="2" destOrd="0" presId="urn:microsoft.com/office/officeart/2018/2/layout/IconCircleList"/>
    <dgm:cxn modelId="{0471E542-BBA9-439C-9BB3-EC6FFAD61B25}" type="presParOf" srcId="{4DF5DDB8-C161-4409-BCD3-70D70C2F414E}" destId="{4100B51E-D88A-4CFF-AEFF-472B3E31B8A6}" srcOrd="3" destOrd="0" presId="urn:microsoft.com/office/officeart/2018/2/layout/IconCircleList"/>
    <dgm:cxn modelId="{6DF3BB46-F77A-46A7-8BA2-AAB16D5F9A42}" type="presParOf" srcId="{38EE09DE-F314-44D0-BA1C-044EBB85308D}" destId="{D711983F-2FAD-4A6D-886A-9B1DB58A1F16}" srcOrd="1" destOrd="0" presId="urn:microsoft.com/office/officeart/2018/2/layout/IconCircleList"/>
    <dgm:cxn modelId="{F321239D-F2C2-4E66-9F47-024B2FC533DC}" type="presParOf" srcId="{38EE09DE-F314-44D0-BA1C-044EBB85308D}" destId="{A22E581A-422A-4A2A-AE8F-D4179727EA65}" srcOrd="2" destOrd="0" presId="urn:microsoft.com/office/officeart/2018/2/layout/IconCircleList"/>
    <dgm:cxn modelId="{62BFE329-3125-41F7-9FE2-F94D747B1383}" type="presParOf" srcId="{A22E581A-422A-4A2A-AE8F-D4179727EA65}" destId="{0E445A75-894C-426C-A370-1169FE691AD0}" srcOrd="0" destOrd="0" presId="urn:microsoft.com/office/officeart/2018/2/layout/IconCircleList"/>
    <dgm:cxn modelId="{104702A5-F0EF-40F1-9CF9-3DDCA82BE370}" type="presParOf" srcId="{A22E581A-422A-4A2A-AE8F-D4179727EA65}" destId="{EEE3533C-F4A3-428A-ABAD-77C2FC4DA513}" srcOrd="1" destOrd="0" presId="urn:microsoft.com/office/officeart/2018/2/layout/IconCircleList"/>
    <dgm:cxn modelId="{7A7CFA64-FB86-45E2-BA50-629DFBAE5DEE}" type="presParOf" srcId="{A22E581A-422A-4A2A-AE8F-D4179727EA65}" destId="{22E17BD3-56B9-4DA4-94A5-CCA8B0FF58F9}" srcOrd="2" destOrd="0" presId="urn:microsoft.com/office/officeart/2018/2/layout/IconCircleList"/>
    <dgm:cxn modelId="{3DA2C7F4-7C55-40E6-8895-ED372D8F1334}" type="presParOf" srcId="{A22E581A-422A-4A2A-AE8F-D4179727EA65}" destId="{6B9DA7D8-93B1-4FAC-BFB3-CBB1A8F02CFF}" srcOrd="3" destOrd="0" presId="urn:microsoft.com/office/officeart/2018/2/layout/IconCircleList"/>
    <dgm:cxn modelId="{0F416029-3CEB-4AD4-8D0B-516A5136B0C1}" type="presParOf" srcId="{38EE09DE-F314-44D0-BA1C-044EBB85308D}" destId="{F16C8505-6AE7-494C-8334-09121DA8D3DD}" srcOrd="3" destOrd="0" presId="urn:microsoft.com/office/officeart/2018/2/layout/IconCircleList"/>
    <dgm:cxn modelId="{74951C04-4D5F-4141-B49F-56E425E05E0D}" type="presParOf" srcId="{38EE09DE-F314-44D0-BA1C-044EBB85308D}" destId="{93F24846-E669-4AB2-8119-B879EC0A6897}" srcOrd="4" destOrd="0" presId="urn:microsoft.com/office/officeart/2018/2/layout/IconCircleList"/>
    <dgm:cxn modelId="{EE333D9C-C611-445A-8B35-5E3DDB2D8AAA}" type="presParOf" srcId="{93F24846-E669-4AB2-8119-B879EC0A6897}" destId="{70A36EC6-6DC5-422D-91EF-748C2C82B559}" srcOrd="0" destOrd="0" presId="urn:microsoft.com/office/officeart/2018/2/layout/IconCircleList"/>
    <dgm:cxn modelId="{6C6A8F0B-F4B2-4F43-90A9-FE98F9EDB9DA}" type="presParOf" srcId="{93F24846-E669-4AB2-8119-B879EC0A6897}" destId="{699C8821-F771-478C-96DE-E1EA43165C66}" srcOrd="1" destOrd="0" presId="urn:microsoft.com/office/officeart/2018/2/layout/IconCircleList"/>
    <dgm:cxn modelId="{E5B1E60D-7DED-4202-93D9-1F9055C3B1B1}" type="presParOf" srcId="{93F24846-E669-4AB2-8119-B879EC0A6897}" destId="{FEC99941-E2B9-4256-BB8E-23FB746B58F2}" srcOrd="2" destOrd="0" presId="urn:microsoft.com/office/officeart/2018/2/layout/IconCircleList"/>
    <dgm:cxn modelId="{564D8430-E6FF-4EEB-946B-A882B101104E}" type="presParOf" srcId="{93F24846-E669-4AB2-8119-B879EC0A6897}" destId="{16F55908-E90B-4D21-BE55-9B746537648D}" srcOrd="3" destOrd="0" presId="urn:microsoft.com/office/officeart/2018/2/layout/IconCircleList"/>
    <dgm:cxn modelId="{2AF51B28-A510-4439-82E5-674B99AB824C}" type="presParOf" srcId="{38EE09DE-F314-44D0-BA1C-044EBB85308D}" destId="{F9A4FBD5-D382-4AE8-A367-E008959ADCFC}" srcOrd="5" destOrd="0" presId="urn:microsoft.com/office/officeart/2018/2/layout/IconCircleList"/>
    <dgm:cxn modelId="{06FA99BD-4F27-4D03-8B9E-A516422E8ADB}" type="presParOf" srcId="{38EE09DE-F314-44D0-BA1C-044EBB85308D}" destId="{FEE3B4BF-709A-4BC3-AA7F-32A6316F8D98}" srcOrd="6" destOrd="0" presId="urn:microsoft.com/office/officeart/2018/2/layout/IconCircleList"/>
    <dgm:cxn modelId="{879C27D3-6089-4EC6-8219-F5A694D94B84}" type="presParOf" srcId="{FEE3B4BF-709A-4BC3-AA7F-32A6316F8D98}" destId="{47D1E96C-5EBF-4FBC-A3BD-D5899B6AA3A1}" srcOrd="0" destOrd="0" presId="urn:microsoft.com/office/officeart/2018/2/layout/IconCircleList"/>
    <dgm:cxn modelId="{8E5E301B-89ED-4E62-8015-5566DC36606A}" type="presParOf" srcId="{FEE3B4BF-709A-4BC3-AA7F-32A6316F8D98}" destId="{B66278A0-00E5-4175-BDCE-448FF5C06BE6}" srcOrd="1" destOrd="0" presId="urn:microsoft.com/office/officeart/2018/2/layout/IconCircleList"/>
    <dgm:cxn modelId="{7F2ACCEA-5F9E-40E3-AB59-4F84DFEC645A}" type="presParOf" srcId="{FEE3B4BF-709A-4BC3-AA7F-32A6316F8D98}" destId="{04948A2D-8859-4B94-A6CE-CC6D6EA98A7F}" srcOrd="2" destOrd="0" presId="urn:microsoft.com/office/officeart/2018/2/layout/IconCircleList"/>
    <dgm:cxn modelId="{E8C321F6-F14D-43F6-8E30-745B25E1DBE9}" type="presParOf" srcId="{FEE3B4BF-709A-4BC3-AA7F-32A6316F8D98}" destId="{34B041C7-0CFB-4437-A37C-ED730362F987}" srcOrd="3" destOrd="0" presId="urn:microsoft.com/office/officeart/2018/2/layout/IconCircleList"/>
    <dgm:cxn modelId="{A6CB4479-5C48-4DED-83BC-FCB69CF92E68}" type="presParOf" srcId="{38EE09DE-F314-44D0-BA1C-044EBB85308D}" destId="{A4739C83-E34D-4292-A789-70507A5DACC3}" srcOrd="7" destOrd="0" presId="urn:microsoft.com/office/officeart/2018/2/layout/IconCircleList"/>
    <dgm:cxn modelId="{ECDCADB5-5A9E-4C59-A1C9-03543FDC6651}" type="presParOf" srcId="{38EE09DE-F314-44D0-BA1C-044EBB85308D}" destId="{44B70471-26AC-4796-9BE6-A85E068C7BF1}" srcOrd="8" destOrd="0" presId="urn:microsoft.com/office/officeart/2018/2/layout/IconCircleList"/>
    <dgm:cxn modelId="{30D515EA-FF56-4FC4-A898-7ADD22F67C1D}" type="presParOf" srcId="{44B70471-26AC-4796-9BE6-A85E068C7BF1}" destId="{4BDD3EEC-D615-401E-ADB6-DA2EDEEC630F}" srcOrd="0" destOrd="0" presId="urn:microsoft.com/office/officeart/2018/2/layout/IconCircleList"/>
    <dgm:cxn modelId="{BDCF8066-DEAC-42AF-9A29-67554DCEF93E}" type="presParOf" srcId="{44B70471-26AC-4796-9BE6-A85E068C7BF1}" destId="{0E584864-49D5-4479-87F7-EB24694D75D4}" srcOrd="1" destOrd="0" presId="urn:microsoft.com/office/officeart/2018/2/layout/IconCircleList"/>
    <dgm:cxn modelId="{BEEE3375-4253-4460-89DE-5DFFCD0EDBAB}" type="presParOf" srcId="{44B70471-26AC-4796-9BE6-A85E068C7BF1}" destId="{C364A000-FD89-4127-A95A-C972ADBB3984}" srcOrd="2" destOrd="0" presId="urn:microsoft.com/office/officeart/2018/2/layout/IconCircleList"/>
    <dgm:cxn modelId="{F5466EC1-421F-4FBA-BAC3-1835FC190161}" type="presParOf" srcId="{44B70471-26AC-4796-9BE6-A85E068C7BF1}" destId="{8D14ADE1-0005-4EA8-AEB0-A2C0AC522F17}" srcOrd="3" destOrd="0" presId="urn:microsoft.com/office/officeart/2018/2/layout/IconCircleList"/>
    <dgm:cxn modelId="{D05A65F3-E535-4453-A2D0-CE5D4E88B026}" type="presParOf" srcId="{38EE09DE-F314-44D0-BA1C-044EBB85308D}" destId="{0C7AE38E-286A-4969-BFB3-C6DADC60231D}" srcOrd="9" destOrd="0" presId="urn:microsoft.com/office/officeart/2018/2/layout/IconCircleList"/>
    <dgm:cxn modelId="{55CC482C-0684-490A-9450-6B08867C9E09}" type="presParOf" srcId="{38EE09DE-F314-44D0-BA1C-044EBB85308D}" destId="{9A540F9E-E0D0-4F82-B3C9-B2C544D46216}" srcOrd="10" destOrd="0" presId="urn:microsoft.com/office/officeart/2018/2/layout/IconCircleList"/>
    <dgm:cxn modelId="{7EDBF1AA-B4CD-49DC-8B30-929CB2913E6F}" type="presParOf" srcId="{9A540F9E-E0D0-4F82-B3C9-B2C544D46216}" destId="{3DFA87EC-D90B-477A-A59B-B3446A89B9B2}" srcOrd="0" destOrd="0" presId="urn:microsoft.com/office/officeart/2018/2/layout/IconCircleList"/>
    <dgm:cxn modelId="{39460A08-92EA-443C-9645-71293E738901}" type="presParOf" srcId="{9A540F9E-E0D0-4F82-B3C9-B2C544D46216}" destId="{72B3D8ED-F805-469A-9CC6-7A584B9F7372}" srcOrd="1" destOrd="0" presId="urn:microsoft.com/office/officeart/2018/2/layout/IconCircleList"/>
    <dgm:cxn modelId="{0A6935DB-D466-48BC-920D-D0C779D2941A}" type="presParOf" srcId="{9A540F9E-E0D0-4F82-B3C9-B2C544D46216}" destId="{BF1DCB28-5A02-4320-B253-D6D09D736B65}" srcOrd="2" destOrd="0" presId="urn:microsoft.com/office/officeart/2018/2/layout/IconCircleList"/>
    <dgm:cxn modelId="{1D62E52A-30F6-4FE5-975A-CFC35C8F7555}" type="presParOf" srcId="{9A540F9E-E0D0-4F82-B3C9-B2C544D46216}" destId="{BEA59372-0906-4A1F-98A9-53BE1F9E285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4B10FC-4956-4528-8792-F4901C59ED1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89CBECD-78FA-4210-9AF4-1FD650130A0F}">
      <dgm:prSet/>
      <dgm:spPr/>
      <dgm:t>
        <a:bodyPr/>
        <a:lstStyle/>
        <a:p>
          <a:r>
            <a:rPr lang="en-US"/>
            <a:t>Data was obtained from the World Inequality Database for all countries, all indicators, and all years.</a:t>
          </a:r>
        </a:p>
      </dgm:t>
    </dgm:pt>
    <dgm:pt modelId="{5F235F24-042D-425E-8CB0-CFB1270FA984}" type="parTrans" cxnId="{350D5582-53F5-4D71-8BA4-0BE56CDCFCB0}">
      <dgm:prSet/>
      <dgm:spPr/>
      <dgm:t>
        <a:bodyPr/>
        <a:lstStyle/>
        <a:p>
          <a:endParaRPr lang="en-US"/>
        </a:p>
      </dgm:t>
    </dgm:pt>
    <dgm:pt modelId="{4CEECE39-C3E7-42C1-AF27-50AFF973155B}" type="sibTrans" cxnId="{350D5582-53F5-4D71-8BA4-0BE56CDCFCB0}">
      <dgm:prSet/>
      <dgm:spPr/>
      <dgm:t>
        <a:bodyPr/>
        <a:lstStyle/>
        <a:p>
          <a:endParaRPr lang="en-US"/>
        </a:p>
      </dgm:t>
    </dgm:pt>
    <dgm:pt modelId="{BC04F92A-E5E7-4E79-8DA7-76B77A32C0BB}">
      <dgm:prSet/>
      <dgm:spPr/>
      <dgm:t>
        <a:bodyPr/>
        <a:lstStyle/>
        <a:p>
          <a:r>
            <a:rPr lang="en-US"/>
            <a:t>World Happiness Reports have been published for the years 2012-2023. A year from this range had to be selected for analysis.</a:t>
          </a:r>
        </a:p>
      </dgm:t>
    </dgm:pt>
    <dgm:pt modelId="{7FBC8CB9-A92F-4EA8-8D89-55A19FF23463}" type="parTrans" cxnId="{E4DD6D60-AC5E-4A58-8E57-C733493336B3}">
      <dgm:prSet/>
      <dgm:spPr/>
      <dgm:t>
        <a:bodyPr/>
        <a:lstStyle/>
        <a:p>
          <a:endParaRPr lang="en-US"/>
        </a:p>
      </dgm:t>
    </dgm:pt>
    <dgm:pt modelId="{3E73DEE0-3D4B-4A06-9749-81C949B93C61}" type="sibTrans" cxnId="{E4DD6D60-AC5E-4A58-8E57-C733493336B3}">
      <dgm:prSet/>
      <dgm:spPr/>
      <dgm:t>
        <a:bodyPr/>
        <a:lstStyle/>
        <a:p>
          <a:endParaRPr lang="en-US"/>
        </a:p>
      </dgm:t>
    </dgm:pt>
    <dgm:pt modelId="{CDBC56C2-0B32-46F1-A85D-E9BDCEFBF410}" type="pres">
      <dgm:prSet presAssocID="{F74B10FC-4956-4528-8792-F4901C59ED1E}" presName="linear" presStyleCnt="0">
        <dgm:presLayoutVars>
          <dgm:animLvl val="lvl"/>
          <dgm:resizeHandles val="exact"/>
        </dgm:presLayoutVars>
      </dgm:prSet>
      <dgm:spPr/>
    </dgm:pt>
    <dgm:pt modelId="{86D65858-127A-423B-BE9D-60C68DECF565}" type="pres">
      <dgm:prSet presAssocID="{F89CBECD-78FA-4210-9AF4-1FD650130A0F}" presName="parentText" presStyleLbl="node1" presStyleIdx="0" presStyleCnt="2">
        <dgm:presLayoutVars>
          <dgm:chMax val="0"/>
          <dgm:bulletEnabled val="1"/>
        </dgm:presLayoutVars>
      </dgm:prSet>
      <dgm:spPr/>
    </dgm:pt>
    <dgm:pt modelId="{B9387BA9-6FEB-4349-A197-237FFB8EB25B}" type="pres">
      <dgm:prSet presAssocID="{4CEECE39-C3E7-42C1-AF27-50AFF973155B}" presName="spacer" presStyleCnt="0"/>
      <dgm:spPr/>
    </dgm:pt>
    <dgm:pt modelId="{BABED854-EE23-40EE-BEE5-6214D62D236B}" type="pres">
      <dgm:prSet presAssocID="{BC04F92A-E5E7-4E79-8DA7-76B77A32C0BB}" presName="parentText" presStyleLbl="node1" presStyleIdx="1" presStyleCnt="2">
        <dgm:presLayoutVars>
          <dgm:chMax val="0"/>
          <dgm:bulletEnabled val="1"/>
        </dgm:presLayoutVars>
      </dgm:prSet>
      <dgm:spPr/>
    </dgm:pt>
  </dgm:ptLst>
  <dgm:cxnLst>
    <dgm:cxn modelId="{E317CC10-08B5-4614-9B7E-CBE016B547DC}" type="presOf" srcId="{BC04F92A-E5E7-4E79-8DA7-76B77A32C0BB}" destId="{BABED854-EE23-40EE-BEE5-6214D62D236B}" srcOrd="0" destOrd="0" presId="urn:microsoft.com/office/officeart/2005/8/layout/vList2"/>
    <dgm:cxn modelId="{E4DD6D60-AC5E-4A58-8E57-C733493336B3}" srcId="{F74B10FC-4956-4528-8792-F4901C59ED1E}" destId="{BC04F92A-E5E7-4E79-8DA7-76B77A32C0BB}" srcOrd="1" destOrd="0" parTransId="{7FBC8CB9-A92F-4EA8-8D89-55A19FF23463}" sibTransId="{3E73DEE0-3D4B-4A06-9749-81C949B93C61}"/>
    <dgm:cxn modelId="{350D5582-53F5-4D71-8BA4-0BE56CDCFCB0}" srcId="{F74B10FC-4956-4528-8792-F4901C59ED1E}" destId="{F89CBECD-78FA-4210-9AF4-1FD650130A0F}" srcOrd="0" destOrd="0" parTransId="{5F235F24-042D-425E-8CB0-CFB1270FA984}" sibTransId="{4CEECE39-C3E7-42C1-AF27-50AFF973155B}"/>
    <dgm:cxn modelId="{D158C1DF-C6DF-4A92-8C03-B4F097B5158F}" type="presOf" srcId="{F89CBECD-78FA-4210-9AF4-1FD650130A0F}" destId="{86D65858-127A-423B-BE9D-60C68DECF565}" srcOrd="0" destOrd="0" presId="urn:microsoft.com/office/officeart/2005/8/layout/vList2"/>
    <dgm:cxn modelId="{1AD4B6F0-6581-41B0-B000-25E21A216470}" type="presOf" srcId="{F74B10FC-4956-4528-8792-F4901C59ED1E}" destId="{CDBC56C2-0B32-46F1-A85D-E9BDCEFBF410}" srcOrd="0" destOrd="0" presId="urn:microsoft.com/office/officeart/2005/8/layout/vList2"/>
    <dgm:cxn modelId="{BB7A34B1-9E04-43D4-9C02-99BFF6A9A3E9}" type="presParOf" srcId="{CDBC56C2-0B32-46F1-A85D-E9BDCEFBF410}" destId="{86D65858-127A-423B-BE9D-60C68DECF565}" srcOrd="0" destOrd="0" presId="urn:microsoft.com/office/officeart/2005/8/layout/vList2"/>
    <dgm:cxn modelId="{266FA562-09F8-4543-9F44-305A44D7B09E}" type="presParOf" srcId="{CDBC56C2-0B32-46F1-A85D-E9BDCEFBF410}" destId="{B9387BA9-6FEB-4349-A197-237FFB8EB25B}" srcOrd="1" destOrd="0" presId="urn:microsoft.com/office/officeart/2005/8/layout/vList2"/>
    <dgm:cxn modelId="{BDFD8CF0-A2E5-4159-B183-8B16B2C7277F}" type="presParOf" srcId="{CDBC56C2-0B32-46F1-A85D-E9BDCEFBF410}" destId="{BABED854-EE23-40EE-BEE5-6214D62D236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F2B418-FD1F-4C73-9AEA-6E3C8335D855}"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422A4FB0-CD10-4322-AD9E-CDAC533EB037}">
      <dgm:prSet/>
      <dgm:spPr/>
      <dgm:t>
        <a:bodyPr/>
        <a:lstStyle/>
        <a:p>
          <a:r>
            <a:rPr lang="en-US" dirty="0"/>
            <a:t>After selecting a subset of the available variables from the World Inequality Database data, using Python the year 2015 was determined to have the most countries with all these variables defined. (Not all countries have all variables defined for all years.)</a:t>
          </a:r>
        </a:p>
      </dgm:t>
    </dgm:pt>
    <dgm:pt modelId="{B1EDD496-C28D-464E-9290-E697FFE871D0}" type="parTrans" cxnId="{EBBB0B85-D0D7-4C15-9C74-3D1AC610AAA5}">
      <dgm:prSet/>
      <dgm:spPr/>
      <dgm:t>
        <a:bodyPr/>
        <a:lstStyle/>
        <a:p>
          <a:endParaRPr lang="en-US"/>
        </a:p>
      </dgm:t>
    </dgm:pt>
    <dgm:pt modelId="{E298EAFF-B07F-46DB-B8F0-300FA2EBAA3F}" type="sibTrans" cxnId="{EBBB0B85-D0D7-4C15-9C74-3D1AC610AAA5}">
      <dgm:prSet/>
      <dgm:spPr/>
      <dgm:t>
        <a:bodyPr/>
        <a:lstStyle/>
        <a:p>
          <a:endParaRPr lang="en-US"/>
        </a:p>
      </dgm:t>
    </dgm:pt>
    <dgm:pt modelId="{765C138F-42F6-4BA8-9785-67754E7D16D3}">
      <dgm:prSet/>
      <dgm:spPr/>
      <dgm:t>
        <a:bodyPr/>
        <a:lstStyle/>
        <a:p>
          <a:r>
            <a:rPr lang="en-US" dirty="0"/>
            <a:t>Economic variables for each country had to be converted from local currency units to US dollars for comparison purposes in Python.</a:t>
          </a:r>
        </a:p>
      </dgm:t>
    </dgm:pt>
    <dgm:pt modelId="{8086118E-1839-4A6A-B069-2BD1A9A4E0D1}" type="parTrans" cxnId="{4E4E7A95-EA17-4237-9997-CECB67B451D0}">
      <dgm:prSet/>
      <dgm:spPr/>
      <dgm:t>
        <a:bodyPr/>
        <a:lstStyle/>
        <a:p>
          <a:endParaRPr lang="en-US"/>
        </a:p>
      </dgm:t>
    </dgm:pt>
    <dgm:pt modelId="{D042D00A-E0AE-412F-8EF5-69C1CC351C30}" type="sibTrans" cxnId="{4E4E7A95-EA17-4237-9997-CECB67B451D0}">
      <dgm:prSet/>
      <dgm:spPr/>
      <dgm:t>
        <a:bodyPr/>
        <a:lstStyle/>
        <a:p>
          <a:endParaRPr lang="en-US"/>
        </a:p>
      </dgm:t>
    </dgm:pt>
    <dgm:pt modelId="{47E0DC15-ED88-438E-95D1-FCA149970C8B}">
      <dgm:prSet/>
      <dgm:spPr/>
      <dgm:t>
        <a:bodyPr/>
        <a:lstStyle/>
        <a:p>
          <a:r>
            <a:rPr lang="en-US" dirty="0"/>
            <a:t>This left 52 countries, and the data from the World Inequality Database and World Happiness Report for 2015 was combined into one dataset using Python.</a:t>
          </a:r>
        </a:p>
      </dgm:t>
    </dgm:pt>
    <dgm:pt modelId="{D8EC0160-3D10-4F44-90CD-06CC1C3F7648}" type="parTrans" cxnId="{40FDD87B-82B4-4FD8-BBD6-A08684D6FAEE}">
      <dgm:prSet/>
      <dgm:spPr/>
      <dgm:t>
        <a:bodyPr/>
        <a:lstStyle/>
        <a:p>
          <a:endParaRPr lang="en-US"/>
        </a:p>
      </dgm:t>
    </dgm:pt>
    <dgm:pt modelId="{71F23495-5B5B-42E7-B351-E4C3595C0EE2}" type="sibTrans" cxnId="{40FDD87B-82B4-4FD8-BBD6-A08684D6FAEE}">
      <dgm:prSet/>
      <dgm:spPr/>
      <dgm:t>
        <a:bodyPr/>
        <a:lstStyle/>
        <a:p>
          <a:endParaRPr lang="en-US"/>
        </a:p>
      </dgm:t>
    </dgm:pt>
    <dgm:pt modelId="{54BF6A45-AE1D-49BC-878F-390C16ACA0DC}">
      <dgm:prSet/>
      <dgm:spPr/>
      <dgm:t>
        <a:bodyPr/>
        <a:lstStyle/>
        <a:p>
          <a:r>
            <a:rPr lang="en-US" dirty="0"/>
            <a:t>After data selection, there were no null values nor duplicates. All variables had the appropriate datatypes and reasonable values. This was determined using Python.</a:t>
          </a:r>
        </a:p>
      </dgm:t>
    </dgm:pt>
    <dgm:pt modelId="{9C2D65C2-29DC-41AB-88D2-3CC9A8D2933A}" type="parTrans" cxnId="{92CEED2B-EDF8-4E6E-89D5-855285147497}">
      <dgm:prSet/>
      <dgm:spPr/>
    </dgm:pt>
    <dgm:pt modelId="{BE28A9F6-90C1-40F2-9062-1B8F6B0750C9}" type="sibTrans" cxnId="{92CEED2B-EDF8-4E6E-89D5-855285147497}">
      <dgm:prSet/>
      <dgm:spPr/>
    </dgm:pt>
    <dgm:pt modelId="{B5065A20-CCDF-4180-AA5B-479A21EF7B01}" type="pres">
      <dgm:prSet presAssocID="{3DF2B418-FD1F-4C73-9AEA-6E3C8335D855}" presName="linear" presStyleCnt="0">
        <dgm:presLayoutVars>
          <dgm:animLvl val="lvl"/>
          <dgm:resizeHandles val="exact"/>
        </dgm:presLayoutVars>
      </dgm:prSet>
      <dgm:spPr/>
    </dgm:pt>
    <dgm:pt modelId="{64F7BF2E-C675-4D24-8754-2B6F3AEB3989}" type="pres">
      <dgm:prSet presAssocID="{422A4FB0-CD10-4322-AD9E-CDAC533EB037}" presName="parentText" presStyleLbl="node1" presStyleIdx="0" presStyleCnt="4">
        <dgm:presLayoutVars>
          <dgm:chMax val="0"/>
          <dgm:bulletEnabled val="1"/>
        </dgm:presLayoutVars>
      </dgm:prSet>
      <dgm:spPr/>
    </dgm:pt>
    <dgm:pt modelId="{550ED702-6A01-4B23-81AD-23279104557C}" type="pres">
      <dgm:prSet presAssocID="{E298EAFF-B07F-46DB-B8F0-300FA2EBAA3F}" presName="spacer" presStyleCnt="0"/>
      <dgm:spPr/>
    </dgm:pt>
    <dgm:pt modelId="{53C17A07-E65F-45E6-A49C-837E53DDF9CA}" type="pres">
      <dgm:prSet presAssocID="{47E0DC15-ED88-438E-95D1-FCA149970C8B}" presName="parentText" presStyleLbl="node1" presStyleIdx="1" presStyleCnt="4">
        <dgm:presLayoutVars>
          <dgm:chMax val="0"/>
          <dgm:bulletEnabled val="1"/>
        </dgm:presLayoutVars>
      </dgm:prSet>
      <dgm:spPr/>
    </dgm:pt>
    <dgm:pt modelId="{5E1A9612-4290-4191-81C1-9A3F931CC132}" type="pres">
      <dgm:prSet presAssocID="{71F23495-5B5B-42E7-B351-E4C3595C0EE2}" presName="spacer" presStyleCnt="0"/>
      <dgm:spPr/>
    </dgm:pt>
    <dgm:pt modelId="{B1B278EB-0060-49E7-A02E-86931C8638D4}" type="pres">
      <dgm:prSet presAssocID="{54BF6A45-AE1D-49BC-878F-390C16ACA0DC}" presName="parentText" presStyleLbl="node1" presStyleIdx="2" presStyleCnt="4">
        <dgm:presLayoutVars>
          <dgm:chMax val="0"/>
          <dgm:bulletEnabled val="1"/>
        </dgm:presLayoutVars>
      </dgm:prSet>
      <dgm:spPr/>
    </dgm:pt>
    <dgm:pt modelId="{EF85AC4E-A124-4994-BA29-FC0829358968}" type="pres">
      <dgm:prSet presAssocID="{BE28A9F6-90C1-40F2-9062-1B8F6B0750C9}" presName="spacer" presStyleCnt="0"/>
      <dgm:spPr/>
    </dgm:pt>
    <dgm:pt modelId="{001AA33A-B6C2-4FB8-9094-CF2479F9C294}" type="pres">
      <dgm:prSet presAssocID="{765C138F-42F6-4BA8-9785-67754E7D16D3}" presName="parentText" presStyleLbl="node1" presStyleIdx="3" presStyleCnt="4">
        <dgm:presLayoutVars>
          <dgm:chMax val="0"/>
          <dgm:bulletEnabled val="1"/>
        </dgm:presLayoutVars>
      </dgm:prSet>
      <dgm:spPr/>
    </dgm:pt>
  </dgm:ptLst>
  <dgm:cxnLst>
    <dgm:cxn modelId="{4ABFD707-EE2E-4063-840D-769DBF7A94B9}" type="presOf" srcId="{47E0DC15-ED88-438E-95D1-FCA149970C8B}" destId="{53C17A07-E65F-45E6-A49C-837E53DDF9CA}" srcOrd="0" destOrd="0" presId="urn:microsoft.com/office/officeart/2005/8/layout/vList2"/>
    <dgm:cxn modelId="{92CEED2B-EDF8-4E6E-89D5-855285147497}" srcId="{3DF2B418-FD1F-4C73-9AEA-6E3C8335D855}" destId="{54BF6A45-AE1D-49BC-878F-390C16ACA0DC}" srcOrd="2" destOrd="0" parTransId="{9C2D65C2-29DC-41AB-88D2-3CC9A8D2933A}" sibTransId="{BE28A9F6-90C1-40F2-9062-1B8F6B0750C9}"/>
    <dgm:cxn modelId="{E292AB73-7957-44BD-865E-000E78F45186}" type="presOf" srcId="{3DF2B418-FD1F-4C73-9AEA-6E3C8335D855}" destId="{B5065A20-CCDF-4180-AA5B-479A21EF7B01}" srcOrd="0" destOrd="0" presId="urn:microsoft.com/office/officeart/2005/8/layout/vList2"/>
    <dgm:cxn modelId="{7B895F76-95D8-40DD-AC82-37194BA3F973}" type="presOf" srcId="{765C138F-42F6-4BA8-9785-67754E7D16D3}" destId="{001AA33A-B6C2-4FB8-9094-CF2479F9C294}" srcOrd="0" destOrd="0" presId="urn:microsoft.com/office/officeart/2005/8/layout/vList2"/>
    <dgm:cxn modelId="{40FDD87B-82B4-4FD8-BBD6-A08684D6FAEE}" srcId="{3DF2B418-FD1F-4C73-9AEA-6E3C8335D855}" destId="{47E0DC15-ED88-438E-95D1-FCA149970C8B}" srcOrd="1" destOrd="0" parTransId="{D8EC0160-3D10-4F44-90CD-06CC1C3F7648}" sibTransId="{71F23495-5B5B-42E7-B351-E4C3595C0EE2}"/>
    <dgm:cxn modelId="{EBBB0B85-D0D7-4C15-9C74-3D1AC610AAA5}" srcId="{3DF2B418-FD1F-4C73-9AEA-6E3C8335D855}" destId="{422A4FB0-CD10-4322-AD9E-CDAC533EB037}" srcOrd="0" destOrd="0" parTransId="{B1EDD496-C28D-464E-9290-E697FFE871D0}" sibTransId="{E298EAFF-B07F-46DB-B8F0-300FA2EBAA3F}"/>
    <dgm:cxn modelId="{4E4E7A95-EA17-4237-9997-CECB67B451D0}" srcId="{3DF2B418-FD1F-4C73-9AEA-6E3C8335D855}" destId="{765C138F-42F6-4BA8-9785-67754E7D16D3}" srcOrd="3" destOrd="0" parTransId="{8086118E-1839-4A6A-B069-2BD1A9A4E0D1}" sibTransId="{D042D00A-E0AE-412F-8EF5-69C1CC351C30}"/>
    <dgm:cxn modelId="{970B8195-5A41-4E5C-8B0A-82DDB94AB930}" type="presOf" srcId="{54BF6A45-AE1D-49BC-878F-390C16ACA0DC}" destId="{B1B278EB-0060-49E7-A02E-86931C8638D4}" srcOrd="0" destOrd="0" presId="urn:microsoft.com/office/officeart/2005/8/layout/vList2"/>
    <dgm:cxn modelId="{75B020C9-57A1-488B-829D-27A29717A0C3}" type="presOf" srcId="{422A4FB0-CD10-4322-AD9E-CDAC533EB037}" destId="{64F7BF2E-C675-4D24-8754-2B6F3AEB3989}" srcOrd="0" destOrd="0" presId="urn:microsoft.com/office/officeart/2005/8/layout/vList2"/>
    <dgm:cxn modelId="{2FB28C27-EC83-4511-BC84-90AD3E459C94}" type="presParOf" srcId="{B5065A20-CCDF-4180-AA5B-479A21EF7B01}" destId="{64F7BF2E-C675-4D24-8754-2B6F3AEB3989}" srcOrd="0" destOrd="0" presId="urn:microsoft.com/office/officeart/2005/8/layout/vList2"/>
    <dgm:cxn modelId="{E01013C3-FC42-4497-95E1-833D70A0FD75}" type="presParOf" srcId="{B5065A20-CCDF-4180-AA5B-479A21EF7B01}" destId="{550ED702-6A01-4B23-81AD-23279104557C}" srcOrd="1" destOrd="0" presId="urn:microsoft.com/office/officeart/2005/8/layout/vList2"/>
    <dgm:cxn modelId="{9D2C9A13-B09A-4F37-9C09-F61484413B14}" type="presParOf" srcId="{B5065A20-CCDF-4180-AA5B-479A21EF7B01}" destId="{53C17A07-E65F-45E6-A49C-837E53DDF9CA}" srcOrd="2" destOrd="0" presId="urn:microsoft.com/office/officeart/2005/8/layout/vList2"/>
    <dgm:cxn modelId="{29C46307-18EC-4877-9A7A-5F7CDD36F2E5}" type="presParOf" srcId="{B5065A20-CCDF-4180-AA5B-479A21EF7B01}" destId="{5E1A9612-4290-4191-81C1-9A3F931CC132}" srcOrd="3" destOrd="0" presId="urn:microsoft.com/office/officeart/2005/8/layout/vList2"/>
    <dgm:cxn modelId="{B1BE64E0-4545-41F8-AF5F-851479552D3E}" type="presParOf" srcId="{B5065A20-CCDF-4180-AA5B-479A21EF7B01}" destId="{B1B278EB-0060-49E7-A02E-86931C8638D4}" srcOrd="4" destOrd="0" presId="urn:microsoft.com/office/officeart/2005/8/layout/vList2"/>
    <dgm:cxn modelId="{96A799BA-CCE9-45D9-B168-26B55FFBE35F}" type="presParOf" srcId="{B5065A20-CCDF-4180-AA5B-479A21EF7B01}" destId="{EF85AC4E-A124-4994-BA29-FC0829358968}" srcOrd="5" destOrd="0" presId="urn:microsoft.com/office/officeart/2005/8/layout/vList2"/>
    <dgm:cxn modelId="{60452CF0-4E13-46A2-8CF6-5804BDFB16B8}" type="presParOf" srcId="{B5065A20-CCDF-4180-AA5B-479A21EF7B01}" destId="{001AA33A-B6C2-4FB8-9094-CF2479F9C29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C626CED-30A4-4960-8395-B6A952EFA41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11E9481-85D1-4C70-90C5-5BF204C23F5F}">
      <dgm:prSet/>
      <dgm:spPr/>
      <dgm:t>
        <a:bodyPr/>
        <a:lstStyle/>
        <a:p>
          <a:r>
            <a:rPr lang="en-US"/>
            <a:t>Focus on increasing the labor share of national income.</a:t>
          </a:r>
        </a:p>
      </dgm:t>
    </dgm:pt>
    <dgm:pt modelId="{9F7C9E22-3FEE-421B-95A4-EF63967273DD}" type="parTrans" cxnId="{82FA8415-8098-45B5-9EE0-C0A1D8F06B1E}">
      <dgm:prSet/>
      <dgm:spPr/>
      <dgm:t>
        <a:bodyPr/>
        <a:lstStyle/>
        <a:p>
          <a:endParaRPr lang="en-US"/>
        </a:p>
      </dgm:t>
    </dgm:pt>
    <dgm:pt modelId="{F0D8F32B-B4C4-4577-8AA7-49FD16D89F33}" type="sibTrans" cxnId="{82FA8415-8098-45B5-9EE0-C0A1D8F06B1E}">
      <dgm:prSet/>
      <dgm:spPr/>
      <dgm:t>
        <a:bodyPr/>
        <a:lstStyle/>
        <a:p>
          <a:endParaRPr lang="en-US"/>
        </a:p>
      </dgm:t>
    </dgm:pt>
    <dgm:pt modelId="{A018C11F-1BD9-4762-B302-CECA83814659}">
      <dgm:prSet/>
      <dgm:spPr/>
      <dgm:t>
        <a:bodyPr/>
        <a:lstStyle/>
        <a:p>
          <a:r>
            <a:rPr lang="en-US"/>
            <a:t>Increase social security benefits and government income.</a:t>
          </a:r>
        </a:p>
      </dgm:t>
    </dgm:pt>
    <dgm:pt modelId="{51A11FEA-AC9B-4D49-BB84-450EF087D78A}" type="parTrans" cxnId="{F30078D6-9B7B-4E02-A56D-0DAE532A8461}">
      <dgm:prSet/>
      <dgm:spPr/>
      <dgm:t>
        <a:bodyPr/>
        <a:lstStyle/>
        <a:p>
          <a:endParaRPr lang="en-US"/>
        </a:p>
      </dgm:t>
    </dgm:pt>
    <dgm:pt modelId="{D23BDFF5-9D89-4D11-99D8-83147CB4E710}" type="sibTrans" cxnId="{F30078D6-9B7B-4E02-A56D-0DAE532A8461}">
      <dgm:prSet/>
      <dgm:spPr/>
      <dgm:t>
        <a:bodyPr/>
        <a:lstStyle/>
        <a:p>
          <a:endParaRPr lang="en-US"/>
        </a:p>
      </dgm:t>
    </dgm:pt>
    <dgm:pt modelId="{B0187A3D-9D05-4208-851E-38217076894B}">
      <dgm:prSet/>
      <dgm:spPr/>
      <dgm:t>
        <a:bodyPr/>
        <a:lstStyle/>
        <a:p>
          <a:r>
            <a:rPr lang="en-US"/>
            <a:t>Prefer policies that improve average household wealth of the bottom 99% over those that improve that of the top 1%.</a:t>
          </a:r>
        </a:p>
      </dgm:t>
    </dgm:pt>
    <dgm:pt modelId="{8AD36CC0-A9E1-42F4-B401-0F9C6AA333FA}" type="parTrans" cxnId="{269F6041-B768-47F1-A5C0-E21D4F621300}">
      <dgm:prSet/>
      <dgm:spPr/>
      <dgm:t>
        <a:bodyPr/>
        <a:lstStyle/>
        <a:p>
          <a:endParaRPr lang="en-US"/>
        </a:p>
      </dgm:t>
    </dgm:pt>
    <dgm:pt modelId="{B0082F84-6725-4316-ACCF-078843B2685F}" type="sibTrans" cxnId="{269F6041-B768-47F1-A5C0-E21D4F621300}">
      <dgm:prSet/>
      <dgm:spPr/>
      <dgm:t>
        <a:bodyPr/>
        <a:lstStyle/>
        <a:p>
          <a:endParaRPr lang="en-US"/>
        </a:p>
      </dgm:t>
    </dgm:pt>
    <dgm:pt modelId="{66DB6F2C-19AD-42CC-A68F-575B454243EB}" type="pres">
      <dgm:prSet presAssocID="{3C626CED-30A4-4960-8395-B6A952EFA41B}" presName="root" presStyleCnt="0">
        <dgm:presLayoutVars>
          <dgm:dir/>
          <dgm:resizeHandles val="exact"/>
        </dgm:presLayoutVars>
      </dgm:prSet>
      <dgm:spPr/>
    </dgm:pt>
    <dgm:pt modelId="{ACABB935-DBE5-4D18-BF23-45CC98ED9961}" type="pres">
      <dgm:prSet presAssocID="{411E9481-85D1-4C70-90C5-5BF204C23F5F}" presName="compNode" presStyleCnt="0"/>
      <dgm:spPr/>
    </dgm:pt>
    <dgm:pt modelId="{BAC1E00B-0CE7-4EB6-9FA1-BFF9E95BDA49}" type="pres">
      <dgm:prSet presAssocID="{411E9481-85D1-4C70-90C5-5BF204C23F5F}" presName="bgRect" presStyleLbl="bgShp" presStyleIdx="0" presStyleCnt="3"/>
      <dgm:spPr/>
    </dgm:pt>
    <dgm:pt modelId="{ACC81F59-9745-4363-AF00-DC4D9083C03B}" type="pres">
      <dgm:prSet presAssocID="{411E9481-85D1-4C70-90C5-5BF204C23F5F}"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onstruction worker male with solid fill"/>
        </a:ext>
      </dgm:extLst>
    </dgm:pt>
    <dgm:pt modelId="{96A4CD52-E46A-4F57-9B74-D095DD30BA2F}" type="pres">
      <dgm:prSet presAssocID="{411E9481-85D1-4C70-90C5-5BF204C23F5F}" presName="spaceRect" presStyleCnt="0"/>
      <dgm:spPr/>
    </dgm:pt>
    <dgm:pt modelId="{355A374A-EE84-47DD-9CF3-0CD6E2C367FE}" type="pres">
      <dgm:prSet presAssocID="{411E9481-85D1-4C70-90C5-5BF204C23F5F}" presName="parTx" presStyleLbl="revTx" presStyleIdx="0" presStyleCnt="3">
        <dgm:presLayoutVars>
          <dgm:chMax val="0"/>
          <dgm:chPref val="0"/>
        </dgm:presLayoutVars>
      </dgm:prSet>
      <dgm:spPr/>
    </dgm:pt>
    <dgm:pt modelId="{BC25144C-4514-457B-A15E-C8B145F42C71}" type="pres">
      <dgm:prSet presAssocID="{F0D8F32B-B4C4-4577-8AA7-49FD16D89F33}" presName="sibTrans" presStyleCnt="0"/>
      <dgm:spPr/>
    </dgm:pt>
    <dgm:pt modelId="{F7055831-BC6C-450C-A1BF-9C878DB0CDBB}" type="pres">
      <dgm:prSet presAssocID="{A018C11F-1BD9-4762-B302-CECA83814659}" presName="compNode" presStyleCnt="0"/>
      <dgm:spPr/>
    </dgm:pt>
    <dgm:pt modelId="{E498443E-E3B4-4360-BC2E-259BE6A44410}" type="pres">
      <dgm:prSet presAssocID="{A018C11F-1BD9-4762-B302-CECA83814659}" presName="bgRect" presStyleLbl="bgShp" presStyleIdx="1" presStyleCnt="3"/>
      <dgm:spPr/>
    </dgm:pt>
    <dgm:pt modelId="{6C31E963-2A43-4398-ABEA-704477C36514}" type="pres">
      <dgm:prSet presAssocID="{A018C11F-1BD9-4762-B302-CECA8381465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Open hand with solid fill"/>
        </a:ext>
      </dgm:extLst>
    </dgm:pt>
    <dgm:pt modelId="{7DCA1124-DA4E-4A2A-85F5-78FB8125E115}" type="pres">
      <dgm:prSet presAssocID="{A018C11F-1BD9-4762-B302-CECA83814659}" presName="spaceRect" presStyleCnt="0"/>
      <dgm:spPr/>
    </dgm:pt>
    <dgm:pt modelId="{94D4BFB2-9F8D-49EA-BCC4-C6FB4E4620E2}" type="pres">
      <dgm:prSet presAssocID="{A018C11F-1BD9-4762-B302-CECA83814659}" presName="parTx" presStyleLbl="revTx" presStyleIdx="1" presStyleCnt="3">
        <dgm:presLayoutVars>
          <dgm:chMax val="0"/>
          <dgm:chPref val="0"/>
        </dgm:presLayoutVars>
      </dgm:prSet>
      <dgm:spPr/>
    </dgm:pt>
    <dgm:pt modelId="{1FA5CB29-C431-4EC1-9455-2AA17D60F9E4}" type="pres">
      <dgm:prSet presAssocID="{D23BDFF5-9D89-4D11-99D8-83147CB4E710}" presName="sibTrans" presStyleCnt="0"/>
      <dgm:spPr/>
    </dgm:pt>
    <dgm:pt modelId="{1548ED96-C5D0-41B6-B422-8827C1EC5EA9}" type="pres">
      <dgm:prSet presAssocID="{B0187A3D-9D05-4208-851E-38217076894B}" presName="compNode" presStyleCnt="0"/>
      <dgm:spPr/>
    </dgm:pt>
    <dgm:pt modelId="{81468B03-C768-4DE5-B513-F22B90F974F1}" type="pres">
      <dgm:prSet presAssocID="{B0187A3D-9D05-4208-851E-38217076894B}" presName="bgRect" presStyleLbl="bgShp" presStyleIdx="2" presStyleCnt="3"/>
      <dgm:spPr/>
    </dgm:pt>
    <dgm:pt modelId="{78F33310-821D-42CC-9A92-C54DF9142E08}" type="pres">
      <dgm:prSet presAssocID="{B0187A3D-9D05-4208-851E-38217076894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use"/>
        </a:ext>
      </dgm:extLst>
    </dgm:pt>
    <dgm:pt modelId="{C5F68690-01F8-4B5C-95FD-E6884B80E75A}" type="pres">
      <dgm:prSet presAssocID="{B0187A3D-9D05-4208-851E-38217076894B}" presName="spaceRect" presStyleCnt="0"/>
      <dgm:spPr/>
    </dgm:pt>
    <dgm:pt modelId="{2454827A-8689-4224-A059-621E8416EAAD}" type="pres">
      <dgm:prSet presAssocID="{B0187A3D-9D05-4208-851E-38217076894B}" presName="parTx" presStyleLbl="revTx" presStyleIdx="2" presStyleCnt="3">
        <dgm:presLayoutVars>
          <dgm:chMax val="0"/>
          <dgm:chPref val="0"/>
        </dgm:presLayoutVars>
      </dgm:prSet>
      <dgm:spPr/>
    </dgm:pt>
  </dgm:ptLst>
  <dgm:cxnLst>
    <dgm:cxn modelId="{82FA8415-8098-45B5-9EE0-C0A1D8F06B1E}" srcId="{3C626CED-30A4-4960-8395-B6A952EFA41B}" destId="{411E9481-85D1-4C70-90C5-5BF204C23F5F}" srcOrd="0" destOrd="0" parTransId="{9F7C9E22-3FEE-421B-95A4-EF63967273DD}" sibTransId="{F0D8F32B-B4C4-4577-8AA7-49FD16D89F33}"/>
    <dgm:cxn modelId="{269F6041-B768-47F1-A5C0-E21D4F621300}" srcId="{3C626CED-30A4-4960-8395-B6A952EFA41B}" destId="{B0187A3D-9D05-4208-851E-38217076894B}" srcOrd="2" destOrd="0" parTransId="{8AD36CC0-A9E1-42F4-B401-0F9C6AA333FA}" sibTransId="{B0082F84-6725-4316-ACCF-078843B2685F}"/>
    <dgm:cxn modelId="{E439F44C-A4B7-416A-B620-A4BB790E6DAA}" type="presOf" srcId="{3C626CED-30A4-4960-8395-B6A952EFA41B}" destId="{66DB6F2C-19AD-42CC-A68F-575B454243EB}" srcOrd="0" destOrd="0" presId="urn:microsoft.com/office/officeart/2018/2/layout/IconVerticalSolidList"/>
    <dgm:cxn modelId="{83B53F52-BBD2-43C4-87CE-40C300FDBBE1}" type="presOf" srcId="{411E9481-85D1-4C70-90C5-5BF204C23F5F}" destId="{355A374A-EE84-47DD-9CF3-0CD6E2C367FE}" srcOrd="0" destOrd="0" presId="urn:microsoft.com/office/officeart/2018/2/layout/IconVerticalSolidList"/>
    <dgm:cxn modelId="{A8C06B96-26D5-4D00-A2EA-25F1C695052D}" type="presOf" srcId="{A018C11F-1BD9-4762-B302-CECA83814659}" destId="{94D4BFB2-9F8D-49EA-BCC4-C6FB4E4620E2}" srcOrd="0" destOrd="0" presId="urn:microsoft.com/office/officeart/2018/2/layout/IconVerticalSolidList"/>
    <dgm:cxn modelId="{22E0F5CE-2CE8-41E8-87D8-77CEA0CC228A}" type="presOf" srcId="{B0187A3D-9D05-4208-851E-38217076894B}" destId="{2454827A-8689-4224-A059-621E8416EAAD}" srcOrd="0" destOrd="0" presId="urn:microsoft.com/office/officeart/2018/2/layout/IconVerticalSolidList"/>
    <dgm:cxn modelId="{F30078D6-9B7B-4E02-A56D-0DAE532A8461}" srcId="{3C626CED-30A4-4960-8395-B6A952EFA41B}" destId="{A018C11F-1BD9-4762-B302-CECA83814659}" srcOrd="1" destOrd="0" parTransId="{51A11FEA-AC9B-4D49-BB84-450EF087D78A}" sibTransId="{D23BDFF5-9D89-4D11-99D8-83147CB4E710}"/>
    <dgm:cxn modelId="{39F6390D-5BE1-4BB4-969B-457405B1AA2A}" type="presParOf" srcId="{66DB6F2C-19AD-42CC-A68F-575B454243EB}" destId="{ACABB935-DBE5-4D18-BF23-45CC98ED9961}" srcOrd="0" destOrd="0" presId="urn:microsoft.com/office/officeart/2018/2/layout/IconVerticalSolidList"/>
    <dgm:cxn modelId="{3FE687FA-4A04-4F7C-BB22-34F76969C9E6}" type="presParOf" srcId="{ACABB935-DBE5-4D18-BF23-45CC98ED9961}" destId="{BAC1E00B-0CE7-4EB6-9FA1-BFF9E95BDA49}" srcOrd="0" destOrd="0" presId="urn:microsoft.com/office/officeart/2018/2/layout/IconVerticalSolidList"/>
    <dgm:cxn modelId="{A7BA4B61-8A11-471A-B264-F74CA858A69A}" type="presParOf" srcId="{ACABB935-DBE5-4D18-BF23-45CC98ED9961}" destId="{ACC81F59-9745-4363-AF00-DC4D9083C03B}" srcOrd="1" destOrd="0" presId="urn:microsoft.com/office/officeart/2018/2/layout/IconVerticalSolidList"/>
    <dgm:cxn modelId="{F408B58A-A38B-486A-9CA8-4168C193774F}" type="presParOf" srcId="{ACABB935-DBE5-4D18-BF23-45CC98ED9961}" destId="{96A4CD52-E46A-4F57-9B74-D095DD30BA2F}" srcOrd="2" destOrd="0" presId="urn:microsoft.com/office/officeart/2018/2/layout/IconVerticalSolidList"/>
    <dgm:cxn modelId="{05F6C25F-0C86-4464-A49F-72BA5E35F8C9}" type="presParOf" srcId="{ACABB935-DBE5-4D18-BF23-45CC98ED9961}" destId="{355A374A-EE84-47DD-9CF3-0CD6E2C367FE}" srcOrd="3" destOrd="0" presId="urn:microsoft.com/office/officeart/2018/2/layout/IconVerticalSolidList"/>
    <dgm:cxn modelId="{8B791707-6EF4-43C5-BE46-FCDE147790A3}" type="presParOf" srcId="{66DB6F2C-19AD-42CC-A68F-575B454243EB}" destId="{BC25144C-4514-457B-A15E-C8B145F42C71}" srcOrd="1" destOrd="0" presId="urn:microsoft.com/office/officeart/2018/2/layout/IconVerticalSolidList"/>
    <dgm:cxn modelId="{F2EAE75F-CDCC-4ED8-8102-1F03CA7B371D}" type="presParOf" srcId="{66DB6F2C-19AD-42CC-A68F-575B454243EB}" destId="{F7055831-BC6C-450C-A1BF-9C878DB0CDBB}" srcOrd="2" destOrd="0" presId="urn:microsoft.com/office/officeart/2018/2/layout/IconVerticalSolidList"/>
    <dgm:cxn modelId="{70D16690-CDFC-4D48-9811-B36442B49313}" type="presParOf" srcId="{F7055831-BC6C-450C-A1BF-9C878DB0CDBB}" destId="{E498443E-E3B4-4360-BC2E-259BE6A44410}" srcOrd="0" destOrd="0" presId="urn:microsoft.com/office/officeart/2018/2/layout/IconVerticalSolidList"/>
    <dgm:cxn modelId="{1EBF145C-86B9-4480-BE77-455516C2FD59}" type="presParOf" srcId="{F7055831-BC6C-450C-A1BF-9C878DB0CDBB}" destId="{6C31E963-2A43-4398-ABEA-704477C36514}" srcOrd="1" destOrd="0" presId="urn:microsoft.com/office/officeart/2018/2/layout/IconVerticalSolidList"/>
    <dgm:cxn modelId="{EC637674-95F9-4F69-AB0C-C4DA872880C1}" type="presParOf" srcId="{F7055831-BC6C-450C-A1BF-9C878DB0CDBB}" destId="{7DCA1124-DA4E-4A2A-85F5-78FB8125E115}" srcOrd="2" destOrd="0" presId="urn:microsoft.com/office/officeart/2018/2/layout/IconVerticalSolidList"/>
    <dgm:cxn modelId="{2D4F3A7F-D4A5-490F-BC88-2079208A1B5D}" type="presParOf" srcId="{F7055831-BC6C-450C-A1BF-9C878DB0CDBB}" destId="{94D4BFB2-9F8D-49EA-BCC4-C6FB4E4620E2}" srcOrd="3" destOrd="0" presId="urn:microsoft.com/office/officeart/2018/2/layout/IconVerticalSolidList"/>
    <dgm:cxn modelId="{E25EC5FC-9820-4C16-8240-50FDA5C58281}" type="presParOf" srcId="{66DB6F2C-19AD-42CC-A68F-575B454243EB}" destId="{1FA5CB29-C431-4EC1-9455-2AA17D60F9E4}" srcOrd="3" destOrd="0" presId="urn:microsoft.com/office/officeart/2018/2/layout/IconVerticalSolidList"/>
    <dgm:cxn modelId="{30261043-BFC2-4842-B414-4201B39D0FAD}" type="presParOf" srcId="{66DB6F2C-19AD-42CC-A68F-575B454243EB}" destId="{1548ED96-C5D0-41B6-B422-8827C1EC5EA9}" srcOrd="4" destOrd="0" presId="urn:microsoft.com/office/officeart/2018/2/layout/IconVerticalSolidList"/>
    <dgm:cxn modelId="{5AD86AC9-44AA-478F-A5A7-075D4191CCFC}" type="presParOf" srcId="{1548ED96-C5D0-41B6-B422-8827C1EC5EA9}" destId="{81468B03-C768-4DE5-B513-F22B90F974F1}" srcOrd="0" destOrd="0" presId="urn:microsoft.com/office/officeart/2018/2/layout/IconVerticalSolidList"/>
    <dgm:cxn modelId="{F3F825F1-261F-4B57-BF16-FF0258516F24}" type="presParOf" srcId="{1548ED96-C5D0-41B6-B422-8827C1EC5EA9}" destId="{78F33310-821D-42CC-9A92-C54DF9142E08}" srcOrd="1" destOrd="0" presId="urn:microsoft.com/office/officeart/2018/2/layout/IconVerticalSolidList"/>
    <dgm:cxn modelId="{927CA1FE-7326-46C3-971C-5356070E27EF}" type="presParOf" srcId="{1548ED96-C5D0-41B6-B422-8827C1EC5EA9}" destId="{C5F68690-01F8-4B5C-95FD-E6884B80E75A}" srcOrd="2" destOrd="0" presId="urn:microsoft.com/office/officeart/2018/2/layout/IconVerticalSolidList"/>
    <dgm:cxn modelId="{B044CB28-A609-4438-B125-0A375E0C70D1}" type="presParOf" srcId="{1548ED96-C5D0-41B6-B422-8827C1EC5EA9}" destId="{2454827A-8689-4224-A059-621E8416EAA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97F060-BD3C-4D1B-9215-D7FCE35D4743}">
      <dsp:nvSpPr>
        <dsp:cNvPr id="0" name=""/>
        <dsp:cNvSpPr/>
      </dsp:nvSpPr>
      <dsp:spPr>
        <a:xfrm>
          <a:off x="82613" y="908559"/>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70E81D-2860-40F4-B418-54E140F2843D}">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00B51E-D88A-4CFF-AEFF-472B3E31B8A6}">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dirty="0"/>
            <a:t>Project Objective</a:t>
          </a:r>
        </a:p>
      </dsp:txBody>
      <dsp:txXfrm>
        <a:off x="1172126" y="908559"/>
        <a:ext cx="2114937" cy="897246"/>
      </dsp:txXfrm>
    </dsp:sp>
    <dsp:sp modelId="{0E445A75-894C-426C-A370-1169FE691AD0}">
      <dsp:nvSpPr>
        <dsp:cNvPr id="0" name=""/>
        <dsp:cNvSpPr/>
      </dsp:nvSpPr>
      <dsp:spPr>
        <a:xfrm>
          <a:off x="3655575" y="908559"/>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E3533C-F4A3-428A-ABAD-77C2FC4DA513}">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9DA7D8-93B1-4FAC-BFB3-CBB1A8F02CFF}">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Preparatory Analysis &amp; Methodology</a:t>
          </a:r>
        </a:p>
      </dsp:txBody>
      <dsp:txXfrm>
        <a:off x="4745088" y="908559"/>
        <a:ext cx="2114937" cy="897246"/>
      </dsp:txXfrm>
    </dsp:sp>
    <dsp:sp modelId="{70A36EC6-6DC5-422D-91EF-748C2C82B559}">
      <dsp:nvSpPr>
        <dsp:cNvPr id="0" name=""/>
        <dsp:cNvSpPr/>
      </dsp:nvSpPr>
      <dsp:spPr>
        <a:xfrm>
          <a:off x="7228536" y="908559"/>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9C8821-F771-478C-96DE-E1EA43165C66}">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F55908-E90B-4D21-BE55-9B746537648D}">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Income &amp; Happiness</a:t>
          </a:r>
        </a:p>
      </dsp:txBody>
      <dsp:txXfrm>
        <a:off x="8318049" y="908559"/>
        <a:ext cx="2114937" cy="897246"/>
      </dsp:txXfrm>
    </dsp:sp>
    <dsp:sp modelId="{47D1E96C-5EBF-4FBC-A3BD-D5899B6AA3A1}">
      <dsp:nvSpPr>
        <dsp:cNvPr id="0" name=""/>
        <dsp:cNvSpPr/>
      </dsp:nvSpPr>
      <dsp:spPr>
        <a:xfrm>
          <a:off x="82613" y="2545532"/>
          <a:ext cx="897246" cy="8972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6278A0-00E5-4175-BDCE-448FF5C06BE6}">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B041C7-0CFB-4437-A37C-ED730362F987}">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Other Factors Contributing to Happiness</a:t>
          </a:r>
        </a:p>
      </dsp:txBody>
      <dsp:txXfrm>
        <a:off x="1172126" y="2545532"/>
        <a:ext cx="2114937" cy="897246"/>
      </dsp:txXfrm>
    </dsp:sp>
    <dsp:sp modelId="{4BDD3EEC-D615-401E-ADB6-DA2EDEEC630F}">
      <dsp:nvSpPr>
        <dsp:cNvPr id="0" name=""/>
        <dsp:cNvSpPr/>
      </dsp:nvSpPr>
      <dsp:spPr>
        <a:xfrm>
          <a:off x="3655575" y="2545532"/>
          <a:ext cx="897246" cy="89724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584864-49D5-4479-87F7-EB24694D75D4}">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14ADE1-0005-4EA8-AEB0-A2C0AC522F17}">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dirty="0"/>
            <a:t>Findings</a:t>
          </a:r>
        </a:p>
      </dsp:txBody>
      <dsp:txXfrm>
        <a:off x="4745088" y="2545532"/>
        <a:ext cx="2114937" cy="897246"/>
      </dsp:txXfrm>
    </dsp:sp>
    <dsp:sp modelId="{3DFA87EC-D90B-477A-A59B-B3446A89B9B2}">
      <dsp:nvSpPr>
        <dsp:cNvPr id="0" name=""/>
        <dsp:cNvSpPr/>
      </dsp:nvSpPr>
      <dsp:spPr>
        <a:xfrm>
          <a:off x="7228536" y="2545532"/>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B3D8ED-F805-469A-9CC6-7A584B9F7372}">
      <dsp:nvSpPr>
        <dsp:cNvPr id="0" name=""/>
        <dsp:cNvSpPr/>
      </dsp:nvSpPr>
      <dsp:spPr>
        <a:xfrm>
          <a:off x="7416958" y="2733954"/>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A59372-0906-4A1F-98A9-53BE1F9E285D}">
      <dsp:nvSpPr>
        <dsp:cNvPr id="0" name=""/>
        <dsp:cNvSpPr/>
      </dsp:nvSpPr>
      <dsp:spPr>
        <a:xfrm>
          <a:off x="8318049"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dirty="0"/>
            <a:t>Recommendations &amp; Strategies</a:t>
          </a:r>
        </a:p>
      </dsp:txBody>
      <dsp:txXfrm>
        <a:off x="8318049" y="2545532"/>
        <a:ext cx="2114937" cy="897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65858-127A-423B-BE9D-60C68DECF565}">
      <dsp:nvSpPr>
        <dsp:cNvPr id="0" name=""/>
        <dsp:cNvSpPr/>
      </dsp:nvSpPr>
      <dsp:spPr>
        <a:xfrm>
          <a:off x="0" y="31329"/>
          <a:ext cx="10515600" cy="20896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Data was obtained from the World Inequality Database for all countries, all indicators, and all years.</a:t>
          </a:r>
        </a:p>
      </dsp:txBody>
      <dsp:txXfrm>
        <a:off x="102007" y="133336"/>
        <a:ext cx="10311586" cy="1885605"/>
      </dsp:txXfrm>
    </dsp:sp>
    <dsp:sp modelId="{BABED854-EE23-40EE-BEE5-6214D62D236B}">
      <dsp:nvSpPr>
        <dsp:cNvPr id="0" name=""/>
        <dsp:cNvSpPr/>
      </dsp:nvSpPr>
      <dsp:spPr>
        <a:xfrm>
          <a:off x="0" y="2230389"/>
          <a:ext cx="10515600" cy="208961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World Happiness Reports have been published for the years 2012-2023. A year from this range had to be selected for analysis.</a:t>
          </a:r>
        </a:p>
      </dsp:txBody>
      <dsp:txXfrm>
        <a:off x="102007" y="2332396"/>
        <a:ext cx="10311586" cy="18856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F7BF2E-C675-4D24-8754-2B6F3AEB3989}">
      <dsp:nvSpPr>
        <dsp:cNvPr id="0" name=""/>
        <dsp:cNvSpPr/>
      </dsp:nvSpPr>
      <dsp:spPr>
        <a:xfrm>
          <a:off x="0" y="3969"/>
          <a:ext cx="10515600" cy="104480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After selecting a subset of the available variables from the World Inequality Database data, using Python the year 2015 was determined to have the most countries with all these variables defined. (Not all countries have all variables defined for all years.)</a:t>
          </a:r>
        </a:p>
      </dsp:txBody>
      <dsp:txXfrm>
        <a:off x="51003" y="54972"/>
        <a:ext cx="10413594" cy="942803"/>
      </dsp:txXfrm>
    </dsp:sp>
    <dsp:sp modelId="{53C17A07-E65F-45E6-A49C-837E53DDF9CA}">
      <dsp:nvSpPr>
        <dsp:cNvPr id="0" name=""/>
        <dsp:cNvSpPr/>
      </dsp:nvSpPr>
      <dsp:spPr>
        <a:xfrm>
          <a:off x="0" y="1103499"/>
          <a:ext cx="10515600" cy="1044809"/>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This left 52 countries, and the data from the World Inequality Database and World Happiness Report for 2015 was combined into one dataset using Python.</a:t>
          </a:r>
        </a:p>
      </dsp:txBody>
      <dsp:txXfrm>
        <a:off x="51003" y="1154502"/>
        <a:ext cx="10413594" cy="942803"/>
      </dsp:txXfrm>
    </dsp:sp>
    <dsp:sp modelId="{B1B278EB-0060-49E7-A02E-86931C8638D4}">
      <dsp:nvSpPr>
        <dsp:cNvPr id="0" name=""/>
        <dsp:cNvSpPr/>
      </dsp:nvSpPr>
      <dsp:spPr>
        <a:xfrm>
          <a:off x="0" y="2203029"/>
          <a:ext cx="10515600" cy="1044809"/>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After data selection, there were no null values nor duplicates. All variables had the appropriate datatypes and reasonable values. This was determined using Python.</a:t>
          </a:r>
        </a:p>
      </dsp:txBody>
      <dsp:txXfrm>
        <a:off x="51003" y="2254032"/>
        <a:ext cx="10413594" cy="942803"/>
      </dsp:txXfrm>
    </dsp:sp>
    <dsp:sp modelId="{001AA33A-B6C2-4FB8-9094-CF2479F9C294}">
      <dsp:nvSpPr>
        <dsp:cNvPr id="0" name=""/>
        <dsp:cNvSpPr/>
      </dsp:nvSpPr>
      <dsp:spPr>
        <a:xfrm>
          <a:off x="0" y="3302559"/>
          <a:ext cx="10515600" cy="104480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Economic variables for each country had to be converted from local currency units to US dollars for comparison purposes in Python.</a:t>
          </a:r>
        </a:p>
      </dsp:txBody>
      <dsp:txXfrm>
        <a:off x="51003" y="3353562"/>
        <a:ext cx="10413594" cy="9428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C1E00B-0CE7-4EB6-9FA1-BFF9E95BDA49}">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C81F59-9745-4363-AF00-DC4D9083C03B}">
      <dsp:nvSpPr>
        <dsp:cNvPr id="0" name=""/>
        <dsp:cNvSpPr/>
      </dsp:nvSpPr>
      <dsp:spPr>
        <a:xfrm>
          <a:off x="375988" y="280191"/>
          <a:ext cx="683614" cy="683614"/>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5A374A-EE84-47DD-9CF3-0CD6E2C367FE}">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US" sz="2500" kern="1200"/>
            <a:t>Focus on increasing the labor share of national income.</a:t>
          </a:r>
        </a:p>
      </dsp:txBody>
      <dsp:txXfrm>
        <a:off x="1435590" y="531"/>
        <a:ext cx="9080009" cy="1242935"/>
      </dsp:txXfrm>
    </dsp:sp>
    <dsp:sp modelId="{E498443E-E3B4-4360-BC2E-259BE6A44410}">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31E963-2A43-4398-ABEA-704477C36514}">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D4BFB2-9F8D-49EA-BCC4-C6FB4E4620E2}">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US" sz="2500" kern="1200"/>
            <a:t>Increase social security benefits and government income.</a:t>
          </a:r>
        </a:p>
      </dsp:txBody>
      <dsp:txXfrm>
        <a:off x="1435590" y="1554201"/>
        <a:ext cx="9080009" cy="1242935"/>
      </dsp:txXfrm>
    </dsp:sp>
    <dsp:sp modelId="{81468B03-C768-4DE5-B513-F22B90F974F1}">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F33310-821D-42CC-9A92-C54DF9142E08}">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54827A-8689-4224-A059-621E8416EAAD}">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US" sz="2500" kern="1200"/>
            <a:t>Prefer policies that improve average household wealth of the bottom 99% over those that improve that of the top 1%.</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C655F-54C7-4D03-AD26-E0C40F01563A}" type="datetimeFigureOut">
              <a:rPr lang="id-ID" smtClean="0"/>
              <a:t>08/11/2023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34AC2-3728-4A8B-B58F-6888FAEC3D20}" type="slidenum">
              <a:rPr lang="id-ID" smtClean="0"/>
              <a:t>‹#›</a:t>
            </a:fld>
            <a:endParaRPr lang="id-ID"/>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59CF7-9574-00C7-21BB-5374383AEA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91DB47-3CF1-DD8D-2606-B7D8FA8235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06ABDB-C423-7CE6-D9BE-B736BD38D582}"/>
              </a:ext>
            </a:extLst>
          </p:cNvPr>
          <p:cNvSpPr>
            <a:spLocks noGrp="1"/>
          </p:cNvSpPr>
          <p:nvPr>
            <p:ph type="dt" sz="half" idx="10"/>
          </p:nvPr>
        </p:nvSpPr>
        <p:spPr/>
        <p:txBody>
          <a:bodyPr/>
          <a:lstStyle/>
          <a:p>
            <a:fld id="{14F96FE2-9E77-4834-9C6B-212E1056298F}" type="datetimeFigureOut">
              <a:rPr lang="en-US" smtClean="0"/>
              <a:t>11/8/2023</a:t>
            </a:fld>
            <a:endParaRPr lang="en-US" dirty="0"/>
          </a:p>
        </p:txBody>
      </p:sp>
      <p:sp>
        <p:nvSpPr>
          <p:cNvPr id="5" name="Footer Placeholder 4">
            <a:extLst>
              <a:ext uri="{FF2B5EF4-FFF2-40B4-BE49-F238E27FC236}">
                <a16:creationId xmlns:a16="http://schemas.microsoft.com/office/drawing/2014/main" id="{EB87DE71-3FE6-6519-40EF-7F6D3B5F741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0FEAC0D-4C8D-8D52-A972-65A0062364FB}"/>
              </a:ext>
            </a:extLst>
          </p:cNvPr>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385286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33F75-D036-6E4A-F835-56690CEEA0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D6E8B0-EC2A-B2FD-F2C8-28645E5B45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04181A-B353-76B1-D408-B1BD56A645DD}"/>
              </a:ext>
            </a:extLst>
          </p:cNvPr>
          <p:cNvSpPr>
            <a:spLocks noGrp="1"/>
          </p:cNvSpPr>
          <p:nvPr>
            <p:ph type="dt" sz="half" idx="10"/>
          </p:nvPr>
        </p:nvSpPr>
        <p:spPr/>
        <p:txBody>
          <a:bodyPr/>
          <a:lstStyle/>
          <a:p>
            <a:fld id="{14F96FE2-9E77-4834-9C6B-212E1056298F}" type="datetimeFigureOut">
              <a:rPr lang="en-US" smtClean="0"/>
              <a:t>11/8/2023</a:t>
            </a:fld>
            <a:endParaRPr lang="en-US" dirty="0"/>
          </a:p>
        </p:txBody>
      </p:sp>
      <p:sp>
        <p:nvSpPr>
          <p:cNvPr id="5" name="Footer Placeholder 4">
            <a:extLst>
              <a:ext uri="{FF2B5EF4-FFF2-40B4-BE49-F238E27FC236}">
                <a16:creationId xmlns:a16="http://schemas.microsoft.com/office/drawing/2014/main" id="{2EAF0C42-74E8-CBD4-B3A5-18F1189A6B6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A13E82-8C54-B371-A31C-B9B58F9C1D60}"/>
              </a:ext>
            </a:extLst>
          </p:cNvPr>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647433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D3A489-F46B-3572-31C7-EA10D5B371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0D04D5-6FAE-A30B-89E4-D5198FD939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9C542F-47CA-F87E-25FB-5B7DB171FF78}"/>
              </a:ext>
            </a:extLst>
          </p:cNvPr>
          <p:cNvSpPr>
            <a:spLocks noGrp="1"/>
          </p:cNvSpPr>
          <p:nvPr>
            <p:ph type="dt" sz="half" idx="10"/>
          </p:nvPr>
        </p:nvSpPr>
        <p:spPr/>
        <p:txBody>
          <a:bodyPr/>
          <a:lstStyle/>
          <a:p>
            <a:fld id="{14F96FE2-9E77-4834-9C6B-212E1056298F}" type="datetimeFigureOut">
              <a:rPr lang="en-US" smtClean="0"/>
              <a:t>11/8/2023</a:t>
            </a:fld>
            <a:endParaRPr lang="en-US" dirty="0"/>
          </a:p>
        </p:txBody>
      </p:sp>
      <p:sp>
        <p:nvSpPr>
          <p:cNvPr id="5" name="Footer Placeholder 4">
            <a:extLst>
              <a:ext uri="{FF2B5EF4-FFF2-40B4-BE49-F238E27FC236}">
                <a16:creationId xmlns:a16="http://schemas.microsoft.com/office/drawing/2014/main" id="{A7DDA027-C1AC-AF17-07CD-DDBF41E373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39B6994-A1E9-B969-AD3E-CFDE69B06D54}"/>
              </a:ext>
            </a:extLst>
          </p:cNvPr>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619142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14F96FE2-9E77-4834-9C6B-212E1056298F}" type="datetimeFigureOut">
              <a:rPr lang="en-US" smtClean="0"/>
              <a:t>11/8/2023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596995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613F2-1723-7EDA-CF32-A048B35A44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9E15B5-DB3E-0E2D-AF98-D1150A6D4C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0D0D63-6F0E-739E-3806-1970926D7E99}"/>
              </a:ext>
            </a:extLst>
          </p:cNvPr>
          <p:cNvSpPr>
            <a:spLocks noGrp="1"/>
          </p:cNvSpPr>
          <p:nvPr>
            <p:ph type="dt" sz="half" idx="10"/>
          </p:nvPr>
        </p:nvSpPr>
        <p:spPr/>
        <p:txBody>
          <a:bodyPr/>
          <a:lstStyle/>
          <a:p>
            <a:fld id="{14F96FE2-9E77-4834-9C6B-212E1056298F}" type="datetimeFigureOut">
              <a:rPr lang="en-US" smtClean="0"/>
              <a:t>11/8/2023</a:t>
            </a:fld>
            <a:endParaRPr lang="en-US" dirty="0"/>
          </a:p>
        </p:txBody>
      </p:sp>
      <p:sp>
        <p:nvSpPr>
          <p:cNvPr id="5" name="Footer Placeholder 4">
            <a:extLst>
              <a:ext uri="{FF2B5EF4-FFF2-40B4-BE49-F238E27FC236}">
                <a16:creationId xmlns:a16="http://schemas.microsoft.com/office/drawing/2014/main" id="{1BE09AFC-6BE8-AFEA-38D7-27BE87D7F5C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063B3D0-1354-22C8-2B27-5185BAF2F373}"/>
              </a:ext>
            </a:extLst>
          </p:cNvPr>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965266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797D5-3B80-F024-9541-C885BE7617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D622EC-DFFA-99CA-0B3F-EBA46737E4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31399E-3E34-10B7-519E-89F18529A8B4}"/>
              </a:ext>
            </a:extLst>
          </p:cNvPr>
          <p:cNvSpPr>
            <a:spLocks noGrp="1"/>
          </p:cNvSpPr>
          <p:nvPr>
            <p:ph type="dt" sz="half" idx="10"/>
          </p:nvPr>
        </p:nvSpPr>
        <p:spPr/>
        <p:txBody>
          <a:bodyPr/>
          <a:lstStyle/>
          <a:p>
            <a:fld id="{14F96FE2-9E77-4834-9C6B-212E1056298F}" type="datetimeFigureOut">
              <a:rPr lang="en-US" smtClean="0"/>
              <a:t>11/8/2023</a:t>
            </a:fld>
            <a:endParaRPr lang="en-US" dirty="0"/>
          </a:p>
        </p:txBody>
      </p:sp>
      <p:sp>
        <p:nvSpPr>
          <p:cNvPr id="5" name="Footer Placeholder 4">
            <a:extLst>
              <a:ext uri="{FF2B5EF4-FFF2-40B4-BE49-F238E27FC236}">
                <a16:creationId xmlns:a16="http://schemas.microsoft.com/office/drawing/2014/main" id="{D1E4CF5F-4AEC-1A33-E428-FA5FDBBFD72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C4598B1-2CC6-1B58-22A9-77E33BA5CFB4}"/>
              </a:ext>
            </a:extLst>
          </p:cNvPr>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750497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3C443-EC84-B2C1-7FBC-047FA24318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6469CF-12BF-98C2-D414-2682781489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3EC94-D49F-5EF7-F97F-B82F6397B4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3B8564-E21F-C759-E0C7-EC1C60C759E8}"/>
              </a:ext>
            </a:extLst>
          </p:cNvPr>
          <p:cNvSpPr>
            <a:spLocks noGrp="1"/>
          </p:cNvSpPr>
          <p:nvPr>
            <p:ph type="dt" sz="half" idx="10"/>
          </p:nvPr>
        </p:nvSpPr>
        <p:spPr/>
        <p:txBody>
          <a:bodyPr/>
          <a:lstStyle/>
          <a:p>
            <a:fld id="{14F96FE2-9E77-4834-9C6B-212E1056298F}" type="datetimeFigureOut">
              <a:rPr lang="en-US" smtClean="0"/>
              <a:t>11/8/2023</a:t>
            </a:fld>
            <a:endParaRPr lang="en-US" dirty="0"/>
          </a:p>
        </p:txBody>
      </p:sp>
      <p:sp>
        <p:nvSpPr>
          <p:cNvPr id="6" name="Footer Placeholder 5">
            <a:extLst>
              <a:ext uri="{FF2B5EF4-FFF2-40B4-BE49-F238E27FC236}">
                <a16:creationId xmlns:a16="http://schemas.microsoft.com/office/drawing/2014/main" id="{980C789A-472B-F8EE-7829-2F7C3B63B03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52EF674-AF17-EF15-144F-7048FBD2760B}"/>
              </a:ext>
            </a:extLst>
          </p:cNvPr>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47052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6A8AF-23A4-614D-C2B9-8C4B626028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548770-411E-B14C-0243-D7BC80177A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CF78EC-7C9C-433B-8C0C-9B1E87EB79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C3005B-A5FA-9A45-7C4A-7EE752126F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CE3EA2-4C16-2575-6E7A-0C3DBB6675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4FF10E-5663-6B97-B91B-916C3E22D93D}"/>
              </a:ext>
            </a:extLst>
          </p:cNvPr>
          <p:cNvSpPr>
            <a:spLocks noGrp="1"/>
          </p:cNvSpPr>
          <p:nvPr>
            <p:ph type="dt" sz="half" idx="10"/>
          </p:nvPr>
        </p:nvSpPr>
        <p:spPr/>
        <p:txBody>
          <a:bodyPr/>
          <a:lstStyle/>
          <a:p>
            <a:fld id="{14F96FE2-9E77-4834-9C6B-212E1056298F}" type="datetimeFigureOut">
              <a:rPr lang="en-US" smtClean="0"/>
              <a:t>11/8/2023</a:t>
            </a:fld>
            <a:endParaRPr lang="en-US" dirty="0"/>
          </a:p>
        </p:txBody>
      </p:sp>
      <p:sp>
        <p:nvSpPr>
          <p:cNvPr id="8" name="Footer Placeholder 7">
            <a:extLst>
              <a:ext uri="{FF2B5EF4-FFF2-40B4-BE49-F238E27FC236}">
                <a16:creationId xmlns:a16="http://schemas.microsoft.com/office/drawing/2014/main" id="{CB293DF8-4C26-284D-435B-1B8181BE07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7AB1A93-DA1C-2ADA-AEAD-0C72E66B3C6C}"/>
              </a:ext>
            </a:extLst>
          </p:cNvPr>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48636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77991-046A-8BE2-63DD-15BFC700B6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4C6D99-4E84-3544-3669-3601450160D2}"/>
              </a:ext>
            </a:extLst>
          </p:cNvPr>
          <p:cNvSpPr>
            <a:spLocks noGrp="1"/>
          </p:cNvSpPr>
          <p:nvPr>
            <p:ph type="dt" sz="half" idx="10"/>
          </p:nvPr>
        </p:nvSpPr>
        <p:spPr/>
        <p:txBody>
          <a:bodyPr/>
          <a:lstStyle/>
          <a:p>
            <a:fld id="{14F96FE2-9E77-4834-9C6B-212E1056298F}" type="datetimeFigureOut">
              <a:rPr lang="en-US" smtClean="0"/>
              <a:t>11/8/2023</a:t>
            </a:fld>
            <a:endParaRPr lang="en-US" dirty="0"/>
          </a:p>
        </p:txBody>
      </p:sp>
      <p:sp>
        <p:nvSpPr>
          <p:cNvPr id="4" name="Footer Placeholder 3">
            <a:extLst>
              <a:ext uri="{FF2B5EF4-FFF2-40B4-BE49-F238E27FC236}">
                <a16:creationId xmlns:a16="http://schemas.microsoft.com/office/drawing/2014/main" id="{310374B9-9AA9-70DF-3F80-47DF5B47FBF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7BE331B-B133-5FC2-72A0-C4E1497BC3A6}"/>
              </a:ext>
            </a:extLst>
          </p:cNvPr>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41471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CBD571-4090-834F-EC46-6F69E62D56DC}"/>
              </a:ext>
            </a:extLst>
          </p:cNvPr>
          <p:cNvSpPr>
            <a:spLocks noGrp="1"/>
          </p:cNvSpPr>
          <p:nvPr>
            <p:ph type="dt" sz="half" idx="10"/>
          </p:nvPr>
        </p:nvSpPr>
        <p:spPr/>
        <p:txBody>
          <a:bodyPr/>
          <a:lstStyle/>
          <a:p>
            <a:fld id="{14F96FE2-9E77-4834-9C6B-212E1056298F}" type="datetimeFigureOut">
              <a:rPr lang="en-US" smtClean="0"/>
              <a:t>11/8/2023</a:t>
            </a:fld>
            <a:endParaRPr lang="en-US" dirty="0"/>
          </a:p>
        </p:txBody>
      </p:sp>
      <p:sp>
        <p:nvSpPr>
          <p:cNvPr id="3" name="Footer Placeholder 2">
            <a:extLst>
              <a:ext uri="{FF2B5EF4-FFF2-40B4-BE49-F238E27FC236}">
                <a16:creationId xmlns:a16="http://schemas.microsoft.com/office/drawing/2014/main" id="{59E8F64C-B3E1-BF9C-D98B-EB61F83DDB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29D9129-BDA6-B914-658E-12F5C5DE3F8C}"/>
              </a:ext>
            </a:extLst>
          </p:cNvPr>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42813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77D2E-E88E-0742-C8F6-189BA4FDCD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D602F5-0224-68BA-6090-DDE7BBEB1C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DDDED9-B42B-9276-BF5E-FA1E2D4392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B2616F-DA47-31C2-F322-70F79D4AD499}"/>
              </a:ext>
            </a:extLst>
          </p:cNvPr>
          <p:cNvSpPr>
            <a:spLocks noGrp="1"/>
          </p:cNvSpPr>
          <p:nvPr>
            <p:ph type="dt" sz="half" idx="10"/>
          </p:nvPr>
        </p:nvSpPr>
        <p:spPr/>
        <p:txBody>
          <a:bodyPr/>
          <a:lstStyle/>
          <a:p>
            <a:fld id="{14F96FE2-9E77-4834-9C6B-212E1056298F}" type="datetimeFigureOut">
              <a:rPr lang="en-US" smtClean="0"/>
              <a:t>11/8/2023</a:t>
            </a:fld>
            <a:endParaRPr lang="en-US" dirty="0"/>
          </a:p>
        </p:txBody>
      </p:sp>
      <p:sp>
        <p:nvSpPr>
          <p:cNvPr id="6" name="Footer Placeholder 5">
            <a:extLst>
              <a:ext uri="{FF2B5EF4-FFF2-40B4-BE49-F238E27FC236}">
                <a16:creationId xmlns:a16="http://schemas.microsoft.com/office/drawing/2014/main" id="{5BBCC9A6-9834-4461-A5A0-FFF0F2EB027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4E5402-DD50-5D6F-CA36-E005570BFBBC}"/>
              </a:ext>
            </a:extLst>
          </p:cNvPr>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934898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0CB40-D947-EE30-2B6F-4E9B77E9AF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DA7EF2-649F-984F-7A8A-2EEE900C1F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BA08D9-BA7A-6851-3A8E-0815BBE989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E1F8D4-762E-CDFE-6F76-2CE1556B47D8}"/>
              </a:ext>
            </a:extLst>
          </p:cNvPr>
          <p:cNvSpPr>
            <a:spLocks noGrp="1"/>
          </p:cNvSpPr>
          <p:nvPr>
            <p:ph type="dt" sz="half" idx="10"/>
          </p:nvPr>
        </p:nvSpPr>
        <p:spPr/>
        <p:txBody>
          <a:bodyPr/>
          <a:lstStyle/>
          <a:p>
            <a:fld id="{14F96FE2-9E77-4834-9C6B-212E1056298F}" type="datetimeFigureOut">
              <a:rPr lang="en-US" smtClean="0"/>
              <a:t>11/8/2023</a:t>
            </a:fld>
            <a:endParaRPr lang="en-US" dirty="0"/>
          </a:p>
        </p:txBody>
      </p:sp>
      <p:sp>
        <p:nvSpPr>
          <p:cNvPr id="6" name="Footer Placeholder 5">
            <a:extLst>
              <a:ext uri="{FF2B5EF4-FFF2-40B4-BE49-F238E27FC236}">
                <a16:creationId xmlns:a16="http://schemas.microsoft.com/office/drawing/2014/main" id="{FFA3C8FF-3E80-2015-1CE7-3345B6E566B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BFDC14-4726-EC6E-FB8C-CF51886C207F}"/>
              </a:ext>
            </a:extLst>
          </p:cNvPr>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066274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56F2D3-BC03-7B0B-E7AD-CD6C41425C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CD36D8-0CCA-2AD6-83EF-9E1A3D020C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D07B65-63F9-1EA1-4139-3020A9798E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96FE2-9E77-4834-9C6B-212E1056298F}" type="datetimeFigureOut">
              <a:rPr lang="en-US" smtClean="0"/>
              <a:t>11/8/2023</a:t>
            </a:fld>
            <a:endParaRPr lang="en-US" dirty="0"/>
          </a:p>
        </p:txBody>
      </p:sp>
      <p:sp>
        <p:nvSpPr>
          <p:cNvPr id="5" name="Footer Placeholder 4">
            <a:extLst>
              <a:ext uri="{FF2B5EF4-FFF2-40B4-BE49-F238E27FC236}">
                <a16:creationId xmlns:a16="http://schemas.microsoft.com/office/drawing/2014/main" id="{3A45CF6A-FAB9-8BE0-D812-0347E73B66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8B1B703-E687-207A-0650-AD9F5981F4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E537-E56B-49CA-B596-52598082FBE8}" type="slidenum">
              <a:rPr lang="en-US" smtClean="0"/>
              <a:t>‹#›</a:t>
            </a:fld>
            <a:endParaRPr lang="en-US" dirty="0"/>
          </a:p>
        </p:txBody>
      </p:sp>
    </p:spTree>
    <p:extLst>
      <p:ext uri="{BB962C8B-B14F-4D97-AF65-F5344CB8AC3E}">
        <p14:creationId xmlns:p14="http://schemas.microsoft.com/office/powerpoint/2010/main" val="1200715858"/>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black and white photo of a city&#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Rectangle 18">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695762" y="3444079"/>
            <a:ext cx="8800487" cy="677108"/>
          </a:xfrm>
          <a:prstGeom prst="rect">
            <a:avLst/>
          </a:prstGeom>
          <a:noFill/>
        </p:spPr>
        <p:txBody>
          <a:bodyPr wrap="none" lIns="0" tIns="0" rIns="0" bIns="0" rtlCol="0">
            <a:spAutoFit/>
          </a:bodyPr>
          <a:lstStyle/>
          <a:p>
            <a:pPr algn="ctr">
              <a:tabLst>
                <a:tab pos="347663" algn="l"/>
              </a:tabLst>
            </a:pPr>
            <a:r>
              <a:rPr lang="en-US" sz="4400" b="1" dirty="0">
                <a:solidFill>
                  <a:schemeClr val="bg1"/>
                </a:solidFill>
                <a:latin typeface="+mj-lt"/>
              </a:rPr>
              <a:t>World Inequality and Happiness</a:t>
            </a:r>
          </a:p>
        </p:txBody>
      </p:sp>
      <p:sp>
        <p:nvSpPr>
          <p:cNvPr id="2" name="Oval 1">
            <a:extLst>
              <a:ext uri="{C183D7F6-B498-43B3-948B-1728B52AA6E4}">
                <adec:decorative xmlns:adec="http://schemas.microsoft.com/office/drawing/2017/decorative" val="1"/>
              </a:ext>
            </a:extLst>
          </p:cNvPr>
          <p:cNvSpPr/>
          <p:nvPr/>
        </p:nvSpPr>
        <p:spPr>
          <a:xfrm>
            <a:off x="5657640" y="2479683"/>
            <a:ext cx="876722" cy="87672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a:extLst>
              <a:ext uri="{C183D7F6-B498-43B3-948B-1728B52AA6E4}">
                <adec:decorative xmlns:adec="http://schemas.microsoft.com/office/drawing/2017/decorative" val="1"/>
              </a:ext>
            </a:extLst>
          </p:cNvPr>
          <p:cNvSpPr/>
          <p:nvPr/>
        </p:nvSpPr>
        <p:spPr>
          <a:xfrm>
            <a:off x="6043971" y="256540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C183D7F6-B498-43B3-948B-1728B52AA6E4}">
                <adec:decorative xmlns:adec="http://schemas.microsoft.com/office/drawing/2017/decorative" val="1"/>
              </a:ext>
            </a:extLst>
          </p:cNvPr>
          <p:cNvSpPr/>
          <p:nvPr/>
        </p:nvSpPr>
        <p:spPr>
          <a:xfrm>
            <a:off x="5442756" y="256540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hidden="1">
            <a:extLst>
              <a:ext uri="{FF2B5EF4-FFF2-40B4-BE49-F238E27FC236}">
                <a16:creationId xmlns:a16="http://schemas.microsoft.com/office/drawing/2014/main" id="{80AA5C56-EC57-4914-8118-68854697E0F3}"/>
              </a:ext>
            </a:extLst>
          </p:cNvPr>
          <p:cNvSpPr>
            <a:spLocks noGrp="1"/>
          </p:cNvSpPr>
          <p:nvPr>
            <p:ph type="title"/>
          </p:nvPr>
        </p:nvSpPr>
        <p:spPr/>
        <p:txBody>
          <a:bodyPr/>
          <a:lstStyle/>
          <a:p>
            <a:r>
              <a:rPr lang="en-US" dirty="0"/>
              <a:t>Slide 1</a:t>
            </a:r>
          </a:p>
        </p:txBody>
      </p:sp>
    </p:spTree>
    <p:extLst>
      <p:ext uri="{BB962C8B-B14F-4D97-AF65-F5344CB8AC3E}">
        <p14:creationId xmlns:p14="http://schemas.microsoft.com/office/powerpoint/2010/main" val="735082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64EC53C-35C4-4E84-AFE2-A7D0818526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27" name="Picture 26" descr="A person's hands with gold star confetti">
            <a:extLst>
              <a:ext uri="{FF2B5EF4-FFF2-40B4-BE49-F238E27FC236}">
                <a16:creationId xmlns:a16="http://schemas.microsoft.com/office/drawing/2014/main" id="{ED9771B9-9249-FDB8-774A-2A55B45C762E}"/>
              </a:ext>
            </a:extLst>
          </p:cNvPr>
          <p:cNvPicPr>
            <a:picLocks noChangeAspect="1"/>
          </p:cNvPicPr>
          <p:nvPr/>
        </p:nvPicPr>
        <p:blipFill rotWithShape="1">
          <a:blip r:embed="rId2">
            <a:duotone>
              <a:schemeClr val="accent1">
                <a:shade val="45000"/>
                <a:satMod val="135000"/>
              </a:schemeClr>
              <a:prstClr val="white"/>
            </a:duotone>
            <a:alphaModFix amt="35000"/>
          </a:blip>
          <a:srcRect t="15730"/>
          <a:stretch/>
        </p:blipFill>
        <p:spPr>
          <a:xfrm>
            <a:off x="20" y="10"/>
            <a:ext cx="12191981" cy="6857989"/>
          </a:xfrm>
          <a:prstGeom prst="rect">
            <a:avLst/>
          </a:prstGeom>
        </p:spPr>
      </p:pic>
      <p:sp>
        <p:nvSpPr>
          <p:cNvPr id="2" name="Title 1">
            <a:extLst>
              <a:ext uri="{FF2B5EF4-FFF2-40B4-BE49-F238E27FC236}">
                <a16:creationId xmlns:a16="http://schemas.microsoft.com/office/drawing/2014/main" id="{3C055212-E706-CD41-EEE0-7D6CEA0BB8E4}"/>
              </a:ext>
            </a:extLst>
          </p:cNvPr>
          <p:cNvSpPr>
            <a:spLocks noGrp="1"/>
          </p:cNvSpPr>
          <p:nvPr>
            <p:ph type="title"/>
          </p:nvPr>
        </p:nvSpPr>
        <p:spPr>
          <a:xfrm>
            <a:off x="1256275" y="2271449"/>
            <a:ext cx="9679449" cy="2847058"/>
          </a:xfrm>
        </p:spPr>
        <p:txBody>
          <a:bodyPr vert="horz" lIns="91440" tIns="45720" rIns="91440" bIns="45720" rtlCol="0" anchor="b">
            <a:normAutofit/>
          </a:bodyPr>
          <a:lstStyle/>
          <a:p>
            <a:r>
              <a:rPr lang="en-US" sz="6800">
                <a:solidFill>
                  <a:srgbClr val="FFFFFF"/>
                </a:solidFill>
              </a:rPr>
              <a:t>Other Factors Contributing to Happiness</a:t>
            </a:r>
          </a:p>
        </p:txBody>
      </p:sp>
      <p:sp>
        <p:nvSpPr>
          <p:cNvPr id="3" name="Text Placeholder 2">
            <a:extLst>
              <a:ext uri="{FF2B5EF4-FFF2-40B4-BE49-F238E27FC236}">
                <a16:creationId xmlns:a16="http://schemas.microsoft.com/office/drawing/2014/main" id="{A7D9F0FC-F7D1-9821-552A-066322D40F2C}"/>
              </a:ext>
            </a:extLst>
          </p:cNvPr>
          <p:cNvSpPr>
            <a:spLocks noGrp="1"/>
          </p:cNvSpPr>
          <p:nvPr>
            <p:ph type="body" idx="1"/>
          </p:nvPr>
        </p:nvSpPr>
        <p:spPr>
          <a:xfrm>
            <a:off x="1256275" y="5098254"/>
            <a:ext cx="9679449" cy="750259"/>
          </a:xfrm>
        </p:spPr>
        <p:txBody>
          <a:bodyPr vert="horz" lIns="91440" tIns="45720" rIns="91440" bIns="45720" rtlCol="0" anchor="ctr">
            <a:normAutofit/>
          </a:bodyPr>
          <a:lstStyle/>
          <a:p>
            <a:endParaRPr lang="en-US" sz="2000">
              <a:solidFill>
                <a:srgbClr val="FFFFFF"/>
              </a:solidFill>
            </a:endParaRPr>
          </a:p>
        </p:txBody>
      </p:sp>
      <p:cxnSp>
        <p:nvCxnSpPr>
          <p:cNvPr id="22" name="Straight Connector 2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494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70DCA-9BED-5520-81F1-EFACCF99B899}"/>
              </a:ext>
            </a:extLst>
          </p:cNvPr>
          <p:cNvSpPr>
            <a:spLocks noGrp="1"/>
          </p:cNvSpPr>
          <p:nvPr>
            <p:ph type="title"/>
          </p:nvPr>
        </p:nvSpPr>
        <p:spPr>
          <a:xfrm>
            <a:off x="838200" y="365125"/>
            <a:ext cx="3505200" cy="1325563"/>
          </a:xfrm>
        </p:spPr>
        <p:txBody>
          <a:bodyPr/>
          <a:lstStyle/>
          <a:p>
            <a:r>
              <a:rPr lang="en-US" dirty="0"/>
              <a:t>Social Security Benefits</a:t>
            </a:r>
          </a:p>
        </p:txBody>
      </p:sp>
      <p:sp>
        <p:nvSpPr>
          <p:cNvPr id="3" name="Content Placeholder 2">
            <a:extLst>
              <a:ext uri="{FF2B5EF4-FFF2-40B4-BE49-F238E27FC236}">
                <a16:creationId xmlns:a16="http://schemas.microsoft.com/office/drawing/2014/main" id="{A56787C2-5B85-2B54-C3C4-6F1D5022EDDD}"/>
              </a:ext>
            </a:extLst>
          </p:cNvPr>
          <p:cNvSpPr>
            <a:spLocks noGrp="1"/>
          </p:cNvSpPr>
          <p:nvPr>
            <p:ph sz="half" idx="1"/>
          </p:nvPr>
        </p:nvSpPr>
        <p:spPr>
          <a:xfrm>
            <a:off x="838200" y="1825625"/>
            <a:ext cx="3505200" cy="4351338"/>
          </a:xfrm>
        </p:spPr>
        <p:txBody>
          <a:bodyPr/>
          <a:lstStyle/>
          <a:p>
            <a:r>
              <a:rPr lang="en-US" dirty="0"/>
              <a:t>Happiness increases as social security benefits increase.</a:t>
            </a:r>
          </a:p>
        </p:txBody>
      </p:sp>
      <p:graphicFrame>
        <p:nvGraphicFramePr>
          <p:cNvPr id="5" name="Content Placeholder 4">
            <a:extLst>
              <a:ext uri="{FF2B5EF4-FFF2-40B4-BE49-F238E27FC236}">
                <a16:creationId xmlns:a16="http://schemas.microsoft.com/office/drawing/2014/main" id="{158BE03C-B788-411D-B933-E4B09A6E74D8}"/>
              </a:ext>
            </a:extLst>
          </p:cNvPr>
          <p:cNvGraphicFramePr>
            <a:graphicFrameLocks noGrp="1"/>
          </p:cNvGraphicFramePr>
          <p:nvPr>
            <p:ph sz="half" idx="2"/>
            <p:extLst>
              <p:ext uri="{D42A27DB-BD31-4B8C-83A1-F6EECF244321}">
                <p14:modId xmlns:p14="http://schemas.microsoft.com/office/powerpoint/2010/main" val="2293535648"/>
              </p:ext>
            </p:extLst>
          </p:nvPr>
        </p:nvGraphicFramePr>
        <p:xfrm>
          <a:off x="4343400" y="365125"/>
          <a:ext cx="7010400" cy="58118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48517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A4003-3148-4E17-4D53-201546E63E1A}"/>
              </a:ext>
            </a:extLst>
          </p:cNvPr>
          <p:cNvSpPr>
            <a:spLocks noGrp="1"/>
          </p:cNvSpPr>
          <p:nvPr>
            <p:ph type="title"/>
          </p:nvPr>
        </p:nvSpPr>
        <p:spPr>
          <a:xfrm>
            <a:off x="838200" y="365125"/>
            <a:ext cx="3868614" cy="1325563"/>
          </a:xfrm>
        </p:spPr>
        <p:txBody>
          <a:bodyPr>
            <a:normAutofit fontScale="90000"/>
          </a:bodyPr>
          <a:lstStyle/>
          <a:p>
            <a:r>
              <a:rPr lang="en-US" dirty="0"/>
              <a:t>Average Household Wealth</a:t>
            </a:r>
          </a:p>
        </p:txBody>
      </p:sp>
      <p:sp>
        <p:nvSpPr>
          <p:cNvPr id="3" name="Content Placeholder 2">
            <a:extLst>
              <a:ext uri="{FF2B5EF4-FFF2-40B4-BE49-F238E27FC236}">
                <a16:creationId xmlns:a16="http://schemas.microsoft.com/office/drawing/2014/main" id="{1D8B45E5-9FAB-96C4-C5B0-4DB733874631}"/>
              </a:ext>
            </a:extLst>
          </p:cNvPr>
          <p:cNvSpPr>
            <a:spLocks noGrp="1"/>
          </p:cNvSpPr>
          <p:nvPr>
            <p:ph sz="half" idx="1"/>
          </p:nvPr>
        </p:nvSpPr>
        <p:spPr>
          <a:xfrm>
            <a:off x="838199" y="1825625"/>
            <a:ext cx="3868615" cy="4351338"/>
          </a:xfrm>
        </p:spPr>
        <p:txBody>
          <a:bodyPr>
            <a:normAutofit fontScale="92500" lnSpcReduction="10000"/>
          </a:bodyPr>
          <a:lstStyle/>
          <a:p>
            <a:r>
              <a:rPr lang="en-US" dirty="0"/>
              <a:t>Happiness increases with average household wealth.</a:t>
            </a:r>
          </a:p>
          <a:p>
            <a:r>
              <a:rPr lang="en-US" dirty="0"/>
              <a:t>When we break households into bottom 99% and top 1%, we see that happiness skyrockets with increases in the bottom 99% and increases only moderately with increases in wealth of the top 1%.</a:t>
            </a:r>
          </a:p>
        </p:txBody>
      </p:sp>
      <p:graphicFrame>
        <p:nvGraphicFramePr>
          <p:cNvPr id="5" name="Content Placeholder 4">
            <a:extLst>
              <a:ext uri="{FF2B5EF4-FFF2-40B4-BE49-F238E27FC236}">
                <a16:creationId xmlns:a16="http://schemas.microsoft.com/office/drawing/2014/main" id="{0A8CCAFE-980B-476E-B01C-09133814BC87}"/>
              </a:ext>
            </a:extLst>
          </p:cNvPr>
          <p:cNvGraphicFramePr>
            <a:graphicFrameLocks noGrp="1"/>
          </p:cNvGraphicFramePr>
          <p:nvPr>
            <p:ph sz="half" idx="2"/>
            <p:extLst>
              <p:ext uri="{D42A27DB-BD31-4B8C-83A1-F6EECF244321}">
                <p14:modId xmlns:p14="http://schemas.microsoft.com/office/powerpoint/2010/main" val="370716554"/>
              </p:ext>
            </p:extLst>
          </p:nvPr>
        </p:nvGraphicFramePr>
        <p:xfrm>
          <a:off x="4706814" y="365125"/>
          <a:ext cx="6646986" cy="58118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24658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4CBCA8-A876-3B5F-EF9B-AA52AB27E806}"/>
              </a:ext>
            </a:extLst>
          </p:cNvPr>
          <p:cNvSpPr>
            <a:spLocks noGrp="1"/>
          </p:cNvSpPr>
          <p:nvPr>
            <p:ph type="title"/>
          </p:nvPr>
        </p:nvSpPr>
        <p:spPr>
          <a:xfrm>
            <a:off x="841248" y="426720"/>
            <a:ext cx="10506456" cy="1919141"/>
          </a:xfrm>
        </p:spPr>
        <p:txBody>
          <a:bodyPr anchor="b">
            <a:normAutofit/>
          </a:bodyPr>
          <a:lstStyle/>
          <a:p>
            <a:r>
              <a:rPr lang="en-US" sz="6000"/>
              <a:t>Summary</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Content Placeholder 2">
            <a:extLst>
              <a:ext uri="{FF2B5EF4-FFF2-40B4-BE49-F238E27FC236}">
                <a16:creationId xmlns:a16="http://schemas.microsoft.com/office/drawing/2014/main" id="{3287E66B-5C61-0342-58B1-C1226D64BA75}"/>
              </a:ext>
            </a:extLst>
          </p:cNvPr>
          <p:cNvSpPr>
            <a:spLocks noGrp="1"/>
          </p:cNvSpPr>
          <p:nvPr>
            <p:ph idx="1"/>
          </p:nvPr>
        </p:nvSpPr>
        <p:spPr>
          <a:xfrm>
            <a:off x="841248" y="3337269"/>
            <a:ext cx="10509504" cy="2905686"/>
          </a:xfrm>
        </p:spPr>
        <p:txBody>
          <a:bodyPr>
            <a:normAutofit/>
          </a:bodyPr>
          <a:lstStyle/>
          <a:p>
            <a:r>
              <a:rPr lang="en-US" sz="2000"/>
              <a:t>Income is positively correlated with happiness, especially government income. Corporate income increases happiness the least.</a:t>
            </a:r>
          </a:p>
          <a:p>
            <a:r>
              <a:rPr lang="en-US" sz="2000"/>
              <a:t>When the share of national income is greater for labor and lesser for capital, happiness increases.</a:t>
            </a:r>
          </a:p>
          <a:p>
            <a:r>
              <a:rPr lang="en-US" sz="2000"/>
              <a:t>Social security benefits are positively correlated with happiness.</a:t>
            </a:r>
          </a:p>
          <a:p>
            <a:r>
              <a:rPr lang="en-US" sz="2000"/>
              <a:t>Average household wealth positively affects happiness. The increase is remarkably strong for the bottom 99% of households and moderate for the top 1% of households.</a:t>
            </a:r>
          </a:p>
          <a:p>
            <a:r>
              <a:rPr lang="en-US" sz="2000"/>
              <a:t>Average household wealth of the bottom 99% of households seems to have the strongest affect on the happiness of a country.</a:t>
            </a:r>
          </a:p>
        </p:txBody>
      </p:sp>
    </p:spTree>
    <p:extLst>
      <p:ext uri="{BB962C8B-B14F-4D97-AF65-F5344CB8AC3E}">
        <p14:creationId xmlns:p14="http://schemas.microsoft.com/office/powerpoint/2010/main" val="3602919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5F42B076-F044-61C9-76E4-BC6690988770}"/>
              </a:ext>
            </a:extLst>
          </p:cNvPr>
          <p:cNvSpPr>
            <a:spLocks noGrp="1"/>
          </p:cNvSpPr>
          <p:nvPr>
            <p:ph type="title"/>
          </p:nvPr>
        </p:nvSpPr>
        <p:spPr>
          <a:xfrm>
            <a:off x="838200" y="365125"/>
            <a:ext cx="9842237" cy="1325563"/>
          </a:xfrm>
        </p:spPr>
        <p:txBody>
          <a:bodyPr>
            <a:normAutofit/>
          </a:bodyPr>
          <a:lstStyle/>
          <a:p>
            <a:r>
              <a:rPr lang="en-US" sz="5600"/>
              <a:t>Recommendations &amp; Strategies</a:t>
            </a:r>
          </a:p>
        </p:txBody>
      </p:sp>
      <p:cxnSp>
        <p:nvCxnSpPr>
          <p:cNvPr id="29" name="Straight Connector 28">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0"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1"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32" name="Content Placeholder 2">
            <a:extLst>
              <a:ext uri="{FF2B5EF4-FFF2-40B4-BE49-F238E27FC236}">
                <a16:creationId xmlns:a16="http://schemas.microsoft.com/office/drawing/2014/main" id="{93B2B5B6-2C13-4E26-FD85-33EC342759B7}"/>
              </a:ext>
            </a:extLst>
          </p:cNvPr>
          <p:cNvGraphicFramePr>
            <a:graphicFrameLocks noGrp="1"/>
          </p:cNvGraphicFramePr>
          <p:nvPr>
            <p:ph idx="1"/>
            <p:extLst>
              <p:ext uri="{D42A27DB-BD31-4B8C-83A1-F6EECF244321}">
                <p14:modId xmlns:p14="http://schemas.microsoft.com/office/powerpoint/2010/main" val="62832616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3291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text rectangle">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2DF7A5-460A-A96C-CB74-EF85E8120829}"/>
              </a:ext>
            </a:extLst>
          </p:cNvPr>
          <p:cNvSpPr>
            <a:spLocks noGrp="1"/>
          </p:cNvSpPr>
          <p:nvPr>
            <p:ph type="title"/>
          </p:nvPr>
        </p:nvSpPr>
        <p:spPr>
          <a:xfrm>
            <a:off x="841247" y="978619"/>
            <a:ext cx="3410712" cy="1106424"/>
          </a:xfrm>
        </p:spPr>
        <p:txBody>
          <a:bodyPr vert="horz" lIns="91440" tIns="45720" rIns="91440" bIns="45720" rtlCol="0" anchor="ctr">
            <a:normAutofit/>
          </a:bodyPr>
          <a:lstStyle/>
          <a:p>
            <a:r>
              <a:rPr lang="en-US" sz="2800"/>
              <a:t>Introduction</a:t>
            </a:r>
            <a:endParaRPr lang="en-US" sz="2800" dirty="0"/>
          </a:p>
        </p:txBody>
      </p:sp>
      <p:sp>
        <p:nvSpPr>
          <p:cNvPr id="26" name="!!accent">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C92F0673-5B91-EC5C-AC33-D44DBDC1034E}"/>
              </a:ext>
            </a:extLst>
          </p:cNvPr>
          <p:cNvSpPr>
            <a:spLocks noGrp="1"/>
          </p:cNvSpPr>
          <p:nvPr>
            <p:ph type="body" sz="half" idx="2"/>
          </p:nvPr>
        </p:nvSpPr>
        <p:spPr>
          <a:xfrm>
            <a:off x="841247" y="2359152"/>
            <a:ext cx="3410712" cy="3425043"/>
          </a:xfrm>
        </p:spPr>
        <p:txBody>
          <a:bodyPr vert="horz" lIns="91440" tIns="45720" rIns="91440" bIns="45720" rtlCol="0" anchor="ctr">
            <a:normAutofit/>
          </a:bodyPr>
          <a:lstStyle/>
          <a:p>
            <a:pPr marL="285750" indent="-228600">
              <a:lnSpc>
                <a:spcPct val="150000"/>
              </a:lnSpc>
              <a:buFont typeface="Arial" panose="020B0604020202020204" pitchFamily="34" charset="0"/>
              <a:buChar char="•"/>
            </a:pPr>
            <a:r>
              <a:rPr lang="en-US" sz="1700" dirty="0"/>
              <a:t>Data Analyst</a:t>
            </a:r>
          </a:p>
          <a:p>
            <a:pPr marL="285750" indent="-228600">
              <a:lnSpc>
                <a:spcPct val="150000"/>
              </a:lnSpc>
              <a:buFont typeface="Arial" panose="020B0604020202020204" pitchFamily="34" charset="0"/>
              <a:buChar char="•"/>
            </a:pPr>
            <a:r>
              <a:rPr lang="en-US" sz="1700" dirty="0"/>
              <a:t>Studied computer science at UCF and mathematics at MWCC</a:t>
            </a:r>
          </a:p>
          <a:p>
            <a:pPr marL="285750" indent="-228600">
              <a:lnSpc>
                <a:spcPct val="150000"/>
              </a:lnSpc>
              <a:buFont typeface="Arial" panose="020B0604020202020204" pitchFamily="34" charset="0"/>
              <a:buChar char="•"/>
            </a:pPr>
            <a:r>
              <a:rPr lang="en-US" sz="1700" dirty="0"/>
              <a:t>I like math, computer science, and strategy games</a:t>
            </a:r>
          </a:p>
        </p:txBody>
      </p:sp>
      <p:pic>
        <p:nvPicPr>
          <p:cNvPr id="6" name="Picture Placeholder 5" descr="A person with long hair and glasses&#10;&#10;Description automatically generated">
            <a:extLst>
              <a:ext uri="{FF2B5EF4-FFF2-40B4-BE49-F238E27FC236}">
                <a16:creationId xmlns:a16="http://schemas.microsoft.com/office/drawing/2014/main" id="{A0E72EE4-1794-A91C-7E82-2CA28E64E018}"/>
              </a:ext>
            </a:extLst>
          </p:cNvPr>
          <p:cNvPicPr>
            <a:picLocks noGrp="1" noChangeAspect="1"/>
          </p:cNvPicPr>
          <p:nvPr>
            <p:ph type="pic" idx="1"/>
          </p:nvPr>
        </p:nvPicPr>
        <p:blipFill rotWithShape="1">
          <a:blip r:embed="rId2" cstate="print">
            <a:extLst>
              <a:ext uri="{28A0092B-C50C-407E-A947-70E740481C1C}">
                <a14:useLocalDpi xmlns:a14="http://schemas.microsoft.com/office/drawing/2010/main" val="0"/>
              </a:ext>
            </a:extLst>
          </a:blip>
          <a:srcRect t="1671" r="1" b="36422"/>
          <a:stretch/>
        </p:blipFill>
        <p:spPr>
          <a:xfrm>
            <a:off x="5124450" y="634382"/>
            <a:ext cx="6657213" cy="5495162"/>
          </a:xfrm>
          <a:prstGeom prst="rect">
            <a:avLst/>
          </a:prstGeom>
        </p:spPr>
      </p:pic>
    </p:spTree>
    <p:extLst>
      <p:ext uri="{BB962C8B-B14F-4D97-AF65-F5344CB8AC3E}">
        <p14:creationId xmlns:p14="http://schemas.microsoft.com/office/powerpoint/2010/main" val="1867070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C2365599-3D27-95A0-43E7-0EB5B60ADEDA}"/>
              </a:ext>
            </a:extLst>
          </p:cNvPr>
          <p:cNvSpPr>
            <a:spLocks noGrp="1"/>
          </p:cNvSpPr>
          <p:nvPr>
            <p:ph type="title"/>
          </p:nvPr>
        </p:nvSpPr>
        <p:spPr>
          <a:xfrm>
            <a:off x="838200" y="365125"/>
            <a:ext cx="9842237" cy="1325563"/>
          </a:xfrm>
        </p:spPr>
        <p:txBody>
          <a:bodyPr>
            <a:normAutofit/>
          </a:bodyPr>
          <a:lstStyle/>
          <a:p>
            <a:r>
              <a:rPr lang="en-US" sz="5600"/>
              <a:t>Roadmap</a:t>
            </a:r>
          </a:p>
        </p:txBody>
      </p:sp>
      <p:cxnSp>
        <p:nvCxnSpPr>
          <p:cNvPr id="29" name="Straight Connector 28">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1"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3"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35"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5" name="Diagram 4">
            <a:extLst>
              <a:ext uri="{FF2B5EF4-FFF2-40B4-BE49-F238E27FC236}">
                <a16:creationId xmlns:a16="http://schemas.microsoft.com/office/drawing/2014/main" id="{FD246AE2-FAF9-BD33-190D-26E2864D77C8}"/>
              </a:ext>
            </a:extLst>
          </p:cNvPr>
          <p:cNvGraphicFramePr/>
          <p:nvPr>
            <p:extLst>
              <p:ext uri="{D42A27DB-BD31-4B8C-83A1-F6EECF244321}">
                <p14:modId xmlns:p14="http://schemas.microsoft.com/office/powerpoint/2010/main" val="38320396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8515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0FC442-7886-7C8F-B403-4B5EAFE255D1}"/>
              </a:ext>
            </a:extLst>
          </p:cNvPr>
          <p:cNvSpPr>
            <a:spLocks noGrp="1"/>
          </p:cNvSpPr>
          <p:nvPr>
            <p:ph type="title"/>
          </p:nvPr>
        </p:nvSpPr>
        <p:spPr>
          <a:xfrm>
            <a:off x="838200" y="556995"/>
            <a:ext cx="10515600" cy="1133693"/>
          </a:xfrm>
        </p:spPr>
        <p:txBody>
          <a:bodyPr>
            <a:normAutofit/>
          </a:bodyPr>
          <a:lstStyle/>
          <a:p>
            <a:r>
              <a:rPr lang="en-US" sz="5200" dirty="0"/>
              <a:t>Project Objective</a:t>
            </a:r>
          </a:p>
        </p:txBody>
      </p:sp>
      <p:graphicFrame>
        <p:nvGraphicFramePr>
          <p:cNvPr id="6" name="Content Placeholder 3">
            <a:extLst>
              <a:ext uri="{FF2B5EF4-FFF2-40B4-BE49-F238E27FC236}">
                <a16:creationId xmlns:a16="http://schemas.microsoft.com/office/drawing/2014/main" id="{2EC3E6E0-6B86-756B-72AA-AD9687DAAA85}"/>
              </a:ext>
            </a:extLst>
          </p:cNvPr>
          <p:cNvGraphicFramePr>
            <a:graphicFrameLocks noGrp="1"/>
          </p:cNvGraphicFramePr>
          <p:nvPr>
            <p:ph idx="1"/>
            <p:extLst>
              <p:ext uri="{D42A27DB-BD31-4B8C-83A1-F6EECF244321}">
                <p14:modId xmlns:p14="http://schemas.microsoft.com/office/powerpoint/2010/main" val="286580301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1116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F5A2AC-109C-C229-35C0-BC318679891E}"/>
              </a:ext>
            </a:extLst>
          </p:cNvPr>
          <p:cNvSpPr>
            <a:spLocks noGrp="1"/>
          </p:cNvSpPr>
          <p:nvPr>
            <p:ph type="title"/>
          </p:nvPr>
        </p:nvSpPr>
        <p:spPr>
          <a:xfrm>
            <a:off x="838200" y="556995"/>
            <a:ext cx="10515600" cy="1133693"/>
          </a:xfrm>
        </p:spPr>
        <p:txBody>
          <a:bodyPr>
            <a:normAutofit/>
          </a:bodyPr>
          <a:lstStyle/>
          <a:p>
            <a:r>
              <a:rPr lang="en-US" sz="5200"/>
              <a:t>Preparatory Analysis &amp; Methodology</a:t>
            </a:r>
          </a:p>
        </p:txBody>
      </p:sp>
      <p:graphicFrame>
        <p:nvGraphicFramePr>
          <p:cNvPr id="5" name="Content Placeholder 2">
            <a:extLst>
              <a:ext uri="{FF2B5EF4-FFF2-40B4-BE49-F238E27FC236}">
                <a16:creationId xmlns:a16="http://schemas.microsoft.com/office/drawing/2014/main" id="{6D2A7C28-6CD4-1C68-4F6E-FC08D6E7CDBD}"/>
              </a:ext>
            </a:extLst>
          </p:cNvPr>
          <p:cNvGraphicFramePr>
            <a:graphicFrameLocks noGrp="1"/>
          </p:cNvGraphicFramePr>
          <p:nvPr>
            <p:ph idx="1"/>
            <p:extLst>
              <p:ext uri="{D42A27DB-BD31-4B8C-83A1-F6EECF244321}">
                <p14:modId xmlns:p14="http://schemas.microsoft.com/office/powerpoint/2010/main" val="21028642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9246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1E8CC65-CD0E-C3D0-FB0E-6DB6C9EFE9F8}"/>
              </a:ext>
            </a:extLst>
          </p:cNvPr>
          <p:cNvPicPr>
            <a:picLocks noChangeAspect="1"/>
          </p:cNvPicPr>
          <p:nvPr/>
        </p:nvPicPr>
        <p:blipFill rotWithShape="1">
          <a:blip r:embed="rId2"/>
          <a:srcRect l="20688"/>
          <a:stretch/>
        </p:blipFill>
        <p:spPr>
          <a:xfrm>
            <a:off x="2522358" y="10"/>
            <a:ext cx="9669642" cy="6857990"/>
          </a:xfrm>
          <a:prstGeom prst="rect">
            <a:avLst/>
          </a:prstGeom>
        </p:spPr>
      </p:pic>
      <p:sp>
        <p:nvSpPr>
          <p:cNvPr id="11" name="Rectangle 10">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0C3A0B-02FB-65A8-A89A-2C7AAC46B3F4}"/>
              </a:ext>
            </a:extLst>
          </p:cNvPr>
          <p:cNvSpPr>
            <a:spLocks noGrp="1"/>
          </p:cNvSpPr>
          <p:nvPr>
            <p:ph type="title"/>
          </p:nvPr>
        </p:nvSpPr>
        <p:spPr>
          <a:xfrm>
            <a:off x="952228" y="743447"/>
            <a:ext cx="3973385" cy="3692028"/>
          </a:xfrm>
          <a:noFill/>
        </p:spPr>
        <p:txBody>
          <a:bodyPr vert="horz" lIns="91440" tIns="45720" rIns="91440" bIns="45720" rtlCol="0" anchor="b">
            <a:normAutofit/>
          </a:bodyPr>
          <a:lstStyle/>
          <a:p>
            <a:r>
              <a:rPr lang="en-US" sz="5200"/>
              <a:t>Income &amp; Happiness</a:t>
            </a:r>
          </a:p>
        </p:txBody>
      </p:sp>
      <p:sp>
        <p:nvSpPr>
          <p:cNvPr id="3" name="Text Placeholder 2">
            <a:extLst>
              <a:ext uri="{FF2B5EF4-FFF2-40B4-BE49-F238E27FC236}">
                <a16:creationId xmlns:a16="http://schemas.microsoft.com/office/drawing/2014/main" id="{B0DA00CF-D53E-B27E-5657-3B08C4F64DB2}"/>
              </a:ext>
            </a:extLst>
          </p:cNvPr>
          <p:cNvSpPr>
            <a:spLocks noGrp="1"/>
          </p:cNvSpPr>
          <p:nvPr>
            <p:ph type="body" idx="1"/>
          </p:nvPr>
        </p:nvSpPr>
        <p:spPr>
          <a:xfrm>
            <a:off x="952229" y="4629234"/>
            <a:ext cx="3973386" cy="1485319"/>
          </a:xfrm>
          <a:noFill/>
        </p:spPr>
        <p:txBody>
          <a:bodyPr vert="horz" lIns="91440" tIns="45720" rIns="91440" bIns="45720" rtlCol="0">
            <a:normAutofit/>
          </a:bodyPr>
          <a:lstStyle/>
          <a:p>
            <a:endParaRPr lang="en-US">
              <a:solidFill>
                <a:schemeClr val="tx1"/>
              </a:solidFill>
            </a:endParaRPr>
          </a:p>
        </p:txBody>
      </p:sp>
    </p:spTree>
    <p:extLst>
      <p:ext uri="{BB962C8B-B14F-4D97-AF65-F5344CB8AC3E}">
        <p14:creationId xmlns:p14="http://schemas.microsoft.com/office/powerpoint/2010/main" val="74606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B88E7-DC47-172D-14D9-928702D8F69E}"/>
              </a:ext>
            </a:extLst>
          </p:cNvPr>
          <p:cNvSpPr>
            <a:spLocks noGrp="1"/>
          </p:cNvSpPr>
          <p:nvPr>
            <p:ph type="title"/>
          </p:nvPr>
        </p:nvSpPr>
        <p:spPr>
          <a:xfrm>
            <a:off x="838200" y="365125"/>
            <a:ext cx="3786554" cy="1325563"/>
          </a:xfrm>
        </p:spPr>
        <p:txBody>
          <a:bodyPr/>
          <a:lstStyle/>
          <a:p>
            <a:r>
              <a:rPr lang="en-US" dirty="0"/>
              <a:t>Primary Income</a:t>
            </a:r>
          </a:p>
        </p:txBody>
      </p:sp>
      <p:sp>
        <p:nvSpPr>
          <p:cNvPr id="3" name="Content Placeholder 2">
            <a:extLst>
              <a:ext uri="{FF2B5EF4-FFF2-40B4-BE49-F238E27FC236}">
                <a16:creationId xmlns:a16="http://schemas.microsoft.com/office/drawing/2014/main" id="{D9B6CB9E-FA20-04EB-3550-C1A31A819493}"/>
              </a:ext>
            </a:extLst>
          </p:cNvPr>
          <p:cNvSpPr>
            <a:spLocks noGrp="1"/>
          </p:cNvSpPr>
          <p:nvPr>
            <p:ph sz="half" idx="1"/>
          </p:nvPr>
        </p:nvSpPr>
        <p:spPr>
          <a:xfrm>
            <a:off x="838200" y="1825625"/>
            <a:ext cx="3786554" cy="4351338"/>
          </a:xfrm>
        </p:spPr>
        <p:txBody>
          <a:bodyPr>
            <a:normAutofit fontScale="85000" lnSpcReduction="20000"/>
          </a:bodyPr>
          <a:lstStyle/>
          <a:p>
            <a:r>
              <a:rPr lang="en-US" dirty="0"/>
              <a:t>Primary income refers to income that is earned through the production of goods and services.</a:t>
            </a:r>
          </a:p>
          <a:p>
            <a:pPr lvl="1"/>
            <a:r>
              <a:rPr lang="en-US" dirty="0"/>
              <a:t>It includes the income generated by individuals or entities from factors of production such as labor, capital, and land.</a:t>
            </a:r>
          </a:p>
          <a:p>
            <a:r>
              <a:rPr lang="en-US" dirty="0"/>
              <a:t>The greatest increase in happiness comes from the primary income of government.</a:t>
            </a:r>
          </a:p>
          <a:p>
            <a:r>
              <a:rPr lang="en-US" dirty="0"/>
              <a:t>The least increase comes from the income of the corporate sector.</a:t>
            </a:r>
          </a:p>
        </p:txBody>
      </p:sp>
      <p:graphicFrame>
        <p:nvGraphicFramePr>
          <p:cNvPr id="6" name="Content Placeholder 5">
            <a:extLst>
              <a:ext uri="{FF2B5EF4-FFF2-40B4-BE49-F238E27FC236}">
                <a16:creationId xmlns:a16="http://schemas.microsoft.com/office/drawing/2014/main" id="{CF54F04C-4B2A-4DC8-8E27-A30CA7AD6BAC}"/>
              </a:ext>
            </a:extLst>
          </p:cNvPr>
          <p:cNvGraphicFramePr>
            <a:graphicFrameLocks noGrp="1"/>
          </p:cNvGraphicFramePr>
          <p:nvPr>
            <p:ph sz="half" idx="2"/>
            <p:extLst>
              <p:ext uri="{D42A27DB-BD31-4B8C-83A1-F6EECF244321}">
                <p14:modId xmlns:p14="http://schemas.microsoft.com/office/powerpoint/2010/main" val="2454396608"/>
              </p:ext>
            </p:extLst>
          </p:nvPr>
        </p:nvGraphicFramePr>
        <p:xfrm>
          <a:off x="4624754" y="365125"/>
          <a:ext cx="6729046" cy="58118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2067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320E8-8072-57E4-5C3B-48C1295CC0DC}"/>
              </a:ext>
            </a:extLst>
          </p:cNvPr>
          <p:cNvSpPr>
            <a:spLocks noGrp="1"/>
          </p:cNvSpPr>
          <p:nvPr>
            <p:ph type="title"/>
          </p:nvPr>
        </p:nvSpPr>
        <p:spPr>
          <a:xfrm>
            <a:off x="838200" y="365125"/>
            <a:ext cx="3751385" cy="1325563"/>
          </a:xfrm>
        </p:spPr>
        <p:txBody>
          <a:bodyPr/>
          <a:lstStyle/>
          <a:p>
            <a:r>
              <a:rPr lang="en-US" dirty="0"/>
              <a:t>Secondary Income</a:t>
            </a:r>
          </a:p>
        </p:txBody>
      </p:sp>
      <p:sp>
        <p:nvSpPr>
          <p:cNvPr id="3" name="Content Placeholder 2">
            <a:extLst>
              <a:ext uri="{FF2B5EF4-FFF2-40B4-BE49-F238E27FC236}">
                <a16:creationId xmlns:a16="http://schemas.microsoft.com/office/drawing/2014/main" id="{E2C1ABA2-CA84-47C4-A38F-EE1C03B589BD}"/>
              </a:ext>
            </a:extLst>
          </p:cNvPr>
          <p:cNvSpPr>
            <a:spLocks noGrp="1"/>
          </p:cNvSpPr>
          <p:nvPr>
            <p:ph sz="half" idx="1"/>
          </p:nvPr>
        </p:nvSpPr>
        <p:spPr>
          <a:xfrm>
            <a:off x="838200" y="1825625"/>
            <a:ext cx="3751385" cy="4351338"/>
          </a:xfrm>
        </p:spPr>
        <p:txBody>
          <a:bodyPr>
            <a:normAutofit fontScale="85000" lnSpcReduction="10000"/>
          </a:bodyPr>
          <a:lstStyle/>
          <a:p>
            <a:r>
              <a:rPr lang="en-US" dirty="0"/>
              <a:t>Secondary income, also known as transfer income or redistributive income, consists of transfers of money or goods between individuals, households, or countries. These transfers are often aimed at redistributing income or providing financial assistance.</a:t>
            </a:r>
          </a:p>
          <a:p>
            <a:r>
              <a:rPr lang="en-US" dirty="0"/>
              <a:t>Impact on happiness is largely the same as for primary income.</a:t>
            </a:r>
          </a:p>
        </p:txBody>
      </p:sp>
      <p:graphicFrame>
        <p:nvGraphicFramePr>
          <p:cNvPr id="5" name="Content Placeholder 4">
            <a:extLst>
              <a:ext uri="{FF2B5EF4-FFF2-40B4-BE49-F238E27FC236}">
                <a16:creationId xmlns:a16="http://schemas.microsoft.com/office/drawing/2014/main" id="{E2B5D3D9-76A5-4EED-B9F5-26B51D214E4C}"/>
              </a:ext>
            </a:extLst>
          </p:cNvPr>
          <p:cNvGraphicFramePr>
            <a:graphicFrameLocks noGrp="1"/>
          </p:cNvGraphicFramePr>
          <p:nvPr>
            <p:ph sz="half" idx="2"/>
            <p:extLst>
              <p:ext uri="{D42A27DB-BD31-4B8C-83A1-F6EECF244321}">
                <p14:modId xmlns:p14="http://schemas.microsoft.com/office/powerpoint/2010/main" val="1577596720"/>
              </p:ext>
            </p:extLst>
          </p:nvPr>
        </p:nvGraphicFramePr>
        <p:xfrm>
          <a:off x="4589585" y="365125"/>
          <a:ext cx="6764215" cy="58118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32857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8D3C6-FEEB-B3EA-4C67-8DE8226C64B2}"/>
              </a:ext>
            </a:extLst>
          </p:cNvPr>
          <p:cNvSpPr>
            <a:spLocks noGrp="1"/>
          </p:cNvSpPr>
          <p:nvPr>
            <p:ph type="title"/>
          </p:nvPr>
        </p:nvSpPr>
        <p:spPr>
          <a:xfrm>
            <a:off x="838200" y="365125"/>
            <a:ext cx="3704492" cy="1325563"/>
          </a:xfrm>
        </p:spPr>
        <p:txBody>
          <a:bodyPr>
            <a:normAutofit fontScale="90000"/>
          </a:bodyPr>
          <a:lstStyle/>
          <a:p>
            <a:r>
              <a:rPr lang="en-US" dirty="0"/>
              <a:t>Share of National Income</a:t>
            </a:r>
          </a:p>
        </p:txBody>
      </p:sp>
      <p:sp>
        <p:nvSpPr>
          <p:cNvPr id="3" name="Content Placeholder 2">
            <a:extLst>
              <a:ext uri="{FF2B5EF4-FFF2-40B4-BE49-F238E27FC236}">
                <a16:creationId xmlns:a16="http://schemas.microsoft.com/office/drawing/2014/main" id="{C0CD7544-F6D8-2F23-CB44-B3E9A79856FB}"/>
              </a:ext>
            </a:extLst>
          </p:cNvPr>
          <p:cNvSpPr>
            <a:spLocks noGrp="1"/>
          </p:cNvSpPr>
          <p:nvPr>
            <p:ph sz="half" idx="1"/>
          </p:nvPr>
        </p:nvSpPr>
        <p:spPr>
          <a:xfrm>
            <a:off x="838200" y="1825625"/>
            <a:ext cx="3704492" cy="4351338"/>
          </a:xfrm>
        </p:spPr>
        <p:txBody>
          <a:bodyPr/>
          <a:lstStyle/>
          <a:p>
            <a:r>
              <a:rPr lang="en-US" dirty="0"/>
              <a:t>Happiness increases when the labor share of national income increases.</a:t>
            </a:r>
          </a:p>
          <a:p>
            <a:r>
              <a:rPr lang="en-US" dirty="0"/>
              <a:t>Happiness decreases when the capital share of national income increases.</a:t>
            </a:r>
          </a:p>
        </p:txBody>
      </p:sp>
      <p:graphicFrame>
        <p:nvGraphicFramePr>
          <p:cNvPr id="5" name="Content Placeholder 4">
            <a:extLst>
              <a:ext uri="{FF2B5EF4-FFF2-40B4-BE49-F238E27FC236}">
                <a16:creationId xmlns:a16="http://schemas.microsoft.com/office/drawing/2014/main" id="{1141D194-B6AE-4EE8-9062-3FA955BE410A}"/>
              </a:ext>
            </a:extLst>
          </p:cNvPr>
          <p:cNvGraphicFramePr>
            <a:graphicFrameLocks noGrp="1"/>
          </p:cNvGraphicFramePr>
          <p:nvPr>
            <p:ph sz="half" idx="2"/>
            <p:extLst>
              <p:ext uri="{D42A27DB-BD31-4B8C-83A1-F6EECF244321}">
                <p14:modId xmlns:p14="http://schemas.microsoft.com/office/powerpoint/2010/main" val="1773856602"/>
              </p:ext>
            </p:extLst>
          </p:nvPr>
        </p:nvGraphicFramePr>
        <p:xfrm>
          <a:off x="4542692" y="365125"/>
          <a:ext cx="6811108" cy="58118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29003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TotalTime>
  <Words>623</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Slide 1</vt:lpstr>
      <vt:lpstr>Introduction</vt:lpstr>
      <vt:lpstr>Roadmap</vt:lpstr>
      <vt:lpstr>Project Objective</vt:lpstr>
      <vt:lpstr>Preparatory Analysis &amp; Methodology</vt:lpstr>
      <vt:lpstr>Income &amp; Happiness</vt:lpstr>
      <vt:lpstr>Primary Income</vt:lpstr>
      <vt:lpstr>Secondary Income</vt:lpstr>
      <vt:lpstr>Share of National Income</vt:lpstr>
      <vt:lpstr>Other Factors Contributing to Happiness</vt:lpstr>
      <vt:lpstr>Social Security Benefits</vt:lpstr>
      <vt:lpstr>Average Household Wealth</vt:lpstr>
      <vt:lpstr>Summary</vt:lpstr>
      <vt:lpstr>Recommendations &amp; Strategies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Jordy Dickinson</dc:creator>
  <cp:lastModifiedBy>Jordy Dickinson</cp:lastModifiedBy>
  <cp:revision>9</cp:revision>
  <dcterms:created xsi:type="dcterms:W3CDTF">2023-11-01T18:04:30Z</dcterms:created>
  <dcterms:modified xsi:type="dcterms:W3CDTF">2023-11-08T18:06:19Z</dcterms:modified>
</cp:coreProperties>
</file>