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Average"/>
      <p:regular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c6743334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c6743334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61e8ec22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61e8ec22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1e8ec22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1e8ec22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61e8ec22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61e8ec22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1e8ec22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1e8ec22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1e8ec2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1e8ec2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61e8ec22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61e8ec22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61e8ec2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61e8ec2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61e8ec22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61e8ec22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61e8ec22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61e8ec22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1e8ec22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1e8ec22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9aca44c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9aca44c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9aca44c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9aca44c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9aca44c3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9aca44c3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9aca44c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9aca44c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9aca44c3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9aca44c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9aca44c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9aca44c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9aca44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9aca44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9aca44c3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9aca44c3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9aca44c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9aca44c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9aca44c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9aca44c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9aca44c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9aca44c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9aca44c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9aca44c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9aca44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9aca44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9aca44c3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9aca44c3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9aca44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9aca44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9aca44c3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9aca44c3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9aca44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9aca44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9aca44c3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9aca44c3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9aca44c3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9aca44c3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8130c5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8130c5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c6743334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c6743334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9aca44c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9aca44c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9aca44c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9aca44c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aca44c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9aca44c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61e8ec22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61e8ec22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1e8ec22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1e8ec22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61e8ec22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61e8ec22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atin typeface="Arial"/>
                <a:ea typeface="Arial"/>
                <a:cs typeface="Arial"/>
                <a:sym typeface="Aria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Font typeface="Arial"/>
              <a:buChar char="●"/>
              <a:defRPr sz="2000">
                <a:latin typeface="Arial"/>
                <a:ea typeface="Arial"/>
                <a:cs typeface="Arial"/>
                <a:sym typeface="Arial"/>
              </a:defRPr>
            </a:lvl1pPr>
            <a:lvl2pPr indent="-330200" lvl="1" marL="914400" algn="ctr">
              <a:spcBef>
                <a:spcPts val="1600"/>
              </a:spcBef>
              <a:spcAft>
                <a:spcPts val="0"/>
              </a:spcAft>
              <a:buSzPts val="1600"/>
              <a:buFont typeface="Arial"/>
              <a:buChar char="○"/>
              <a:defRPr sz="1600">
                <a:latin typeface="Arial"/>
                <a:ea typeface="Arial"/>
                <a:cs typeface="Arial"/>
                <a:sym typeface="Arial"/>
              </a:defRPr>
            </a:lvl2pPr>
            <a:lvl3pPr indent="-330200" lvl="2" marL="1371600" algn="ctr">
              <a:spcBef>
                <a:spcPts val="1600"/>
              </a:spcBef>
              <a:spcAft>
                <a:spcPts val="0"/>
              </a:spcAft>
              <a:buSzPts val="1600"/>
              <a:buFont typeface="Arial"/>
              <a:buChar char="■"/>
              <a:defRPr sz="1600">
                <a:latin typeface="Arial"/>
                <a:ea typeface="Arial"/>
                <a:cs typeface="Arial"/>
                <a:sym typeface="Arial"/>
              </a:defRPr>
            </a:lvl3pPr>
            <a:lvl4pPr indent="-330200" lvl="3" marL="1828800" algn="ctr">
              <a:spcBef>
                <a:spcPts val="1600"/>
              </a:spcBef>
              <a:spcAft>
                <a:spcPts val="0"/>
              </a:spcAft>
              <a:buSzPts val="1600"/>
              <a:buFont typeface="Arial"/>
              <a:buChar char="●"/>
              <a:defRPr sz="1600">
                <a:latin typeface="Arial"/>
                <a:ea typeface="Arial"/>
                <a:cs typeface="Arial"/>
                <a:sym typeface="Arial"/>
              </a:defRPr>
            </a:lvl4pPr>
            <a:lvl5pPr indent="-330200" lvl="4" marL="2286000" algn="ctr">
              <a:spcBef>
                <a:spcPts val="1600"/>
              </a:spcBef>
              <a:spcAft>
                <a:spcPts val="0"/>
              </a:spcAft>
              <a:buSzPts val="1600"/>
              <a:buFont typeface="Arial"/>
              <a:buChar char="○"/>
              <a:defRPr sz="1600">
                <a:latin typeface="Arial"/>
                <a:ea typeface="Arial"/>
                <a:cs typeface="Arial"/>
                <a:sym typeface="Arial"/>
              </a:defRPr>
            </a:lvl5pPr>
            <a:lvl6pPr indent="-330200" lvl="5" marL="2743200" algn="ctr">
              <a:spcBef>
                <a:spcPts val="1600"/>
              </a:spcBef>
              <a:spcAft>
                <a:spcPts val="0"/>
              </a:spcAft>
              <a:buSzPts val="1600"/>
              <a:buFont typeface="Arial"/>
              <a:buChar char="■"/>
              <a:defRPr sz="1600">
                <a:latin typeface="Arial"/>
                <a:ea typeface="Arial"/>
                <a:cs typeface="Arial"/>
                <a:sym typeface="Arial"/>
              </a:defRPr>
            </a:lvl6pPr>
            <a:lvl7pPr indent="-330200" lvl="6" marL="3200400" algn="ctr">
              <a:spcBef>
                <a:spcPts val="1600"/>
              </a:spcBef>
              <a:spcAft>
                <a:spcPts val="0"/>
              </a:spcAft>
              <a:buSzPts val="1600"/>
              <a:buFont typeface="Arial"/>
              <a:buChar char="●"/>
              <a:defRPr sz="1600">
                <a:latin typeface="Arial"/>
                <a:ea typeface="Arial"/>
                <a:cs typeface="Arial"/>
                <a:sym typeface="Arial"/>
              </a:defRPr>
            </a:lvl7pPr>
            <a:lvl8pPr indent="-330200" lvl="7" marL="3657600" algn="ctr">
              <a:spcBef>
                <a:spcPts val="1600"/>
              </a:spcBef>
              <a:spcAft>
                <a:spcPts val="0"/>
              </a:spcAft>
              <a:buSzPts val="1600"/>
              <a:buFont typeface="Arial"/>
              <a:buChar char="○"/>
              <a:defRPr sz="1600">
                <a:latin typeface="Arial"/>
                <a:ea typeface="Arial"/>
                <a:cs typeface="Arial"/>
                <a:sym typeface="Arial"/>
              </a:defRPr>
            </a:lvl8pPr>
            <a:lvl9pPr indent="-330200" lvl="8" marL="4114800" algn="ctr">
              <a:spcBef>
                <a:spcPts val="1600"/>
              </a:spcBef>
              <a:spcAft>
                <a:spcPts val="1600"/>
              </a:spcAft>
              <a:buSzPts val="1600"/>
              <a:buFont typeface="Arial"/>
              <a:buChar char="■"/>
              <a:defRPr sz="1600">
                <a:latin typeface="Arial"/>
                <a:ea typeface="Arial"/>
                <a:cs typeface="Arial"/>
                <a:sym typeface="Arial"/>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Slate-CG-MSU"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30200" lvl="1" marL="914400">
              <a:spcBef>
                <a:spcPts val="1600"/>
              </a:spcBef>
              <a:spcAft>
                <a:spcPts val="0"/>
              </a:spcAft>
              <a:buSzPts val="1600"/>
              <a:buFont typeface="Arial"/>
              <a:buChar char="○"/>
              <a:defRPr sz="1600">
                <a:latin typeface="Arial"/>
                <a:ea typeface="Arial"/>
                <a:cs typeface="Arial"/>
                <a:sym typeface="Arial"/>
              </a:defRPr>
            </a:lvl2pPr>
            <a:lvl3pPr indent="-330200" lvl="2" marL="1371600">
              <a:spcBef>
                <a:spcPts val="1600"/>
              </a:spcBef>
              <a:spcAft>
                <a:spcPts val="0"/>
              </a:spcAft>
              <a:buSzPts val="1600"/>
              <a:buFont typeface="Arial"/>
              <a:buChar char="■"/>
              <a:defRPr sz="1600">
                <a:latin typeface="Arial"/>
                <a:ea typeface="Arial"/>
                <a:cs typeface="Arial"/>
                <a:sym typeface="Arial"/>
              </a:defRPr>
            </a:lvl3pPr>
            <a:lvl4pPr indent="-330200" lvl="3" marL="1828800">
              <a:spcBef>
                <a:spcPts val="1600"/>
              </a:spcBef>
              <a:spcAft>
                <a:spcPts val="0"/>
              </a:spcAft>
              <a:buSzPts val="1600"/>
              <a:buFont typeface="Arial"/>
              <a:buChar char="●"/>
              <a:defRPr sz="1600">
                <a:latin typeface="Arial"/>
                <a:ea typeface="Arial"/>
                <a:cs typeface="Arial"/>
                <a:sym typeface="Arial"/>
              </a:defRPr>
            </a:lvl4pPr>
            <a:lvl5pPr indent="-330200" lvl="4" marL="2286000">
              <a:spcBef>
                <a:spcPts val="1600"/>
              </a:spcBef>
              <a:spcAft>
                <a:spcPts val="0"/>
              </a:spcAft>
              <a:buSzPts val="1600"/>
              <a:buFont typeface="Arial"/>
              <a:buChar char="○"/>
              <a:defRPr sz="1600">
                <a:latin typeface="Arial"/>
                <a:ea typeface="Arial"/>
                <a:cs typeface="Arial"/>
                <a:sym typeface="Arial"/>
              </a:defRPr>
            </a:lvl5pPr>
            <a:lvl6pPr indent="-330200" lvl="5" marL="2743200">
              <a:spcBef>
                <a:spcPts val="1600"/>
              </a:spcBef>
              <a:spcAft>
                <a:spcPts val="0"/>
              </a:spcAft>
              <a:buSzPts val="1600"/>
              <a:buFont typeface="Arial"/>
              <a:buChar char="■"/>
              <a:defRPr sz="1600">
                <a:latin typeface="Arial"/>
                <a:ea typeface="Arial"/>
                <a:cs typeface="Arial"/>
                <a:sym typeface="Arial"/>
              </a:defRPr>
            </a:lvl6pPr>
            <a:lvl7pPr indent="-330200" lvl="6" marL="3200400">
              <a:spcBef>
                <a:spcPts val="1600"/>
              </a:spcBef>
              <a:spcAft>
                <a:spcPts val="0"/>
              </a:spcAft>
              <a:buSzPts val="1600"/>
              <a:buFont typeface="Arial"/>
              <a:buChar char="●"/>
              <a:defRPr sz="1600">
                <a:latin typeface="Arial"/>
                <a:ea typeface="Arial"/>
                <a:cs typeface="Arial"/>
                <a:sym typeface="Arial"/>
              </a:defRPr>
            </a:lvl7pPr>
            <a:lvl8pPr indent="-330200" lvl="7" marL="3657600">
              <a:spcBef>
                <a:spcPts val="1600"/>
              </a:spcBef>
              <a:spcAft>
                <a:spcPts val="0"/>
              </a:spcAft>
              <a:buSzPts val="1600"/>
              <a:buFont typeface="Arial"/>
              <a:buChar char="○"/>
              <a:defRPr sz="1600">
                <a:latin typeface="Arial"/>
                <a:ea typeface="Arial"/>
                <a:cs typeface="Arial"/>
                <a:sym typeface="Arial"/>
              </a:defRPr>
            </a:lvl8pPr>
            <a:lvl9pPr indent="-330200" lvl="8" marL="4114800">
              <a:spcBef>
                <a:spcPts val="1600"/>
              </a:spcBef>
              <a:spcAft>
                <a:spcPts val="1600"/>
              </a:spcAft>
              <a:buSzPts val="1600"/>
              <a:buFont typeface="Arial"/>
              <a:buChar char="■"/>
              <a:defRPr sz="1600">
                <a:latin typeface="Arial"/>
                <a:ea typeface="Arial"/>
                <a:cs typeface="Arial"/>
                <a:sym typeface="Arial"/>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55600" lvl="1" marL="914400">
              <a:spcBef>
                <a:spcPts val="1600"/>
              </a:spcBef>
              <a:spcAft>
                <a:spcPts val="0"/>
              </a:spcAft>
              <a:buSzPts val="2000"/>
              <a:buFont typeface="Arial"/>
              <a:buChar char="○"/>
              <a:defRPr sz="2000">
                <a:latin typeface="Arial"/>
                <a:ea typeface="Arial"/>
                <a:cs typeface="Arial"/>
                <a:sym typeface="Arial"/>
              </a:defRPr>
            </a:lvl2pPr>
            <a:lvl3pPr indent="-355600" lvl="2" marL="1371600">
              <a:spcBef>
                <a:spcPts val="1600"/>
              </a:spcBef>
              <a:spcAft>
                <a:spcPts val="0"/>
              </a:spcAft>
              <a:buSzPts val="2000"/>
              <a:buFont typeface="Arial"/>
              <a:buChar char="■"/>
              <a:defRPr sz="2000">
                <a:latin typeface="Arial"/>
                <a:ea typeface="Arial"/>
                <a:cs typeface="Arial"/>
                <a:sym typeface="Arial"/>
              </a:defRPr>
            </a:lvl3pPr>
            <a:lvl4pPr indent="-355600" lvl="3" marL="1828800">
              <a:spcBef>
                <a:spcPts val="1600"/>
              </a:spcBef>
              <a:spcAft>
                <a:spcPts val="0"/>
              </a:spcAft>
              <a:buSzPts val="2000"/>
              <a:buFont typeface="Arial"/>
              <a:buChar char="●"/>
              <a:defRPr sz="2000">
                <a:latin typeface="Arial"/>
                <a:ea typeface="Arial"/>
                <a:cs typeface="Arial"/>
                <a:sym typeface="Arial"/>
              </a:defRPr>
            </a:lvl4pPr>
            <a:lvl5pPr indent="-355600" lvl="4" marL="2286000">
              <a:spcBef>
                <a:spcPts val="1600"/>
              </a:spcBef>
              <a:spcAft>
                <a:spcPts val="0"/>
              </a:spcAft>
              <a:buSzPts val="2000"/>
              <a:buFont typeface="Arial"/>
              <a:buChar char="○"/>
              <a:defRPr sz="2000">
                <a:latin typeface="Arial"/>
                <a:ea typeface="Arial"/>
                <a:cs typeface="Arial"/>
                <a:sym typeface="Arial"/>
              </a:defRPr>
            </a:lvl5pPr>
            <a:lvl6pPr indent="-355600" lvl="5" marL="2743200">
              <a:spcBef>
                <a:spcPts val="1600"/>
              </a:spcBef>
              <a:spcAft>
                <a:spcPts val="0"/>
              </a:spcAft>
              <a:buSzPts val="2000"/>
              <a:buFont typeface="Arial"/>
              <a:buChar char="■"/>
              <a:defRPr sz="2000">
                <a:latin typeface="Arial"/>
                <a:ea typeface="Arial"/>
                <a:cs typeface="Arial"/>
                <a:sym typeface="Arial"/>
              </a:defRPr>
            </a:lvl6pPr>
            <a:lvl7pPr indent="-355600" lvl="6" marL="3200400">
              <a:spcBef>
                <a:spcPts val="1600"/>
              </a:spcBef>
              <a:spcAft>
                <a:spcPts val="0"/>
              </a:spcAft>
              <a:buSzPts val="2000"/>
              <a:buFont typeface="Arial"/>
              <a:buChar char="●"/>
              <a:defRPr sz="2000">
                <a:latin typeface="Arial"/>
                <a:ea typeface="Arial"/>
                <a:cs typeface="Arial"/>
                <a:sym typeface="Arial"/>
              </a:defRPr>
            </a:lvl7pPr>
            <a:lvl8pPr indent="-355600" lvl="7" marL="3657600">
              <a:spcBef>
                <a:spcPts val="1600"/>
              </a:spcBef>
              <a:spcAft>
                <a:spcPts val="0"/>
              </a:spcAft>
              <a:buSzPts val="2000"/>
              <a:buFont typeface="Arial"/>
              <a:buChar char="○"/>
              <a:defRPr sz="2000">
                <a:latin typeface="Arial"/>
                <a:ea typeface="Arial"/>
                <a:cs typeface="Arial"/>
                <a:sym typeface="Arial"/>
              </a:defRPr>
            </a:lvl8pPr>
            <a:lvl9pPr indent="-355600" lvl="8" marL="4114800">
              <a:spcBef>
                <a:spcPts val="1600"/>
              </a:spcBef>
              <a:spcAft>
                <a:spcPts val="1600"/>
              </a:spcAft>
              <a:buSzPts val="2000"/>
              <a:buFont typeface="Arial"/>
              <a:buChar char="■"/>
              <a:defRPr sz="2000">
                <a:latin typeface="Arial"/>
                <a:ea typeface="Arial"/>
                <a:cs typeface="Arial"/>
                <a:sym typeface="Arial"/>
              </a:defRPr>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30200" lvl="1" marL="914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2pPr>
            <a:lvl3pPr indent="-330200" lvl="2" marL="1371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3pPr>
            <a:lvl4pPr indent="-330200" lvl="3" marL="18288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4pPr>
            <a:lvl5pPr indent="-330200" lvl="4" marL="22860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5pPr>
            <a:lvl6pPr indent="-330200" lvl="5" marL="27432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6pPr>
            <a:lvl7pPr indent="-330200" lvl="6" marL="3200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7pPr>
            <a:lvl8pPr indent="-330200" lvl="7" marL="3657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8pPr>
            <a:lvl9pPr indent="-330200" lvl="8" marL="4114800">
              <a:spcBef>
                <a:spcPts val="1600"/>
              </a:spcBef>
              <a:spcAft>
                <a:spcPts val="1600"/>
              </a:spcAft>
              <a:buClr>
                <a:schemeClr val="lt1"/>
              </a:buClr>
              <a:buSzPts val="1600"/>
              <a:buFont typeface="Arial"/>
              <a:buChar char="■"/>
              <a:defRPr sz="1600">
                <a:solidFill>
                  <a:schemeClr val="lt1"/>
                </a:solidFill>
                <a:latin typeface="Arial"/>
                <a:ea typeface="Arial"/>
                <a:cs typeface="Arial"/>
                <a:sym typeface="Aria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montana.edu"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javalin.io/"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htmx.org" TargetMode="Externa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hyperlink" Target="https://htmx.org" TargetMode="External"/><Relationship Id="rId4" Type="http://schemas.openxmlformats.org/officeDocument/2006/relationships/image" Target="../media/image17.png"/><Relationship Id="rId5"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hyperlink" Target="https://hypermedia.systems" TargetMode="External"/><Relationship Id="rId4" Type="http://schemas.openxmlformats.org/officeDocument/2006/relationships/image" Target="../media/image17.png"/><Relationship Id="rId5"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20" name="Google Shape;120;p2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HTTP requests and responses have “headers” which are just pieces of text that are at the start of each, with the funny</a:t>
            </a:r>
            <a:br>
              <a:rPr lang="en">
                <a:solidFill>
                  <a:schemeClr val="dk1"/>
                </a:solidFill>
              </a:rPr>
            </a:br>
            <a:r>
              <a:rPr lang="en">
                <a:solidFill>
                  <a:schemeClr val="dk1"/>
                </a:solidFill>
              </a:rPr>
              <a:t> </a:t>
            </a:r>
            <a:br>
              <a:rPr lang="en">
                <a:solidFill>
                  <a:schemeClr val="dk1"/>
                </a:solidFill>
              </a:rPr>
            </a:br>
            <a:r>
              <a:rPr lang="en">
                <a:solidFill>
                  <a:schemeClr val="dk1"/>
                </a:solidFill>
              </a:rPr>
              <a:t>  &lt;Name&gt;: &lt;value&gt;</a:t>
            </a:r>
            <a:br>
              <a:rPr lang="en">
                <a:solidFill>
                  <a:schemeClr val="dk1"/>
                </a:solidFill>
              </a:rPr>
            </a:br>
            <a:br>
              <a:rPr lang="en">
                <a:solidFill>
                  <a:schemeClr val="dk1"/>
                </a:solidFill>
              </a:rPr>
            </a:br>
            <a:r>
              <a:rPr lang="en">
                <a:solidFill>
                  <a:schemeClr val="dk1"/>
                </a:solidFill>
              </a:rPr>
              <a:t>syntax</a:t>
            </a:r>
            <a:endParaRPr>
              <a:solidFill>
                <a:schemeClr val="dk1"/>
              </a:solidFill>
            </a:endParaRPr>
          </a:p>
        </p:txBody>
      </p:sp>
      <p:pic>
        <p:nvPicPr>
          <p:cNvPr id="121" name="Google Shape;121;p22"/>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27" name="Google Shape;127;p2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Response headers, in particular, are important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They can tell a browser, for </a:t>
            </a:r>
            <a:r>
              <a:rPr lang="en">
                <a:solidFill>
                  <a:schemeClr val="dk1"/>
                </a:solidFill>
              </a:rPr>
              <a:t>example, to go to an entirely different URL</a:t>
            </a:r>
            <a:endParaRPr>
              <a:solidFill>
                <a:schemeClr val="dk1"/>
              </a:solidFill>
            </a:endParaRPr>
          </a:p>
        </p:txBody>
      </p:sp>
      <p:pic>
        <p:nvPicPr>
          <p:cNvPr id="128" name="Google Shape;128;p23"/>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34" name="Google Shape;134;p2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Both Requests and Responses have optional </a:t>
            </a:r>
            <a:r>
              <a:rPr i="1" lang="en">
                <a:solidFill>
                  <a:schemeClr val="dk1"/>
                </a:solidFill>
              </a:rPr>
              <a:t>bodies</a:t>
            </a:r>
            <a:endParaRPr i="1">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request at right has a </a:t>
            </a:r>
            <a:r>
              <a:rPr i="1" lang="en">
                <a:solidFill>
                  <a:schemeClr val="dk1"/>
                </a:solidFill>
              </a:rPr>
              <a:t>form-encoded</a:t>
            </a:r>
            <a:r>
              <a:rPr lang="en">
                <a:solidFill>
                  <a:schemeClr val="dk1"/>
                </a:solidFill>
              </a:rPr>
              <a:t> body of name/value pairs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response body might be some HTML or possibly the binary data for an image</a:t>
            </a:r>
            <a:endParaRPr>
              <a:solidFill>
                <a:schemeClr val="dk1"/>
              </a:solidFill>
            </a:endParaRPr>
          </a:p>
        </p:txBody>
      </p:sp>
      <p:pic>
        <p:nvPicPr>
          <p:cNvPr id="135" name="Google Shape;135;p24"/>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41" name="Google Shape;141;p2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This is all pretty simple, but </a:t>
            </a:r>
            <a:r>
              <a:rPr lang="en">
                <a:solidFill>
                  <a:schemeClr val="dk1"/>
                </a:solidFill>
              </a:rPr>
              <a:t>it’s still a pain to get right if you are dealing with raw sockets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Most programming languages have built in HTTP client libraries for working with HTTP servers without needing to get into the muck</a:t>
            </a:r>
            <a:endParaRPr>
              <a:solidFill>
                <a:schemeClr val="dk1"/>
              </a:solidFill>
            </a:endParaRPr>
          </a:p>
        </p:txBody>
      </p:sp>
      <p:pic>
        <p:nvPicPr>
          <p:cNvPr id="142" name="Google Shape;142;p25"/>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48" name="Google Shape;148;p2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At </a:t>
            </a:r>
            <a:r>
              <a:rPr lang="en">
                <a:solidFill>
                  <a:schemeClr val="dk1"/>
                </a:solidFill>
              </a:rPr>
              <a:t>right</a:t>
            </a:r>
            <a:r>
              <a:rPr lang="en">
                <a:solidFill>
                  <a:schemeClr val="dk1"/>
                </a:solidFill>
              </a:rPr>
              <a:t> we have rewritten our simple HTTP client to get the content at </a:t>
            </a:r>
            <a:r>
              <a:rPr lang="en" u="sng">
                <a:solidFill>
                  <a:schemeClr val="hlink"/>
                </a:solidFill>
                <a:hlinkClick r:id="rId3"/>
              </a:rPr>
              <a:t>http://montana.edu</a:t>
            </a:r>
            <a:r>
              <a:rPr lang="en">
                <a:solidFill>
                  <a:schemeClr val="dk1"/>
                </a:solidFill>
              </a:rPr>
              <a:t> to use the </a:t>
            </a:r>
            <a:r>
              <a:rPr i="1" lang="en">
                <a:solidFill>
                  <a:schemeClr val="dk1"/>
                </a:solidFill>
              </a:rPr>
              <a:t>HttpClient</a:t>
            </a:r>
            <a:r>
              <a:rPr lang="en">
                <a:solidFill>
                  <a:schemeClr val="dk1"/>
                </a:solidFill>
              </a:rPr>
              <a:t> class, which is baked into Java</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First we create a URI</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This is a URL as you are probably familiar from your browser’s address bar</a:t>
            </a:r>
            <a:endParaRPr>
              <a:solidFill>
                <a:schemeClr val="dk1"/>
              </a:solidFill>
            </a:endParaRPr>
          </a:p>
        </p:txBody>
      </p:sp>
      <p:pic>
        <p:nvPicPr>
          <p:cNvPr id="149" name="Google Shape;149;p26"/>
          <p:cNvPicPr preferRelativeResize="0"/>
          <p:nvPr/>
        </p:nvPicPr>
        <p:blipFill>
          <a:blip r:embed="rId4">
            <a:alphaModFix/>
          </a:blip>
          <a:stretch>
            <a:fillRect/>
          </a:stretch>
        </p:blipFill>
        <p:spPr>
          <a:xfrm>
            <a:off x="4572000" y="1868900"/>
            <a:ext cx="4569074" cy="90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55" name="Google Shape;155;p2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We create a new HttpClient using a </a:t>
            </a:r>
            <a:r>
              <a:rPr i="1" lang="en">
                <a:solidFill>
                  <a:schemeClr val="dk1"/>
                </a:solidFill>
              </a:rPr>
              <a:t>Factory</a:t>
            </a:r>
            <a:r>
              <a:rPr lang="en">
                <a:solidFill>
                  <a:schemeClr val="dk1"/>
                </a:solidFill>
              </a:rPr>
              <a:t> method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We then build a request for the URI, using a </a:t>
            </a:r>
            <a:r>
              <a:rPr i="1" lang="en">
                <a:solidFill>
                  <a:schemeClr val="dk1"/>
                </a:solidFill>
              </a:rPr>
              <a:t>Builder Pattern</a:t>
            </a:r>
            <a:endParaRPr i="1">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Finally we send the request, telling the client that we want the body to just be a string</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Could also be a byte array or some other options</a:t>
            </a:r>
            <a:endParaRPr>
              <a:solidFill>
                <a:schemeClr val="dk1"/>
              </a:solidFill>
            </a:endParaRPr>
          </a:p>
        </p:txBody>
      </p:sp>
      <p:pic>
        <p:nvPicPr>
          <p:cNvPr id="156" name="Google Shape;156;p27"/>
          <p:cNvPicPr preferRelativeResize="0"/>
          <p:nvPr/>
        </p:nvPicPr>
        <p:blipFill>
          <a:blip r:embed="rId3">
            <a:alphaModFix/>
          </a:blip>
          <a:stretch>
            <a:fillRect/>
          </a:stretch>
        </p:blipFill>
        <p:spPr>
          <a:xfrm>
            <a:off x="4572000" y="1868900"/>
            <a:ext cx="4569074" cy="90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62" name="Google Shape;162;p2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As you can see, this is a much nicer API for working with a remote HTTP system than dealing with raw sockets and strings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But, underneath, it’s doing the same stuff we did last lecture!</a:t>
            </a:r>
            <a:endParaRPr>
              <a:solidFill>
                <a:schemeClr val="dk1"/>
              </a:solidFill>
            </a:endParaRPr>
          </a:p>
        </p:txBody>
      </p:sp>
      <p:pic>
        <p:nvPicPr>
          <p:cNvPr id="163" name="Google Shape;163;p28"/>
          <p:cNvPicPr preferRelativeResize="0"/>
          <p:nvPr/>
        </p:nvPicPr>
        <p:blipFill>
          <a:blip r:embed="rId3">
            <a:alphaModFix/>
          </a:blip>
          <a:stretch>
            <a:fillRect/>
          </a:stretch>
        </p:blipFill>
        <p:spPr>
          <a:xfrm>
            <a:off x="4572000" y="1868900"/>
            <a:ext cx="4569074" cy="90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 Servers</a:t>
            </a:r>
            <a:endParaRPr sz="3000">
              <a:solidFill>
                <a:schemeClr val="dk1"/>
              </a:solidFill>
              <a:latin typeface="Oswald"/>
              <a:ea typeface="Oswald"/>
              <a:cs typeface="Oswald"/>
              <a:sym typeface="Oswald"/>
            </a:endParaRPr>
          </a:p>
        </p:txBody>
      </p:sp>
      <p:sp>
        <p:nvSpPr>
          <p:cNvPr id="169" name="Google Shape;169;p2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There are also higher level libraries for creating HTTP servers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One of my favorites is Javalin:</a:t>
            </a:r>
            <a:br>
              <a:rPr lang="en">
                <a:solidFill>
                  <a:schemeClr val="dk1"/>
                </a:solidFill>
              </a:rPr>
            </a:br>
            <a:br>
              <a:rPr lang="en">
                <a:solidFill>
                  <a:schemeClr val="dk1"/>
                </a:solidFill>
              </a:rPr>
            </a:br>
            <a:r>
              <a:rPr lang="en">
                <a:solidFill>
                  <a:schemeClr val="dk1"/>
                </a:solidFill>
              </a:rPr>
              <a:t>  </a:t>
            </a:r>
            <a:r>
              <a:rPr lang="en" u="sng">
                <a:solidFill>
                  <a:schemeClr val="hlink"/>
                </a:solidFill>
                <a:hlinkClick r:id="rId3"/>
              </a:rPr>
              <a:t>https://javalin.io/</a:t>
            </a:r>
            <a:r>
              <a:rPr lang="en">
                <a:solidFill>
                  <a:schemeClr val="dk1"/>
                </a:solidFill>
              </a:rPr>
              <a:t> </a:t>
            </a:r>
            <a:br>
              <a:rPr lang="en">
                <a:solidFill>
                  <a:schemeClr val="dk1"/>
                </a:solidFill>
              </a:rPr>
            </a:br>
            <a:br>
              <a:rPr lang="en">
                <a:solidFill>
                  <a:schemeClr val="dk1"/>
                </a:solidFill>
              </a:rPr>
            </a:br>
            <a:r>
              <a:rPr lang="en">
                <a:solidFill>
                  <a:schemeClr val="dk1"/>
                </a:solidFill>
              </a:rPr>
              <a:t>A very lightweight library that lets you create a webserver in java in minutes</a:t>
            </a:r>
            <a:endParaRPr>
              <a:solidFill>
                <a:schemeClr val="dk1"/>
              </a:solidFill>
            </a:endParaRPr>
          </a:p>
        </p:txBody>
      </p:sp>
      <p:pic>
        <p:nvPicPr>
          <p:cNvPr id="170" name="Google Shape;170;p29"/>
          <p:cNvPicPr preferRelativeResize="0"/>
          <p:nvPr/>
        </p:nvPicPr>
        <p:blipFill>
          <a:blip r:embed="rId4">
            <a:alphaModFix/>
          </a:blip>
          <a:stretch>
            <a:fillRect/>
          </a:stretch>
        </p:blipFill>
        <p:spPr>
          <a:xfrm>
            <a:off x="4957000" y="2088938"/>
            <a:ext cx="3773100" cy="96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 Server Code</a:t>
            </a:r>
            <a:endParaRPr sz="3000">
              <a:solidFill>
                <a:schemeClr val="dk1"/>
              </a:solidFill>
              <a:latin typeface="Oswald"/>
              <a:ea typeface="Oswald"/>
              <a:cs typeface="Oswald"/>
              <a:sym typeface="Oswald"/>
            </a:endParaRPr>
          </a:p>
        </p:txBody>
      </p:sp>
      <p:sp>
        <p:nvSpPr>
          <p:cNvPr id="176" name="Google Shape;176;p3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At right is some simple Javalin code that will start a web server up on port 7070 that will respond to requests for the root path (/) with “Hello World”</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Quick talk about closures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Easy peasy!</a:t>
            </a:r>
            <a:endParaRPr>
              <a:solidFill>
                <a:schemeClr val="dk1"/>
              </a:solidFill>
            </a:endParaRPr>
          </a:p>
        </p:txBody>
      </p:sp>
      <p:pic>
        <p:nvPicPr>
          <p:cNvPr id="177" name="Google Shape;177;p30"/>
          <p:cNvPicPr preferRelativeResize="0"/>
          <p:nvPr/>
        </p:nvPicPr>
        <p:blipFill>
          <a:blip r:embed="rId3">
            <a:alphaModFix/>
          </a:blip>
          <a:stretch>
            <a:fillRect/>
          </a:stretch>
        </p:blipFill>
        <p:spPr>
          <a:xfrm>
            <a:off x="4676600" y="1515175"/>
            <a:ext cx="4416225" cy="211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HTML</a:t>
            </a:r>
            <a:endParaRPr sz="3000">
              <a:solidFill>
                <a:schemeClr val="dk1"/>
              </a:solidFill>
              <a:latin typeface="Oswald"/>
              <a:ea typeface="Oswald"/>
              <a:cs typeface="Oswald"/>
              <a:sym typeface="Oswald"/>
            </a:endParaRPr>
          </a:p>
        </p:txBody>
      </p:sp>
      <p:sp>
        <p:nvSpPr>
          <p:cNvPr id="183" name="Google Shape;183;p3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HTTP, as the name suggests, was designed in order to transfer </a:t>
            </a:r>
            <a:r>
              <a:rPr i="1" lang="en">
                <a:solidFill>
                  <a:schemeClr val="dk1"/>
                </a:solidFill>
              </a:rPr>
              <a:t>HyperText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most popular HyperText in the world is HTML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HTML is a hypertext, which is a subset of a hyper</a:t>
            </a:r>
            <a:r>
              <a:rPr i="1" lang="en">
                <a:solidFill>
                  <a:schemeClr val="dk1"/>
                </a:solidFill>
              </a:rPr>
              <a:t>media</a:t>
            </a:r>
            <a:endParaRPr>
              <a:solidFill>
                <a:schemeClr val="dk1"/>
              </a:solidFill>
            </a:endParaRPr>
          </a:p>
        </p:txBody>
      </p:sp>
      <p:pic>
        <p:nvPicPr>
          <p:cNvPr id="184" name="Google Shape;184;p31"/>
          <p:cNvPicPr preferRelativeResize="0"/>
          <p:nvPr/>
        </p:nvPicPr>
        <p:blipFill>
          <a:blip r:embed="rId3">
            <a:alphaModFix/>
          </a:blip>
          <a:stretch>
            <a:fillRect/>
          </a:stretch>
        </p:blipFill>
        <p:spPr>
          <a:xfrm>
            <a:off x="4613550" y="1448350"/>
            <a:ext cx="4530450" cy="22468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HTTP, HTML &amp; Hypermedia</a:t>
            </a:r>
            <a:endParaRPr/>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Design Of The Web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HTML</a:t>
            </a:r>
            <a:endParaRPr sz="3000">
              <a:solidFill>
                <a:schemeClr val="dk1"/>
              </a:solidFill>
              <a:latin typeface="Oswald"/>
              <a:ea typeface="Oswald"/>
              <a:cs typeface="Oswald"/>
              <a:sym typeface="Oswald"/>
            </a:endParaRPr>
          </a:p>
        </p:txBody>
      </p:sp>
      <p:sp>
        <p:nvSpPr>
          <p:cNvPr id="190" name="Google Shape;190;p3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 hypermedia is any media that allows for </a:t>
            </a:r>
            <a:r>
              <a:rPr i="1" lang="en">
                <a:solidFill>
                  <a:schemeClr val="dk1"/>
                </a:solidFill>
              </a:rPr>
              <a:t>non-linear</a:t>
            </a:r>
            <a:r>
              <a:rPr lang="en">
                <a:solidFill>
                  <a:schemeClr val="dk1"/>
                </a:solidFill>
              </a:rPr>
              <a:t> interaction via </a:t>
            </a:r>
            <a:r>
              <a:rPr i="1" lang="en">
                <a:solidFill>
                  <a:schemeClr val="dk1"/>
                </a:solidFill>
              </a:rPr>
              <a:t>hypermedia controls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At right is a simple HTML document: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It is an XML-like language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Tags are used to enclose content</a:t>
            </a:r>
            <a:endParaRPr>
              <a:solidFill>
                <a:schemeClr val="dk1"/>
              </a:solidFill>
            </a:endParaRPr>
          </a:p>
        </p:txBody>
      </p:sp>
      <p:pic>
        <p:nvPicPr>
          <p:cNvPr id="191" name="Google Shape;191;p32"/>
          <p:cNvPicPr preferRelativeResize="0"/>
          <p:nvPr/>
        </p:nvPicPr>
        <p:blipFill>
          <a:blip r:embed="rId3">
            <a:alphaModFix/>
          </a:blip>
          <a:stretch>
            <a:fillRect/>
          </a:stretch>
        </p:blipFill>
        <p:spPr>
          <a:xfrm>
            <a:off x="4572000" y="1196650"/>
            <a:ext cx="4530450" cy="295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HTML</a:t>
            </a:r>
            <a:endParaRPr sz="3000">
              <a:solidFill>
                <a:schemeClr val="dk1"/>
              </a:solidFill>
              <a:latin typeface="Oswald"/>
              <a:ea typeface="Oswald"/>
              <a:cs typeface="Oswald"/>
              <a:sym typeface="Oswald"/>
            </a:endParaRPr>
          </a:p>
        </p:txBody>
      </p:sp>
      <p:sp>
        <p:nvSpPr>
          <p:cNvPr id="197" name="Google Shape;197;p3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reason this page is a hypermedia is because of that funny &lt;a&gt; tag</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is called an </a:t>
            </a:r>
            <a:r>
              <a:rPr i="1" lang="en">
                <a:solidFill>
                  <a:schemeClr val="dk1"/>
                </a:solidFill>
              </a:rPr>
              <a:t>anchor</a:t>
            </a:r>
            <a:r>
              <a:rPr lang="en">
                <a:solidFill>
                  <a:schemeClr val="dk1"/>
                </a:solidFill>
              </a:rPr>
              <a:t> tag and it is a </a:t>
            </a:r>
            <a:r>
              <a:rPr i="1" lang="en">
                <a:solidFill>
                  <a:schemeClr val="dk1"/>
                </a:solidFill>
              </a:rPr>
              <a:t>hypermedia control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proper web client will render this anchor tag as a link, with the text “htmx”</a:t>
            </a:r>
            <a:endParaRPr>
              <a:solidFill>
                <a:schemeClr val="dk1"/>
              </a:solidFill>
            </a:endParaRPr>
          </a:p>
        </p:txBody>
      </p:sp>
      <p:pic>
        <p:nvPicPr>
          <p:cNvPr id="198" name="Google Shape;198;p33"/>
          <p:cNvPicPr preferRelativeResize="0"/>
          <p:nvPr/>
        </p:nvPicPr>
        <p:blipFill>
          <a:blip r:embed="rId3">
            <a:alphaModFix/>
          </a:blip>
          <a:stretch>
            <a:fillRect/>
          </a:stretch>
        </p:blipFill>
        <p:spPr>
          <a:xfrm>
            <a:off x="4572000" y="1196650"/>
            <a:ext cx="4530450" cy="295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HTML</a:t>
            </a:r>
            <a:endParaRPr sz="3000">
              <a:solidFill>
                <a:schemeClr val="dk1"/>
              </a:solidFill>
              <a:latin typeface="Oswald"/>
              <a:ea typeface="Oswald"/>
              <a:cs typeface="Oswald"/>
              <a:sym typeface="Oswald"/>
            </a:endParaRPr>
          </a:p>
        </p:txBody>
      </p:sp>
      <p:sp>
        <p:nvSpPr>
          <p:cNvPr id="204" name="Google Shape;204;p3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If the user clicks on that link, they will be taken to the website</a:t>
            </a:r>
            <a:br>
              <a:rPr lang="en">
                <a:solidFill>
                  <a:schemeClr val="dk1"/>
                </a:solidFill>
              </a:rPr>
            </a:br>
            <a:br>
              <a:rPr lang="en">
                <a:solidFill>
                  <a:schemeClr val="dk1"/>
                </a:solidFill>
              </a:rPr>
            </a:br>
            <a:r>
              <a:rPr lang="en">
                <a:solidFill>
                  <a:schemeClr val="dk1"/>
                </a:solidFill>
              </a:rPr>
              <a:t>   </a:t>
            </a:r>
            <a:r>
              <a:rPr lang="en" u="sng">
                <a:solidFill>
                  <a:schemeClr val="hlink"/>
                </a:solidFill>
                <a:hlinkClick r:id="rId3"/>
              </a:rPr>
              <a:t>https://htmx.org</a:t>
            </a:r>
            <a:br>
              <a:rPr lang="en">
                <a:solidFill>
                  <a:schemeClr val="dk1"/>
                </a:solidFill>
              </a:rPr>
            </a:b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very good website!</a:t>
            </a:r>
            <a:endParaRPr>
              <a:solidFill>
                <a:schemeClr val="dk1"/>
              </a:solidFill>
            </a:endParaRPr>
          </a:p>
        </p:txBody>
      </p:sp>
      <p:pic>
        <p:nvPicPr>
          <p:cNvPr id="205" name="Google Shape;205;p34"/>
          <p:cNvPicPr preferRelativeResize="0"/>
          <p:nvPr/>
        </p:nvPicPr>
        <p:blipFill>
          <a:blip r:embed="rId4">
            <a:alphaModFix/>
          </a:blip>
          <a:stretch>
            <a:fillRect/>
          </a:stretch>
        </p:blipFill>
        <p:spPr>
          <a:xfrm>
            <a:off x="4572000" y="1196650"/>
            <a:ext cx="4530450" cy="295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HTML</a:t>
            </a:r>
            <a:endParaRPr sz="3000">
              <a:solidFill>
                <a:schemeClr val="dk1"/>
              </a:solidFill>
              <a:latin typeface="Oswald"/>
              <a:ea typeface="Oswald"/>
              <a:cs typeface="Oswald"/>
              <a:sym typeface="Oswald"/>
            </a:endParaRPr>
          </a:p>
        </p:txBody>
      </p:sp>
      <p:sp>
        <p:nvSpPr>
          <p:cNvPr id="211" name="Google Shape;211;p3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So HTTP, HTML and a piece of software called </a:t>
            </a:r>
            <a:r>
              <a:rPr i="1" lang="en">
                <a:solidFill>
                  <a:schemeClr val="dk1"/>
                </a:solidFill>
              </a:rPr>
              <a:t>A Browser</a:t>
            </a:r>
            <a:r>
              <a:rPr lang="en">
                <a:solidFill>
                  <a:schemeClr val="dk1"/>
                </a:solidFill>
              </a:rPr>
              <a:t> come together to make this hypermedia system called The Web work</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It turns out that hypermedia systems are an interesting and distinct </a:t>
            </a:r>
            <a:r>
              <a:rPr i="1" lang="en">
                <a:solidFill>
                  <a:schemeClr val="dk1"/>
                </a:solidFill>
              </a:rPr>
              <a:t>network architecture</a:t>
            </a:r>
            <a:endParaRPr>
              <a:solidFill>
                <a:schemeClr val="dk1"/>
              </a:solidFill>
            </a:endParaRPr>
          </a:p>
        </p:txBody>
      </p:sp>
      <p:pic>
        <p:nvPicPr>
          <p:cNvPr id="212" name="Google Shape;212;p35"/>
          <p:cNvPicPr preferRelativeResize="0"/>
          <p:nvPr/>
        </p:nvPicPr>
        <p:blipFill>
          <a:blip r:embed="rId3">
            <a:alphaModFix/>
          </a:blip>
          <a:stretch>
            <a:fillRect/>
          </a:stretch>
        </p:blipFill>
        <p:spPr>
          <a:xfrm>
            <a:off x="4572000" y="1196650"/>
            <a:ext cx="4530450" cy="295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RPC</a:t>
            </a:r>
            <a:endParaRPr sz="3000">
              <a:solidFill>
                <a:schemeClr val="dk1"/>
              </a:solidFill>
              <a:latin typeface="Oswald"/>
              <a:ea typeface="Oswald"/>
              <a:cs typeface="Oswald"/>
              <a:sym typeface="Oswald"/>
            </a:endParaRPr>
          </a:p>
        </p:txBody>
      </p:sp>
      <p:sp>
        <p:nvSpPr>
          <p:cNvPr id="218" name="Google Shape;218;p3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To understand how hypermedia is distinct as a network architecture we need to look at another alternative: Remote Procedure Calls (RPC)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most popular RPC library is called gRPC, by google</a:t>
            </a:r>
            <a:endParaRPr>
              <a:solidFill>
                <a:schemeClr val="dk1"/>
              </a:solidFill>
            </a:endParaRPr>
          </a:p>
        </p:txBody>
      </p:sp>
      <p:pic>
        <p:nvPicPr>
          <p:cNvPr id="219" name="Google Shape;219;p36"/>
          <p:cNvPicPr preferRelativeResize="0"/>
          <p:nvPr/>
        </p:nvPicPr>
        <p:blipFill>
          <a:blip r:embed="rId3">
            <a:alphaModFix/>
          </a:blip>
          <a:stretch>
            <a:fillRect/>
          </a:stretch>
        </p:blipFill>
        <p:spPr>
          <a:xfrm>
            <a:off x="4572000" y="937394"/>
            <a:ext cx="4572000" cy="32687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RPC</a:t>
            </a:r>
            <a:endParaRPr sz="3000">
              <a:solidFill>
                <a:schemeClr val="dk1"/>
              </a:solidFill>
              <a:latin typeface="Oswald"/>
              <a:ea typeface="Oswald"/>
              <a:cs typeface="Oswald"/>
              <a:sym typeface="Oswald"/>
            </a:endParaRPr>
          </a:p>
        </p:txBody>
      </p:sp>
      <p:sp>
        <p:nvSpPr>
          <p:cNvPr id="225" name="Google Shape;225;p3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Without getting into the gory details, network interactions are done in a </a:t>
            </a:r>
            <a:r>
              <a:rPr i="1" lang="en">
                <a:solidFill>
                  <a:schemeClr val="dk1"/>
                </a:solidFill>
              </a:rPr>
              <a:t>functional</a:t>
            </a:r>
            <a:r>
              <a:rPr lang="en">
                <a:solidFill>
                  <a:schemeClr val="dk1"/>
                </a:solidFill>
              </a:rPr>
              <a:t> manner, as if you are calling a function on the remote system</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gRPC library makes it look like you are just invoking a local function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Still a ton of junk, not a huge fan of google’s design sensibilities</a:t>
            </a:r>
            <a:endParaRPr>
              <a:solidFill>
                <a:schemeClr val="dk1"/>
              </a:solidFill>
            </a:endParaRPr>
          </a:p>
        </p:txBody>
      </p:sp>
      <p:pic>
        <p:nvPicPr>
          <p:cNvPr id="226" name="Google Shape;226;p37"/>
          <p:cNvPicPr preferRelativeResize="0"/>
          <p:nvPr/>
        </p:nvPicPr>
        <p:blipFill>
          <a:blip r:embed="rId3">
            <a:alphaModFix/>
          </a:blip>
          <a:stretch>
            <a:fillRect/>
          </a:stretch>
        </p:blipFill>
        <p:spPr>
          <a:xfrm>
            <a:off x="4572000" y="937394"/>
            <a:ext cx="4572000" cy="32687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RPC &amp; JavaScript</a:t>
            </a:r>
            <a:endParaRPr sz="3000">
              <a:solidFill>
                <a:schemeClr val="dk1"/>
              </a:solidFill>
              <a:latin typeface="Oswald"/>
              <a:ea typeface="Oswald"/>
              <a:cs typeface="Oswald"/>
              <a:sym typeface="Oswald"/>
            </a:endParaRPr>
          </a:p>
        </p:txBody>
      </p:sp>
      <p:sp>
        <p:nvSpPr>
          <p:cNvPr id="232" name="Google Shape;232;p3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Today, the RPC style is </a:t>
            </a:r>
            <a:r>
              <a:rPr i="1" lang="en">
                <a:solidFill>
                  <a:schemeClr val="dk1"/>
                </a:solidFill>
              </a:rPr>
              <a:t>very popular</a:t>
            </a:r>
            <a:r>
              <a:rPr lang="en">
                <a:solidFill>
                  <a:schemeClr val="dk1"/>
                </a:solidFill>
              </a:rPr>
              <a:t>, even in web development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Front end JavaScript frameworks like React, Vue and Svelte allow you to build sophisticated user interfaces, and you are expected to sync the UI data with the server using what is effectively RPC</a:t>
            </a:r>
            <a:endParaRPr>
              <a:solidFill>
                <a:schemeClr val="dk1"/>
              </a:solidFill>
            </a:endParaRPr>
          </a:p>
        </p:txBody>
      </p:sp>
      <p:pic>
        <p:nvPicPr>
          <p:cNvPr id="233" name="Google Shape;233;p38"/>
          <p:cNvPicPr preferRelativeResize="0"/>
          <p:nvPr/>
        </p:nvPicPr>
        <p:blipFill>
          <a:blip r:embed="rId3">
            <a:alphaModFix/>
          </a:blip>
          <a:stretch>
            <a:fillRect/>
          </a:stretch>
        </p:blipFill>
        <p:spPr>
          <a:xfrm>
            <a:off x="5516075" y="682163"/>
            <a:ext cx="3008826" cy="377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RPC &amp; JavaScript</a:t>
            </a:r>
            <a:endParaRPr sz="3000">
              <a:solidFill>
                <a:schemeClr val="dk1"/>
              </a:solidFill>
              <a:latin typeface="Oswald"/>
              <a:ea typeface="Oswald"/>
              <a:cs typeface="Oswald"/>
              <a:sym typeface="Oswald"/>
            </a:endParaRPr>
          </a:p>
        </p:txBody>
      </p:sp>
      <p:sp>
        <p:nvSpPr>
          <p:cNvPr id="239" name="Google Shape;239;p3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RPC in JavaScript </a:t>
            </a:r>
            <a:r>
              <a:rPr lang="en">
                <a:solidFill>
                  <a:schemeClr val="dk1"/>
                </a:solidFill>
              </a:rPr>
              <a:t>typically uses a format called JSON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JSON is just a simple, JavaScript friendly syntax for presenting nested data</a:t>
            </a:r>
            <a:endParaRPr>
              <a:solidFill>
                <a:schemeClr val="dk1"/>
              </a:solidFill>
            </a:endParaRPr>
          </a:p>
        </p:txBody>
      </p:sp>
      <p:pic>
        <p:nvPicPr>
          <p:cNvPr id="240" name="Google Shape;240;p39"/>
          <p:cNvPicPr preferRelativeResize="0"/>
          <p:nvPr/>
        </p:nvPicPr>
        <p:blipFill>
          <a:blip r:embed="rId3">
            <a:alphaModFix/>
          </a:blip>
          <a:stretch>
            <a:fillRect/>
          </a:stretch>
        </p:blipFill>
        <p:spPr>
          <a:xfrm>
            <a:off x="5516075" y="682163"/>
            <a:ext cx="3008826" cy="3779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Let’s look at two </a:t>
            </a:r>
            <a:r>
              <a:rPr i="1" lang="en">
                <a:solidFill>
                  <a:schemeClr val="dk1"/>
                </a:solidFill>
              </a:rPr>
              <a:t>network responses</a:t>
            </a:r>
            <a:r>
              <a:rPr lang="en">
                <a:solidFill>
                  <a:schemeClr val="dk1"/>
                </a:solidFill>
              </a:rPr>
              <a:t> that might be found on the web</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first is a hypermedia (HTML, yay!)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second is JSON (boo!)</a:t>
            </a:r>
            <a:endParaRPr>
              <a:solidFill>
                <a:schemeClr val="dk1"/>
              </a:solidFill>
            </a:endParaRPr>
          </a:p>
        </p:txBody>
      </p:sp>
      <p:sp>
        <p:nvSpPr>
          <p:cNvPr id="246" name="Google Shape;246;p4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p:txBody>
      </p:sp>
      <p:pic>
        <p:nvPicPr>
          <p:cNvPr id="247" name="Google Shape;247;p40"/>
          <p:cNvPicPr preferRelativeResize="0"/>
          <p:nvPr/>
        </p:nvPicPr>
        <p:blipFill>
          <a:blip r:embed="rId3">
            <a:alphaModFix/>
          </a:blip>
          <a:stretch>
            <a:fillRect/>
          </a:stretch>
        </p:blipFill>
        <p:spPr>
          <a:xfrm>
            <a:off x="4572000" y="70725"/>
            <a:ext cx="4572001" cy="2694512"/>
          </a:xfrm>
          <a:prstGeom prst="rect">
            <a:avLst/>
          </a:prstGeom>
          <a:noFill/>
          <a:ln>
            <a:noFill/>
          </a:ln>
        </p:spPr>
      </p:pic>
      <p:pic>
        <p:nvPicPr>
          <p:cNvPr id="248" name="Google Shape;248;p40"/>
          <p:cNvPicPr preferRelativeResize="0"/>
          <p:nvPr/>
        </p:nvPicPr>
        <p:blipFill>
          <a:blip r:embed="rId4">
            <a:alphaModFix/>
          </a:blip>
          <a:stretch>
            <a:fillRect/>
          </a:stretch>
        </p:blipFill>
        <p:spPr>
          <a:xfrm>
            <a:off x="4572000" y="2860550"/>
            <a:ext cx="4571999" cy="21439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These are both </a:t>
            </a:r>
            <a:r>
              <a:rPr i="1" lang="en">
                <a:solidFill>
                  <a:schemeClr val="dk1"/>
                </a:solidFill>
              </a:rPr>
              <a:t>representations</a:t>
            </a:r>
            <a:r>
              <a:rPr lang="en">
                <a:solidFill>
                  <a:schemeClr val="dk1"/>
                </a:solidFill>
              </a:rPr>
              <a:t> of a bank account in good standing</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Note that the hypermedia representation encodes not just the balance, etc. but also encodes all the actions available on the account</a:t>
            </a:r>
            <a:endParaRPr>
              <a:solidFill>
                <a:schemeClr val="dk1"/>
              </a:solidFill>
            </a:endParaRPr>
          </a:p>
        </p:txBody>
      </p:sp>
      <p:sp>
        <p:nvSpPr>
          <p:cNvPr id="254" name="Google Shape;254;p4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255" name="Google Shape;255;p41"/>
          <p:cNvPicPr preferRelativeResize="0"/>
          <p:nvPr/>
        </p:nvPicPr>
        <p:blipFill>
          <a:blip r:embed="rId3">
            <a:alphaModFix/>
          </a:blip>
          <a:stretch>
            <a:fillRect/>
          </a:stretch>
        </p:blipFill>
        <p:spPr>
          <a:xfrm>
            <a:off x="4572000" y="70725"/>
            <a:ext cx="4572001" cy="2694512"/>
          </a:xfrm>
          <a:prstGeom prst="rect">
            <a:avLst/>
          </a:prstGeom>
          <a:noFill/>
          <a:ln>
            <a:noFill/>
          </a:ln>
        </p:spPr>
      </p:pic>
      <p:pic>
        <p:nvPicPr>
          <p:cNvPr id="256" name="Google Shape;256;p41"/>
          <p:cNvPicPr preferRelativeResize="0"/>
          <p:nvPr/>
        </p:nvPicPr>
        <p:blipFill>
          <a:blip r:embed="rId4">
            <a:alphaModFix/>
          </a:blip>
          <a:stretch>
            <a:fillRect/>
          </a:stretch>
        </p:blipFill>
        <p:spPr>
          <a:xfrm>
            <a:off x="4572000" y="2860550"/>
            <a:ext cx="4571999" cy="2143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World Wide Web</a:t>
            </a:r>
            <a:endParaRPr sz="3000">
              <a:solidFill>
                <a:schemeClr val="dk1"/>
              </a:solidFill>
              <a:latin typeface="Oswald"/>
              <a:ea typeface="Oswald"/>
              <a:cs typeface="Oswald"/>
              <a:sym typeface="Oswald"/>
            </a:endParaRPr>
          </a:p>
        </p:txBody>
      </p:sp>
      <p:sp>
        <p:nvSpPr>
          <p:cNvPr id="71" name="Google Shape;71;p1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 our last lecture, we looked at low level networking</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In particular, we looked at how to use </a:t>
            </a:r>
            <a:r>
              <a:rPr i="1" lang="en">
                <a:solidFill>
                  <a:schemeClr val="dk1"/>
                </a:solidFill>
              </a:rPr>
              <a:t>sockets</a:t>
            </a:r>
            <a:r>
              <a:rPr lang="en">
                <a:solidFill>
                  <a:schemeClr val="dk1"/>
                </a:solidFill>
              </a:rPr>
              <a:t> to communicate between two computers over the network</a:t>
            </a:r>
            <a:endParaRPr>
              <a:solidFill>
                <a:schemeClr val="dk1"/>
              </a:solidFill>
            </a:endParaRPr>
          </a:p>
        </p:txBody>
      </p:sp>
      <p:pic>
        <p:nvPicPr>
          <p:cNvPr id="72" name="Google Shape;72;p15"/>
          <p:cNvPicPr preferRelativeResize="0"/>
          <p:nvPr/>
        </p:nvPicPr>
        <p:blipFill>
          <a:blip r:embed="rId3">
            <a:alphaModFix/>
          </a:blip>
          <a:stretch>
            <a:fillRect/>
          </a:stretch>
        </p:blipFill>
        <p:spPr>
          <a:xfrm>
            <a:off x="5067550" y="439250"/>
            <a:ext cx="3755950" cy="3755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JSON representation is more efficient: it simply encodes a status flag</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However, </a:t>
            </a:r>
            <a:r>
              <a:rPr i="1" lang="en">
                <a:solidFill>
                  <a:schemeClr val="dk1"/>
                </a:solidFill>
              </a:rPr>
              <a:t>the</a:t>
            </a:r>
            <a:r>
              <a:rPr lang="en">
                <a:solidFill>
                  <a:schemeClr val="dk1"/>
                </a:solidFill>
              </a:rPr>
              <a:t> </a:t>
            </a:r>
            <a:r>
              <a:rPr i="1" lang="en">
                <a:solidFill>
                  <a:schemeClr val="dk1"/>
                </a:solidFill>
              </a:rPr>
              <a:t>client</a:t>
            </a:r>
            <a:r>
              <a:rPr lang="en">
                <a:solidFill>
                  <a:schemeClr val="dk1"/>
                </a:solidFill>
              </a:rPr>
              <a:t> is responsible for interpreting this information and displaying the appropriate actions</a:t>
            </a:r>
            <a:endParaRPr>
              <a:solidFill>
                <a:schemeClr val="dk1"/>
              </a:solidFill>
            </a:endParaRPr>
          </a:p>
        </p:txBody>
      </p:sp>
      <p:sp>
        <p:nvSpPr>
          <p:cNvPr id="262" name="Google Shape;262;p4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263" name="Google Shape;263;p42"/>
          <p:cNvPicPr preferRelativeResize="0"/>
          <p:nvPr/>
        </p:nvPicPr>
        <p:blipFill>
          <a:blip r:embed="rId3">
            <a:alphaModFix/>
          </a:blip>
          <a:stretch>
            <a:fillRect/>
          </a:stretch>
        </p:blipFill>
        <p:spPr>
          <a:xfrm>
            <a:off x="4572000" y="70725"/>
            <a:ext cx="4572001" cy="2694512"/>
          </a:xfrm>
          <a:prstGeom prst="rect">
            <a:avLst/>
          </a:prstGeom>
          <a:noFill/>
          <a:ln>
            <a:noFill/>
          </a:ln>
        </p:spPr>
      </p:pic>
      <p:pic>
        <p:nvPicPr>
          <p:cNvPr id="264" name="Google Shape;264;p42"/>
          <p:cNvPicPr preferRelativeResize="0"/>
          <p:nvPr/>
        </p:nvPicPr>
        <p:blipFill>
          <a:blip r:embed="rId4">
            <a:alphaModFix/>
          </a:blip>
          <a:stretch>
            <a:fillRect/>
          </a:stretch>
        </p:blipFill>
        <p:spPr>
          <a:xfrm>
            <a:off x="4572000" y="2860550"/>
            <a:ext cx="4571999" cy="21439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While the JSON encoding is more efficient, it requires a client to understand the concept of a bank account and a bank account status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hypermedia representation does not require that of a client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The interface is </a:t>
            </a:r>
            <a:r>
              <a:rPr i="1" lang="en">
                <a:solidFill>
                  <a:schemeClr val="dk1"/>
                </a:solidFill>
              </a:rPr>
              <a:t>uniform</a:t>
            </a:r>
            <a:r>
              <a:rPr lang="en">
                <a:solidFill>
                  <a:schemeClr val="dk1"/>
                </a:solidFill>
              </a:rPr>
              <a:t>, that is just hypermedia</a:t>
            </a:r>
            <a:endParaRPr>
              <a:solidFill>
                <a:schemeClr val="dk1"/>
              </a:solidFill>
            </a:endParaRPr>
          </a:p>
        </p:txBody>
      </p:sp>
      <p:sp>
        <p:nvSpPr>
          <p:cNvPr id="270" name="Google Shape;270;p4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271" name="Google Shape;271;p43"/>
          <p:cNvPicPr preferRelativeResize="0"/>
          <p:nvPr/>
        </p:nvPicPr>
        <p:blipFill>
          <a:blip r:embed="rId3">
            <a:alphaModFix/>
          </a:blip>
          <a:stretch>
            <a:fillRect/>
          </a:stretch>
        </p:blipFill>
        <p:spPr>
          <a:xfrm>
            <a:off x="4572000" y="70725"/>
            <a:ext cx="4572001" cy="2694512"/>
          </a:xfrm>
          <a:prstGeom prst="rect">
            <a:avLst/>
          </a:prstGeom>
          <a:noFill/>
          <a:ln>
            <a:noFill/>
          </a:ln>
        </p:spPr>
      </p:pic>
      <p:pic>
        <p:nvPicPr>
          <p:cNvPr id="272" name="Google Shape;272;p43"/>
          <p:cNvPicPr preferRelativeResize="0"/>
          <p:nvPr/>
        </p:nvPicPr>
        <p:blipFill>
          <a:blip r:embed="rId4">
            <a:alphaModFix/>
          </a:blip>
          <a:stretch>
            <a:fillRect/>
          </a:stretch>
        </p:blipFill>
        <p:spPr>
          <a:xfrm>
            <a:off x="4572000" y="2860550"/>
            <a:ext cx="4571999" cy="21439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Now consider when an account goes into an overdrawn status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do the responses look like?</a:t>
            </a:r>
            <a:endParaRPr>
              <a:solidFill>
                <a:schemeClr val="dk1"/>
              </a:solidFill>
            </a:endParaRPr>
          </a:p>
        </p:txBody>
      </p:sp>
      <p:sp>
        <p:nvSpPr>
          <p:cNvPr id="278" name="Google Shape;278;p4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279" name="Google Shape;279;p44"/>
          <p:cNvPicPr preferRelativeResize="0"/>
          <p:nvPr/>
        </p:nvPicPr>
        <p:blipFill>
          <a:blip r:embed="rId3">
            <a:alphaModFix/>
          </a:blip>
          <a:stretch>
            <a:fillRect/>
          </a:stretch>
        </p:blipFill>
        <p:spPr>
          <a:xfrm>
            <a:off x="4572000" y="70725"/>
            <a:ext cx="4572001" cy="2694512"/>
          </a:xfrm>
          <a:prstGeom prst="rect">
            <a:avLst/>
          </a:prstGeom>
          <a:noFill/>
          <a:ln>
            <a:noFill/>
          </a:ln>
        </p:spPr>
      </p:pic>
      <p:pic>
        <p:nvPicPr>
          <p:cNvPr id="280" name="Google Shape;280;p44"/>
          <p:cNvPicPr preferRelativeResize="0"/>
          <p:nvPr/>
        </p:nvPicPr>
        <p:blipFill>
          <a:blip r:embed="rId4">
            <a:alphaModFix/>
          </a:blip>
          <a:stretch>
            <a:fillRect/>
          </a:stretch>
        </p:blipFill>
        <p:spPr>
          <a:xfrm>
            <a:off x="4572000" y="2860550"/>
            <a:ext cx="4571999" cy="21439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Now consider when an account goes into an overdrawn status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do the responses look like?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Note that the JSON response is largely the same: the status and value fields have changed</a:t>
            </a:r>
            <a:endParaRPr>
              <a:solidFill>
                <a:schemeClr val="dk1"/>
              </a:solidFill>
            </a:endParaRPr>
          </a:p>
        </p:txBody>
      </p:sp>
      <p:sp>
        <p:nvSpPr>
          <p:cNvPr id="286" name="Google Shape;286;p4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287" name="Google Shape;287;p45"/>
          <p:cNvPicPr preferRelativeResize="0"/>
          <p:nvPr/>
        </p:nvPicPr>
        <p:blipFill>
          <a:blip r:embed="rId3">
            <a:alphaModFix/>
          </a:blip>
          <a:stretch>
            <a:fillRect/>
          </a:stretch>
        </p:blipFill>
        <p:spPr>
          <a:xfrm>
            <a:off x="4571995" y="256850"/>
            <a:ext cx="4656775" cy="2084950"/>
          </a:xfrm>
          <a:prstGeom prst="rect">
            <a:avLst/>
          </a:prstGeom>
          <a:noFill/>
          <a:ln>
            <a:noFill/>
          </a:ln>
        </p:spPr>
      </p:pic>
      <p:pic>
        <p:nvPicPr>
          <p:cNvPr id="288" name="Google Shape;288;p45"/>
          <p:cNvPicPr preferRelativeResize="0"/>
          <p:nvPr/>
        </p:nvPicPr>
        <p:blipFill>
          <a:blip r:embed="rId4">
            <a:alphaModFix/>
          </a:blip>
          <a:stretch>
            <a:fillRect/>
          </a:stretch>
        </p:blipFill>
        <p:spPr>
          <a:xfrm>
            <a:off x="4572000" y="2659725"/>
            <a:ext cx="4572000" cy="224129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An RPC client must understand this status and render the appropriate UI</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In the case of the hypermedia response, the server simply renders a different set of links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browser knows nothing about being “overdrawn” or, in fact, what a bank account even is</a:t>
            </a:r>
            <a:endParaRPr>
              <a:solidFill>
                <a:schemeClr val="dk1"/>
              </a:solidFill>
            </a:endParaRPr>
          </a:p>
        </p:txBody>
      </p:sp>
      <p:sp>
        <p:nvSpPr>
          <p:cNvPr id="294" name="Google Shape;294;p4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p:txBody>
      </p:sp>
      <p:pic>
        <p:nvPicPr>
          <p:cNvPr id="295" name="Google Shape;295;p46"/>
          <p:cNvPicPr preferRelativeResize="0"/>
          <p:nvPr/>
        </p:nvPicPr>
        <p:blipFill>
          <a:blip r:embed="rId3">
            <a:alphaModFix/>
          </a:blip>
          <a:stretch>
            <a:fillRect/>
          </a:stretch>
        </p:blipFill>
        <p:spPr>
          <a:xfrm>
            <a:off x="4571995" y="256850"/>
            <a:ext cx="4656775" cy="2084950"/>
          </a:xfrm>
          <a:prstGeom prst="rect">
            <a:avLst/>
          </a:prstGeom>
          <a:noFill/>
          <a:ln>
            <a:noFill/>
          </a:ln>
        </p:spPr>
      </p:pic>
      <p:pic>
        <p:nvPicPr>
          <p:cNvPr id="296" name="Google Shape;296;p46"/>
          <p:cNvPicPr preferRelativeResize="0"/>
          <p:nvPr/>
        </p:nvPicPr>
        <p:blipFill>
          <a:blip r:embed="rId4">
            <a:alphaModFix/>
          </a:blip>
          <a:stretch>
            <a:fillRect/>
          </a:stretch>
        </p:blipFill>
        <p:spPr>
          <a:xfrm>
            <a:off x="4572000" y="2659725"/>
            <a:ext cx="4572000" cy="22412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Because of this flexibility, hypermedia-based applications do not suffer from API churn issues: all “API” calls are surfaced through hypermedia and can change dramatically based on context, new features and so forth</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Very flexible!</a:t>
            </a:r>
            <a:endParaRPr>
              <a:solidFill>
                <a:schemeClr val="dk1"/>
              </a:solidFill>
            </a:endParaRPr>
          </a:p>
        </p:txBody>
      </p:sp>
      <p:sp>
        <p:nvSpPr>
          <p:cNvPr id="302" name="Google Shape;302;p4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303" name="Google Shape;303;p47"/>
          <p:cNvPicPr preferRelativeResize="0"/>
          <p:nvPr/>
        </p:nvPicPr>
        <p:blipFill>
          <a:blip r:embed="rId3">
            <a:alphaModFix/>
          </a:blip>
          <a:stretch>
            <a:fillRect/>
          </a:stretch>
        </p:blipFill>
        <p:spPr>
          <a:xfrm>
            <a:off x="4571995" y="256850"/>
            <a:ext cx="4656775" cy="2084950"/>
          </a:xfrm>
          <a:prstGeom prst="rect">
            <a:avLst/>
          </a:prstGeom>
          <a:noFill/>
          <a:ln>
            <a:noFill/>
          </a:ln>
        </p:spPr>
      </p:pic>
      <p:pic>
        <p:nvPicPr>
          <p:cNvPr id="304" name="Google Shape;304;p47"/>
          <p:cNvPicPr preferRelativeResize="0"/>
          <p:nvPr/>
        </p:nvPicPr>
        <p:blipFill>
          <a:blip r:embed="rId4">
            <a:alphaModFix/>
          </a:blip>
          <a:stretch>
            <a:fillRect/>
          </a:stretch>
        </p:blipFill>
        <p:spPr>
          <a:xfrm>
            <a:off x="4572000" y="2659725"/>
            <a:ext cx="4572000" cy="22412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It is way, way beyond the scope of this class, but if it isn’t already </a:t>
            </a:r>
            <a:r>
              <a:rPr lang="en">
                <a:solidFill>
                  <a:schemeClr val="dk1"/>
                </a:solidFill>
              </a:rPr>
              <a:t>apparent</a:t>
            </a:r>
            <a:r>
              <a:rPr lang="en">
                <a:solidFill>
                  <a:schemeClr val="dk1"/>
                </a:solidFill>
              </a:rPr>
              <a:t>, I am a big fan of the hypermedia network architecture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 have a library that I wrote to make hypermedia-based web applications more powerful:</a:t>
            </a:r>
            <a:br>
              <a:rPr lang="en">
                <a:solidFill>
                  <a:schemeClr val="dk1"/>
                </a:solidFill>
              </a:rPr>
            </a:br>
            <a:br>
              <a:rPr lang="en">
                <a:solidFill>
                  <a:schemeClr val="dk1"/>
                </a:solidFill>
              </a:rPr>
            </a:br>
            <a:r>
              <a:rPr lang="en">
                <a:solidFill>
                  <a:schemeClr val="dk1"/>
                </a:solidFill>
              </a:rPr>
              <a:t>	</a:t>
            </a:r>
            <a:r>
              <a:rPr lang="en" u="sng">
                <a:solidFill>
                  <a:schemeClr val="hlink"/>
                </a:solidFill>
                <a:hlinkClick r:id="rId3"/>
              </a:rPr>
              <a:t>https://htmx.org</a:t>
            </a:r>
            <a:r>
              <a:rPr lang="en">
                <a:solidFill>
                  <a:schemeClr val="dk1"/>
                </a:solidFill>
              </a:rPr>
              <a:t> </a:t>
            </a:r>
            <a:endParaRPr>
              <a:solidFill>
                <a:schemeClr val="dk1"/>
              </a:solidFill>
            </a:endParaRPr>
          </a:p>
        </p:txBody>
      </p:sp>
      <p:sp>
        <p:nvSpPr>
          <p:cNvPr id="310" name="Google Shape;310;p4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311" name="Google Shape;311;p48"/>
          <p:cNvPicPr preferRelativeResize="0"/>
          <p:nvPr/>
        </p:nvPicPr>
        <p:blipFill>
          <a:blip r:embed="rId4">
            <a:alphaModFix/>
          </a:blip>
          <a:stretch>
            <a:fillRect/>
          </a:stretch>
        </p:blipFill>
        <p:spPr>
          <a:xfrm>
            <a:off x="4572000" y="74283"/>
            <a:ext cx="4572000" cy="1594041"/>
          </a:xfrm>
          <a:prstGeom prst="rect">
            <a:avLst/>
          </a:prstGeom>
          <a:noFill/>
          <a:ln>
            <a:noFill/>
          </a:ln>
        </p:spPr>
      </p:pic>
      <p:pic>
        <p:nvPicPr>
          <p:cNvPr id="312" name="Google Shape;312;p48"/>
          <p:cNvPicPr preferRelativeResize="0"/>
          <p:nvPr/>
        </p:nvPicPr>
        <p:blipFill>
          <a:blip r:embed="rId5">
            <a:alphaModFix/>
          </a:blip>
          <a:stretch>
            <a:fillRect/>
          </a:stretch>
        </p:blipFill>
        <p:spPr>
          <a:xfrm>
            <a:off x="4572000" y="1812700"/>
            <a:ext cx="4572001" cy="31585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And I also wrote a book on how to build hypermedia systems:</a:t>
            </a:r>
            <a:br>
              <a:rPr lang="en">
                <a:solidFill>
                  <a:schemeClr val="dk1"/>
                </a:solidFill>
              </a:rPr>
            </a:br>
            <a:br>
              <a:rPr lang="en">
                <a:solidFill>
                  <a:schemeClr val="dk1"/>
                </a:solidFill>
              </a:rPr>
            </a:br>
            <a:r>
              <a:rPr lang="en" u="sng">
                <a:solidFill>
                  <a:schemeClr val="hlink"/>
                </a:solidFill>
                <a:hlinkClick r:id="rId3"/>
              </a:rPr>
              <a:t>https://hypermedia.systems</a:t>
            </a:r>
            <a:r>
              <a:rPr lang="en">
                <a:solidFill>
                  <a:schemeClr val="dk1"/>
                </a:solidFill>
              </a:rPr>
              <a:t> </a:t>
            </a:r>
            <a:br>
              <a:rPr lang="en">
                <a:solidFill>
                  <a:schemeClr val="dk1"/>
                </a:solidFill>
              </a:rPr>
            </a:b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Will be teaching a class on this in Fall 2024!</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318" name="Google Shape;318;p4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Hypermedia vs RPC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p:txBody>
      </p:sp>
      <p:pic>
        <p:nvPicPr>
          <p:cNvPr id="319" name="Google Shape;319;p49"/>
          <p:cNvPicPr preferRelativeResize="0"/>
          <p:nvPr/>
        </p:nvPicPr>
        <p:blipFill>
          <a:blip r:embed="rId4">
            <a:alphaModFix/>
          </a:blip>
          <a:stretch>
            <a:fillRect/>
          </a:stretch>
        </p:blipFill>
        <p:spPr>
          <a:xfrm>
            <a:off x="4572000" y="74283"/>
            <a:ext cx="4572000" cy="1594041"/>
          </a:xfrm>
          <a:prstGeom prst="rect">
            <a:avLst/>
          </a:prstGeom>
          <a:noFill/>
          <a:ln>
            <a:noFill/>
          </a:ln>
        </p:spPr>
      </p:pic>
      <p:pic>
        <p:nvPicPr>
          <p:cNvPr id="320" name="Google Shape;320;p49"/>
          <p:cNvPicPr preferRelativeResize="0"/>
          <p:nvPr/>
        </p:nvPicPr>
        <p:blipFill>
          <a:blip r:embed="rId5">
            <a:alphaModFix/>
          </a:blip>
          <a:stretch>
            <a:fillRect/>
          </a:stretch>
        </p:blipFill>
        <p:spPr>
          <a:xfrm>
            <a:off x="4572000" y="1812700"/>
            <a:ext cx="4572001" cy="31585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HTML &amp; Hypermedia</a:t>
            </a:r>
            <a:endParaRPr/>
          </a:p>
        </p:txBody>
      </p:sp>
      <p:sp>
        <p:nvSpPr>
          <p:cNvPr id="326" name="Google Shape;32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HTTP is a simple protocol for transferring </a:t>
            </a:r>
            <a:r>
              <a:rPr i="1" lang="en"/>
              <a:t>hypertext</a:t>
            </a:r>
            <a:endParaRPr/>
          </a:p>
          <a:p>
            <a:pPr indent="-355600" lvl="0" marL="457200" rtl="0" algn="l">
              <a:spcBef>
                <a:spcPts val="0"/>
              </a:spcBef>
              <a:spcAft>
                <a:spcPts val="0"/>
              </a:spcAft>
              <a:buSzPts val="2000"/>
              <a:buChar char="●"/>
            </a:pPr>
            <a:r>
              <a:rPr lang="en"/>
              <a:t>Hypertext is a text form of </a:t>
            </a:r>
            <a:r>
              <a:rPr i="1" lang="en"/>
              <a:t>hypermedia</a:t>
            </a:r>
            <a:endParaRPr i="1"/>
          </a:p>
          <a:p>
            <a:pPr indent="-355600" lvl="0" marL="457200" rtl="0" algn="l">
              <a:spcBef>
                <a:spcPts val="0"/>
              </a:spcBef>
              <a:spcAft>
                <a:spcPts val="0"/>
              </a:spcAft>
              <a:buSzPts val="2000"/>
              <a:buChar char="●"/>
            </a:pPr>
            <a:r>
              <a:rPr lang="en"/>
              <a:t>The distinguishing characteristic of </a:t>
            </a:r>
            <a:r>
              <a:rPr i="1" lang="en"/>
              <a:t>hypermedia </a:t>
            </a:r>
            <a:r>
              <a:rPr lang="en"/>
              <a:t>is the presence of </a:t>
            </a:r>
            <a:r>
              <a:rPr i="1" lang="en"/>
              <a:t>hypermedia controls</a:t>
            </a:r>
            <a:endParaRPr i="1"/>
          </a:p>
          <a:p>
            <a:pPr indent="-355600" lvl="0" marL="457200" rtl="0" algn="l">
              <a:spcBef>
                <a:spcPts val="0"/>
              </a:spcBef>
              <a:spcAft>
                <a:spcPts val="0"/>
              </a:spcAft>
              <a:buSzPts val="2000"/>
              <a:buChar char="●"/>
            </a:pPr>
            <a:r>
              <a:rPr lang="en"/>
              <a:t>Hypermedia controls allow a user to interact in a non-linear manner with the media</a:t>
            </a:r>
            <a:endParaRPr/>
          </a:p>
          <a:p>
            <a:pPr indent="-355600" lvl="0" marL="457200" rtl="0" algn="l">
              <a:spcBef>
                <a:spcPts val="0"/>
              </a:spcBef>
              <a:spcAft>
                <a:spcPts val="0"/>
              </a:spcAft>
              <a:buSzPts val="2000"/>
              <a:buChar char="●"/>
            </a:pPr>
            <a:r>
              <a:rPr lang="en"/>
              <a:t>The canonical hypermedia control is </a:t>
            </a:r>
            <a:r>
              <a:rPr i="1" lang="en"/>
              <a:t>the anchor tag</a:t>
            </a:r>
            <a:endParaRPr i="1"/>
          </a:p>
          <a:p>
            <a:pPr indent="-355600" lvl="0" marL="457200" rtl="0" algn="l">
              <a:spcBef>
                <a:spcPts val="0"/>
              </a:spcBef>
              <a:spcAft>
                <a:spcPts val="0"/>
              </a:spcAft>
              <a:buSzPts val="2000"/>
              <a:buChar char="●"/>
            </a:pPr>
            <a:r>
              <a:rPr lang="en"/>
              <a:t>Hypermedia is a unique </a:t>
            </a:r>
            <a:r>
              <a:rPr i="1" lang="en"/>
              <a:t>network architecture</a:t>
            </a:r>
            <a:r>
              <a:rPr lang="en"/>
              <a:t> when compared with, for example, the </a:t>
            </a:r>
            <a:r>
              <a:rPr i="1" lang="en"/>
              <a:t>RPC</a:t>
            </a:r>
            <a:r>
              <a:rPr lang="en"/>
              <a:t> style</a:t>
            </a:r>
            <a:endParaRPr/>
          </a:p>
          <a:p>
            <a:pPr indent="-355600" lvl="0" marL="457200" rtl="0" algn="l">
              <a:spcBef>
                <a:spcPts val="0"/>
              </a:spcBef>
              <a:spcAft>
                <a:spcPts val="0"/>
              </a:spcAft>
              <a:buSzPts val="2000"/>
              <a:buChar char="●"/>
            </a:pPr>
            <a:r>
              <a:rPr lang="en"/>
              <a:t>Hypermedia is very flexible, at the cost of some representational efficiency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0" name="Shape 330"/>
        <p:cNvGrpSpPr/>
        <p:nvPr/>
      </p:nvGrpSpPr>
      <p:grpSpPr>
        <a:xfrm>
          <a:off x="0" y="0"/>
          <a:ext cx="0" cy="0"/>
          <a:chOff x="0" y="0"/>
          <a:chExt cx="0" cy="0"/>
        </a:xfrm>
      </p:grpSpPr>
      <p:pic>
        <p:nvPicPr>
          <p:cNvPr id="331" name="Google Shape;331;p51"/>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World Wide Web</a:t>
            </a:r>
            <a:endParaRPr sz="3000">
              <a:solidFill>
                <a:schemeClr val="dk1"/>
              </a:solidFill>
              <a:latin typeface="Oswald"/>
              <a:ea typeface="Oswald"/>
              <a:cs typeface="Oswald"/>
              <a:sym typeface="Oswald"/>
            </a:endParaRPr>
          </a:p>
        </p:txBody>
      </p:sp>
      <p:sp>
        <p:nvSpPr>
          <p:cNvPr id="78" name="Google Shape;78;p1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We discussed some </a:t>
            </a:r>
            <a:r>
              <a:rPr i="1" lang="en">
                <a:solidFill>
                  <a:schemeClr val="dk1"/>
                </a:solidFill>
              </a:rPr>
              <a:t>lower level</a:t>
            </a:r>
            <a:r>
              <a:rPr lang="en">
                <a:solidFill>
                  <a:schemeClr val="dk1"/>
                </a:solidFill>
              </a:rPr>
              <a:t> protocols used on the internet: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IP - Internet Protocol</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TCP - Transmission Control Protocol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Today we are going to talk about an higher level system built on top of these: the </a:t>
            </a:r>
            <a:r>
              <a:rPr i="1" lang="en">
                <a:solidFill>
                  <a:schemeClr val="dk1"/>
                </a:solidFill>
              </a:rPr>
              <a:t>world wide web</a:t>
            </a:r>
            <a:endParaRPr>
              <a:solidFill>
                <a:schemeClr val="dk1"/>
              </a:solidFill>
            </a:endParaRPr>
          </a:p>
        </p:txBody>
      </p:sp>
      <p:pic>
        <p:nvPicPr>
          <p:cNvPr id="79" name="Google Shape;79;p16"/>
          <p:cNvPicPr preferRelativeResize="0"/>
          <p:nvPr/>
        </p:nvPicPr>
        <p:blipFill>
          <a:blip r:embed="rId3">
            <a:alphaModFix/>
          </a:blip>
          <a:stretch>
            <a:fillRect/>
          </a:stretch>
        </p:blipFill>
        <p:spPr>
          <a:xfrm>
            <a:off x="5067550" y="439250"/>
            <a:ext cx="3755950" cy="3755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World Wide Web</a:t>
            </a:r>
            <a:endParaRPr sz="3000">
              <a:solidFill>
                <a:schemeClr val="dk1"/>
              </a:solidFill>
              <a:latin typeface="Oswald"/>
              <a:ea typeface="Oswald"/>
              <a:cs typeface="Oswald"/>
              <a:sym typeface="Oswald"/>
            </a:endParaRPr>
          </a:p>
        </p:txBody>
      </p:sp>
      <p:sp>
        <p:nvSpPr>
          <p:cNvPr id="85" name="Google Shape;85;p1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It’s hard to understand, if you grew up with it, just how revolutionary the web was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Before the web, it was possible to just not immediately know sometime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You actually had to “wonder”:</a:t>
            </a:r>
            <a:br>
              <a:rPr lang="en">
                <a:solidFill>
                  <a:schemeClr val="dk1"/>
                </a:solidFill>
              </a:rPr>
            </a:br>
            <a:r>
              <a:rPr lang="en">
                <a:solidFill>
                  <a:schemeClr val="dk1"/>
                </a:solidFill>
              </a:rPr>
              <a:t>I </a:t>
            </a:r>
            <a:r>
              <a:rPr i="1" lang="en">
                <a:solidFill>
                  <a:schemeClr val="dk1"/>
                </a:solidFill>
              </a:rPr>
              <a:t>wonder</a:t>
            </a:r>
            <a:r>
              <a:rPr lang="en">
                <a:solidFill>
                  <a:schemeClr val="dk1"/>
                </a:solidFill>
              </a:rPr>
              <a:t> who the generals at Stalingrad were?</a:t>
            </a:r>
            <a:br>
              <a:rPr lang="en">
                <a:solidFill>
                  <a:schemeClr val="dk1"/>
                </a:solidFill>
              </a:rPr>
            </a:br>
            <a:r>
              <a:rPr lang="en">
                <a:solidFill>
                  <a:schemeClr val="dk1"/>
                </a:solidFill>
              </a:rPr>
              <a:t>I </a:t>
            </a:r>
            <a:r>
              <a:rPr i="1" lang="en">
                <a:solidFill>
                  <a:schemeClr val="dk1"/>
                </a:solidFill>
              </a:rPr>
              <a:t>wonder</a:t>
            </a:r>
            <a:r>
              <a:rPr lang="en">
                <a:solidFill>
                  <a:schemeClr val="dk1"/>
                </a:solidFill>
              </a:rPr>
              <a:t> who invented corn syrup</a:t>
            </a:r>
            <a:br>
              <a:rPr lang="en">
                <a:solidFill>
                  <a:schemeClr val="dk1"/>
                </a:solidFill>
              </a:rPr>
            </a:br>
            <a:r>
              <a:rPr lang="en">
                <a:solidFill>
                  <a:schemeClr val="dk1"/>
                </a:solidFill>
              </a:rPr>
              <a:t>etc. </a:t>
            </a:r>
            <a:endParaRPr>
              <a:solidFill>
                <a:schemeClr val="dk1"/>
              </a:solidFill>
            </a:endParaRPr>
          </a:p>
        </p:txBody>
      </p:sp>
      <p:pic>
        <p:nvPicPr>
          <p:cNvPr id="86" name="Google Shape;86;p17"/>
          <p:cNvPicPr preferRelativeResize="0"/>
          <p:nvPr/>
        </p:nvPicPr>
        <p:blipFill>
          <a:blip r:embed="rId3">
            <a:alphaModFix/>
          </a:blip>
          <a:stretch>
            <a:fillRect/>
          </a:stretch>
        </p:blipFill>
        <p:spPr>
          <a:xfrm>
            <a:off x="5067550" y="439250"/>
            <a:ext cx="3755950" cy="375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World Wide Web</a:t>
            </a:r>
            <a:endParaRPr sz="3000">
              <a:solidFill>
                <a:schemeClr val="dk1"/>
              </a:solidFill>
              <a:latin typeface="Oswald"/>
              <a:ea typeface="Oswald"/>
              <a:cs typeface="Oswald"/>
              <a:sym typeface="Oswald"/>
            </a:endParaRPr>
          </a:p>
        </p:txBody>
      </p:sp>
      <p:sp>
        <p:nvSpPr>
          <p:cNvPr id="92" name="Google Shape;92;p1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web is built on top of technologies built </a:t>
            </a:r>
            <a:r>
              <a:rPr i="1" lang="en">
                <a:solidFill>
                  <a:schemeClr val="dk1"/>
                </a:solidFill>
              </a:rPr>
              <a:t>on top</a:t>
            </a:r>
            <a:r>
              <a:rPr lang="en">
                <a:solidFill>
                  <a:schemeClr val="dk1"/>
                </a:solidFill>
              </a:rPr>
              <a:t> of the lower level technologies we discussed last time: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HTTP - The HyperText Transfer Protocol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HTML - The HyperText Markup Language</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5067550" y="439250"/>
            <a:ext cx="3755950" cy="375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99" name="Google Shape;99;p1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 our last lecture, we were actually using HTTP!</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We wrote a very simple (and very broken) HTTP </a:t>
            </a:r>
            <a:r>
              <a:rPr i="1" lang="en">
                <a:solidFill>
                  <a:schemeClr val="dk1"/>
                </a:solidFill>
              </a:rPr>
              <a:t>client</a:t>
            </a:r>
            <a:r>
              <a:rPr lang="en">
                <a:solidFill>
                  <a:schemeClr val="dk1"/>
                </a:solidFill>
              </a:rPr>
              <a:t> and HTTP </a:t>
            </a:r>
            <a:r>
              <a:rPr i="1" lang="en">
                <a:solidFill>
                  <a:schemeClr val="dk1"/>
                </a:solidFill>
              </a:rPr>
              <a:t>server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Let’s take a look at the protocol, which is built on top of TCP/IP</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4572000" y="326625"/>
            <a:ext cx="4572000" cy="42378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06" name="Google Shape;106;p2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HTTP specification is pretty simple by networking standards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Worse is better!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Keep in mind, this is just a basic text format, there is nothing magic here!</a:t>
            </a:r>
            <a:endParaRPr>
              <a:solidFill>
                <a:schemeClr val="dk1"/>
              </a:solidFill>
            </a:endParaRPr>
          </a:p>
        </p:txBody>
      </p:sp>
      <p:pic>
        <p:nvPicPr>
          <p:cNvPr id="107" name="Google Shape;107;p20"/>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254250"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HTTP</a:t>
            </a:r>
            <a:endParaRPr sz="3000">
              <a:solidFill>
                <a:schemeClr val="dk1"/>
              </a:solidFill>
              <a:latin typeface="Oswald"/>
              <a:ea typeface="Oswald"/>
              <a:cs typeface="Oswald"/>
              <a:sym typeface="Oswald"/>
            </a:endParaRPr>
          </a:p>
        </p:txBody>
      </p:sp>
      <p:sp>
        <p:nvSpPr>
          <p:cNvPr id="113" name="Google Shape;113;p2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Note that an HTTP request has an “action”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GET - get a resource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POST - create/replace a resource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PUT - update/replace a resource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DELETE - remove a resources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action tells the server </a:t>
            </a:r>
            <a:r>
              <a:rPr lang="en">
                <a:solidFill>
                  <a:schemeClr val="dk1"/>
                </a:solidFill>
              </a:rPr>
              <a:t>what</a:t>
            </a:r>
            <a:r>
              <a:rPr lang="en">
                <a:solidFill>
                  <a:schemeClr val="dk1"/>
                </a:solidFill>
              </a:rPr>
              <a:t> the request wants done</a:t>
            </a:r>
            <a:endParaRPr>
              <a:solidFill>
                <a:schemeClr val="dk1"/>
              </a:solidFill>
            </a:endParaRPr>
          </a:p>
        </p:txBody>
      </p:sp>
      <p:pic>
        <p:nvPicPr>
          <p:cNvPr id="114" name="Google Shape;114;p21"/>
          <p:cNvPicPr preferRelativeResize="0"/>
          <p:nvPr/>
        </p:nvPicPr>
        <p:blipFill>
          <a:blip r:embed="rId3">
            <a:alphaModFix/>
          </a:blip>
          <a:stretch>
            <a:fillRect/>
          </a:stretch>
        </p:blipFill>
        <p:spPr>
          <a:xfrm>
            <a:off x="4572000" y="1527148"/>
            <a:ext cx="4572000" cy="1540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