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Average"/>
      <p:regular r:id="rId34"/>
    </p:embeddedFont>
    <p:embeddedFont>
      <p:font typeface="Oswald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Oswald-regular.fntdata"/><Relationship Id="rId12" Type="http://schemas.openxmlformats.org/officeDocument/2006/relationships/slide" Target="slides/slide7.xml"/><Relationship Id="rId34" Type="http://schemas.openxmlformats.org/officeDocument/2006/relationships/font" Target="fonts/Average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Oswald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8c67433348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8c67433348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d539d0a1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d539d0a1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d539d0a1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bd539d0a1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d539d0a1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bd539d0a1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d539d0a1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d539d0a1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4b106dee4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4b106dee4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d539d0a1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bd539d0a1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4b106dee4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4b106dee4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bd539d0a1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bd539d0a1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4b106dee4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4b106dee4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bd539d0a1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bd539d0a1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4b106dee4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4b106dee4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bd539d0a1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bd539d0a1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4b106dee4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4b106dee4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4b106dee4f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4b106dee4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bd539d0a13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bd539d0a1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bd539d0a13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bd539d0a1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4b106dee4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4b106dee4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98130c5e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98130c5e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8c67433348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8c67433348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63d2646e6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63d2646e6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b2aa99e8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9b2aa99e8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4b106dee4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4b106dee4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4b106dee4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4b106dee4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4b106dee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4b106dee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b106dee4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4b106dee4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4b106dee4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4b106dee4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ctr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algn="ctr">
              <a:spcBef>
                <a:spcPts val="1600"/>
              </a:spcBef>
              <a:spcAft>
                <a:spcPts val="160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Slate-CG-MSU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  <a:defRPr sz="1800"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  <a:defRPr sz="1800"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○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■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○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■"/>
              <a:defRPr sz="2000"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○"/>
              <a:defRPr sz="2000"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>
              <a:spcBef>
                <a:spcPts val="1600"/>
              </a:spcBef>
              <a:spcAft>
                <a:spcPts val="1600"/>
              </a:spcAft>
              <a:buSzPts val="2000"/>
              <a:buFont typeface="Arial"/>
              <a:buChar char="■"/>
              <a:defRPr sz="20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○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■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○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■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○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Arial"/>
              <a:buChar char="■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925" y="161975"/>
            <a:ext cx="6534150" cy="47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Subroutines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9" name="Google Shape;119;p22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We’ll label the area we pull the logic out to </a:t>
            </a:r>
            <a:r>
              <a:rPr i="1" lang="en">
                <a:solidFill>
                  <a:schemeClr val="dk1"/>
                </a:solidFill>
              </a:rPr>
              <a:t>print_str</a:t>
            </a:r>
            <a:r>
              <a:rPr lang="en">
                <a:solidFill>
                  <a:schemeClr val="dk1"/>
                </a:solidFill>
              </a:rPr>
              <a:t> so we can jump to it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This </a:t>
            </a:r>
            <a:r>
              <a:rPr lang="en">
                <a:solidFill>
                  <a:schemeClr val="dk1"/>
                </a:solidFill>
              </a:rPr>
              <a:t>label</a:t>
            </a:r>
            <a:r>
              <a:rPr lang="en">
                <a:solidFill>
                  <a:schemeClr val="dk1"/>
                </a:solidFill>
              </a:rPr>
              <a:t> is the functions </a:t>
            </a:r>
            <a:r>
              <a:rPr i="1" lang="en">
                <a:solidFill>
                  <a:schemeClr val="dk1"/>
                </a:solidFill>
              </a:rPr>
              <a:t>name</a:t>
            </a:r>
            <a:endParaRPr i="1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Looks reasonable!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What happens if we run this code?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0175" y="22713"/>
            <a:ext cx="3497775" cy="5098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Subroutines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6" name="Google Shape;126;p23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Hmm, OK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We just ran off the end of the program and exited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We need some way to jump back to where the syscall was made...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0175" y="22713"/>
            <a:ext cx="3497775" cy="5098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Subroutines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3" name="Google Shape;133;p24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OK, let’s add a </a:t>
            </a:r>
            <a:r>
              <a:rPr i="1" lang="en">
                <a:solidFill>
                  <a:schemeClr val="dk1"/>
                </a:solidFill>
              </a:rPr>
              <a:t>return</a:t>
            </a:r>
            <a:r>
              <a:rPr lang="en">
                <a:solidFill>
                  <a:schemeClr val="dk1"/>
                </a:solidFill>
              </a:rPr>
              <a:t> label and jump back there after the sub-routine has completed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Hey, it works!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But can we reuse this sub-routine elsewhere?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No, unfortunately the return address is hard-coded in the function body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1850" y="0"/>
            <a:ext cx="292262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Subroutines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0" name="Google Shape;140;p25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OK, so let’s make that dynamic: we’ll use a register to store the address that we want to jump back to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Turns out there is a register for this, $ra, the </a:t>
            </a:r>
            <a:r>
              <a:rPr i="1" lang="en">
                <a:solidFill>
                  <a:schemeClr val="dk1"/>
                </a:solidFill>
              </a:rPr>
              <a:t>return address</a:t>
            </a:r>
            <a:r>
              <a:rPr lang="en">
                <a:solidFill>
                  <a:schemeClr val="dk1"/>
                </a:solidFill>
              </a:rPr>
              <a:t> register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8025" y="0"/>
            <a:ext cx="262936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Subroutines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7" name="Google Shape;147;p26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This becomes another part of our </a:t>
            </a:r>
            <a:r>
              <a:rPr i="1" lang="en">
                <a:solidFill>
                  <a:schemeClr val="dk1"/>
                </a:solidFill>
              </a:rPr>
              <a:t>calling convention</a:t>
            </a:r>
            <a:r>
              <a:rPr lang="en">
                <a:solidFill>
                  <a:schemeClr val="dk1"/>
                </a:solidFill>
              </a:rPr>
              <a:t>: before we call a function we need to push the return address into the $ra register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Now, rather than using a jump instruction, we can use the jr, or </a:t>
            </a:r>
            <a:r>
              <a:rPr i="1" lang="en">
                <a:solidFill>
                  <a:schemeClr val="dk1"/>
                </a:solidFill>
              </a:rPr>
              <a:t>jump register</a:t>
            </a:r>
            <a:r>
              <a:rPr lang="en">
                <a:solidFill>
                  <a:schemeClr val="dk1"/>
                </a:solidFill>
              </a:rPr>
              <a:t> instruction to jump to the address in the $ra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8025" y="0"/>
            <a:ext cx="262936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Subroutines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4" name="Google Shape;154;p27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OK, now we are getting somewhere: we can reuse this subroutine everywhere in our program by placing a label… where?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We place the return </a:t>
            </a:r>
            <a:r>
              <a:rPr lang="en">
                <a:solidFill>
                  <a:schemeClr val="dk1"/>
                </a:solidFill>
              </a:rPr>
              <a:t>label</a:t>
            </a:r>
            <a:r>
              <a:rPr lang="en">
                <a:solidFill>
                  <a:schemeClr val="dk1"/>
                </a:solidFill>
              </a:rPr>
              <a:t> on the instruction </a:t>
            </a:r>
            <a:r>
              <a:rPr i="1" lang="en">
                <a:solidFill>
                  <a:schemeClr val="dk1"/>
                </a:solidFill>
              </a:rPr>
              <a:t>after</a:t>
            </a:r>
            <a:r>
              <a:rPr lang="en">
                <a:solidFill>
                  <a:schemeClr val="dk1"/>
                </a:solidFill>
              </a:rPr>
              <a:t> the call instruction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8025" y="0"/>
            <a:ext cx="262936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Subroutines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1" name="Google Shape;161;p28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Well, OK, we are reusing the print_str function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But is this any better than what we had before?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It’s actually a bit longer…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That’s too bad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2" name="Google Shape;1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8025" y="0"/>
            <a:ext cx="262936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Subroutines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8" name="Google Shape;168;p29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Again, note the pattern here: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Jump to some other location and then return to the </a:t>
            </a:r>
            <a:r>
              <a:rPr i="1" lang="en">
                <a:solidFill>
                  <a:schemeClr val="dk1"/>
                </a:solidFill>
              </a:rPr>
              <a:t>next</a:t>
            </a:r>
            <a:r>
              <a:rPr lang="en">
                <a:solidFill>
                  <a:schemeClr val="dk1"/>
                </a:solidFill>
              </a:rPr>
              <a:t> instruction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This is such a common pattern that modern processors have a special instruction for it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On MIPS this is the </a:t>
            </a:r>
            <a:r>
              <a:rPr i="1" lang="en">
                <a:solidFill>
                  <a:schemeClr val="dk1"/>
                </a:solidFill>
              </a:rPr>
              <a:t>jump and link</a:t>
            </a:r>
            <a:r>
              <a:rPr lang="en">
                <a:solidFill>
                  <a:schemeClr val="dk1"/>
                </a:solidFill>
              </a:rPr>
              <a:t> (jal) instruction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8025" y="0"/>
            <a:ext cx="262936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Subroutines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5" name="Google Shape;175;p30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 jump and link instruction will push the </a:t>
            </a:r>
            <a:r>
              <a:rPr i="1" lang="en">
                <a:solidFill>
                  <a:schemeClr val="dk1"/>
                </a:solidFill>
              </a:rPr>
              <a:t>next </a:t>
            </a:r>
            <a:r>
              <a:rPr lang="en">
                <a:solidFill>
                  <a:schemeClr val="dk1"/>
                </a:solidFill>
              </a:rPr>
              <a:t>instructions address into the $ra register and then jump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Program counter + 1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Now we are cooking with gas!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Note also we are making use of another special function-related instruction: jr or </a:t>
            </a:r>
            <a:r>
              <a:rPr i="1" lang="en">
                <a:solidFill>
                  <a:schemeClr val="dk1"/>
                </a:solidFill>
              </a:rPr>
              <a:t>jump return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6" name="Google Shape;17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3225" y="0"/>
            <a:ext cx="29873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Subroutines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2" name="Google Shape;182;p31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Jumping to the address stored in $ra is so common that it gets its own pseudoinstruction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OK, so using all these tools, we are able to define and </a:t>
            </a:r>
            <a:r>
              <a:rPr lang="en">
                <a:solidFill>
                  <a:schemeClr val="dk1"/>
                </a:solidFill>
              </a:rPr>
              <a:t>invoke a function in our assembly!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Doesn’t look like a C-function, but this is how it started!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83" name="Google Shape;18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3225" y="0"/>
            <a:ext cx="29873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Function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Calls In MIPS Assembly</a:t>
            </a:r>
            <a:endParaRPr/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Beyond the LMC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Subroutines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9" name="Google Shape;189;p32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Note that, technically, I am calling this a </a:t>
            </a:r>
            <a:r>
              <a:rPr i="1" lang="en">
                <a:solidFill>
                  <a:schemeClr val="dk1"/>
                </a:solidFill>
              </a:rPr>
              <a:t>subroutine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Definitions vary, but when I use the term subroutine I mean “code that does not return a value, called only for its side effects”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0" name="Google Shape;19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3225" y="0"/>
            <a:ext cx="29873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Functions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96" name="Google Shape;196;p33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OK, but what about a more sophisticated function that does more than just call to the OS to print a string?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What if we wanted to, for example, actually return a value from a function?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7" name="Google Shape;19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8100" y="367050"/>
            <a:ext cx="3700400" cy="440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Functions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03" name="Google Shape;203;p34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Let’s take a look at a sum_to function that would look something like this in C:</a:t>
            </a:r>
            <a:br>
              <a:rPr lang="en">
                <a:solidFill>
                  <a:schemeClr val="dk1"/>
                </a:solidFill>
              </a:rPr>
            </a:br>
            <a:br>
              <a:rPr lang="en">
                <a:solidFill>
                  <a:schemeClr val="dk1"/>
                </a:solidFill>
              </a:rPr>
            </a:b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nt sum_to(int x) {</a:t>
            </a:r>
            <a:b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nt temp = 0;</a:t>
            </a:r>
            <a:b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while(x &gt; 0) {</a:t>
            </a:r>
            <a:b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emp += x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--;</a:t>
            </a:r>
            <a:b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temp</a:t>
            </a:r>
            <a:b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04" name="Google Shape;20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8100" y="367050"/>
            <a:ext cx="3700400" cy="440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Functions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0" name="Google Shape;210;p35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Since we are returning a value from this function we are going to need to extend our calling convention: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Let’s use the $v0 register to hold the </a:t>
            </a:r>
            <a:r>
              <a:rPr lang="en">
                <a:solidFill>
                  <a:schemeClr val="dk1"/>
                </a:solidFill>
              </a:rPr>
              <a:t>return</a:t>
            </a:r>
            <a:r>
              <a:rPr lang="en">
                <a:solidFill>
                  <a:schemeClr val="dk1"/>
                </a:solidFill>
              </a:rPr>
              <a:t> value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$a0</a:t>
            </a:r>
            <a:r>
              <a:rPr lang="en">
                <a:solidFill>
                  <a:schemeClr val="dk1"/>
                </a:solidFill>
              </a:rPr>
              <a:t>....$a3 - arguments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$v0, $v1 - return values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$ra - return address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11" name="Google Shape;21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8100" y="367050"/>
            <a:ext cx="3700400" cy="440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6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Functions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7" name="Google Shape;217;p36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Note that there is nothing special about the label </a:t>
            </a:r>
            <a:r>
              <a:rPr i="1" lang="en">
                <a:solidFill>
                  <a:schemeClr val="dk1"/>
                </a:solidFill>
              </a:rPr>
              <a:t>sum_to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There is a “function” at this memory location simply because we follow the calling convention we have defined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Functions aren’t real!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18" name="Google Shape;21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8100" y="367050"/>
            <a:ext cx="3700400" cy="440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Functions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24" name="Google Shape;224;p37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Let’s look at the function implementation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We use a temporary variable to keep track of the sum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We use the blez instruction in the while loop: Branch if less than or equal to zero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Note that we have to move $v0 to $a0 before the system call to avoid stomping on it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25" name="Google Shape;22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8100" y="367050"/>
            <a:ext cx="3700400" cy="440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8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Functions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31" name="Google Shape;231;p38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Let’s run this code and see what happens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Sure enough, it works!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This is the assembly version of that while loop based C function we saw earlier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All stitched </a:t>
            </a:r>
            <a:r>
              <a:rPr lang="en">
                <a:solidFill>
                  <a:schemeClr val="dk1"/>
                </a:solidFill>
              </a:rPr>
              <a:t>together</a:t>
            </a:r>
            <a:r>
              <a:rPr lang="en">
                <a:solidFill>
                  <a:schemeClr val="dk1"/>
                </a:solidFill>
              </a:rPr>
              <a:t> using the calling conventions we defined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32" name="Google Shape;23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8100" y="367050"/>
            <a:ext cx="3700400" cy="440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MIPS</a:t>
            </a:r>
            <a:endParaRPr/>
          </a:p>
        </p:txBody>
      </p:sp>
      <p:sp>
        <p:nvSpPr>
          <p:cNvPr id="238" name="Google Shape;238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Function calls are based on </a:t>
            </a:r>
            <a:r>
              <a:rPr i="1" lang="en"/>
              <a:t>calling conventions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These calling conventions coordinate the </a:t>
            </a:r>
            <a:r>
              <a:rPr i="1" lang="en"/>
              <a:t>caller</a:t>
            </a:r>
            <a:r>
              <a:rPr lang="en"/>
              <a:t> and the </a:t>
            </a:r>
            <a:r>
              <a:rPr i="1" lang="en"/>
              <a:t>callee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On MIPS: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$a0-a3 are used to pass arguments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$v0-v1 are used to store return values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$ra is used to store the return address to jump back to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Special instructions exist to assist in implementing function calls: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j</a:t>
            </a:r>
            <a:r>
              <a:rPr lang="en"/>
              <a:t>al - Jump &amp; Link: jumps to the given address and saves the </a:t>
            </a:r>
            <a:r>
              <a:rPr i="1" lang="en"/>
              <a:t>next</a:t>
            </a:r>
            <a:r>
              <a:rPr lang="en"/>
              <a:t> instruction address into $ra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r</a:t>
            </a:r>
            <a:r>
              <a:rPr lang="en"/>
              <a:t>et - Jumps back to the address stored in $ra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925" y="161975"/>
            <a:ext cx="6534150" cy="47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Syllabus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9050" y="1017725"/>
            <a:ext cx="6396449" cy="354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MIPS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7" name="Google Shape;77;p16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In the last lecture we looked at an introduction to MIPS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It was a little annoying that we had had to keep writing all that code out to just print a string, wasn’t it?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4100" y="0"/>
            <a:ext cx="284098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MIPS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4" name="Google Shape;84;p17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If we were programming in a high level language like C, we would write a function for this (assuming it wasn’t built in)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Something like:</a:t>
            </a:r>
            <a:br>
              <a:rPr lang="en">
                <a:solidFill>
                  <a:schemeClr val="dk1"/>
                </a:solidFill>
              </a:rPr>
            </a:b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void print_str(char* str)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4100" y="0"/>
            <a:ext cx="284098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MIPS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1" name="Google Shape;91;p18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How can we achieve the same thing in assembly?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Well, l</a:t>
            </a:r>
            <a:r>
              <a:rPr lang="en">
                <a:solidFill>
                  <a:schemeClr val="dk1"/>
                </a:solidFill>
              </a:rPr>
              <a:t>et’s take that first print string and rearrange it so that we </a:t>
            </a:r>
            <a:r>
              <a:rPr i="1" lang="en">
                <a:solidFill>
                  <a:schemeClr val="dk1"/>
                </a:solidFill>
              </a:rPr>
              <a:t>jump</a:t>
            </a:r>
            <a:r>
              <a:rPr lang="en">
                <a:solidFill>
                  <a:schemeClr val="dk1"/>
                </a:solidFill>
              </a:rPr>
              <a:t> to some logic to print the string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To do this, we are going to need to define a </a:t>
            </a:r>
            <a:r>
              <a:rPr i="1" lang="en">
                <a:solidFill>
                  <a:schemeClr val="dk1"/>
                </a:solidFill>
              </a:rPr>
              <a:t>calling convention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4100" y="0"/>
            <a:ext cx="284098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Subroutines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8" name="Google Shape;98;p19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 calling convention is a set of rules we use to coordinate “both sides” of a function call: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i="1" lang="en">
                <a:solidFill>
                  <a:schemeClr val="dk1"/>
                </a:solidFill>
              </a:rPr>
              <a:t>caller</a:t>
            </a:r>
            <a:r>
              <a:rPr lang="en">
                <a:solidFill>
                  <a:schemeClr val="dk1"/>
                </a:solidFill>
              </a:rPr>
              <a:t> - the code calling the function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i="1" lang="en">
                <a:solidFill>
                  <a:schemeClr val="dk1"/>
                </a:solidFill>
              </a:rPr>
              <a:t>callee </a:t>
            </a:r>
            <a:r>
              <a:rPr lang="en">
                <a:solidFill>
                  <a:schemeClr val="dk1"/>
                </a:solidFill>
              </a:rPr>
              <a:t>- the code being called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Remember, at the hardware level, there are no “functions”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0175" y="22713"/>
            <a:ext cx="3497775" cy="5098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Subroutines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5" name="Google Shape;105;p20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Functions are a </a:t>
            </a:r>
            <a:r>
              <a:rPr i="1" lang="en">
                <a:solidFill>
                  <a:schemeClr val="dk1"/>
                </a:solidFill>
              </a:rPr>
              <a:t>conceptual entity </a:t>
            </a:r>
            <a:r>
              <a:rPr lang="en">
                <a:solidFill>
                  <a:schemeClr val="dk1"/>
                </a:solidFill>
              </a:rPr>
              <a:t>that we impose on top of the hardware by using </a:t>
            </a:r>
            <a:r>
              <a:rPr i="1" lang="en">
                <a:solidFill>
                  <a:schemeClr val="dk1"/>
                </a:solidFill>
              </a:rPr>
              <a:t>conventions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Let’s start off with a very simple convention: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lang="en" sz="1600">
                <a:solidFill>
                  <a:schemeClr val="dk1"/>
                </a:solidFill>
              </a:rPr>
              <a:t>$a1 register holds </a:t>
            </a:r>
            <a:r>
              <a:rPr lang="en">
                <a:solidFill>
                  <a:schemeClr val="dk1"/>
                </a:solidFill>
              </a:rPr>
              <a:t>the first argument to a function, in this case the address of the string to print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0175" y="22713"/>
            <a:ext cx="3497775" cy="5098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Subroutines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2" name="Google Shape;112;p21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OK, so we put the address of the string we want to print in $a0 with the `la` instruction (load address)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Next we need to </a:t>
            </a:r>
            <a:r>
              <a:rPr i="1" lang="en">
                <a:solidFill>
                  <a:schemeClr val="dk1"/>
                </a:solidFill>
              </a:rPr>
              <a:t>jump</a:t>
            </a:r>
            <a:r>
              <a:rPr lang="en">
                <a:solidFill>
                  <a:schemeClr val="dk1"/>
                </a:solidFill>
              </a:rPr>
              <a:t> to the address of the functions implementation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0175" y="22713"/>
            <a:ext cx="3497775" cy="5098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