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Average"/>
      <p:regular r:id="rId43"/>
    </p:embeddedFont>
    <p:embeddedFont>
      <p:font typeface="Oswald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Oswald-regular.fntdata"/><Relationship Id="rId21" Type="http://schemas.openxmlformats.org/officeDocument/2006/relationships/slide" Target="slides/slide16.xml"/><Relationship Id="rId43" Type="http://schemas.openxmlformats.org/officeDocument/2006/relationships/font" Target="fonts/Average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c6743334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c674333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d539d0a1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d539d0a1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d539d0a1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d539d0a1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d539d0a1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d539d0a1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3d2646e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63d2646e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b12027ef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b12027ef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3d2646e6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3d2646e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b12027ef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b12027ef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d539d0a1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d539d0a1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d539d0a1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d539d0a1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b12027e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b12027e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d539d0a1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d539d0a1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d539d0a1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d539d0a1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d539d0a1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d539d0a1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d539d0a1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d539d0a1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d539d0a1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d539d0a1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d539d0a1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d539d0a1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d539d0a1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d539d0a1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d539d0a1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d539d0a1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d539d0a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d539d0a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b12027ef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4b12027ef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63d2646e6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63d2646e6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d539d0a13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d539d0a1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4b12027ef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4b12027ef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d539d0a1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bd539d0a1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4b12027ef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4b12027ef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4b12027ef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4b12027ef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4b12027ef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4b12027ef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98130c5e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98130c5e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c6743334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c6743334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d539d0a1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d539d0a1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b12027ef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b12027e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b12027ef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b12027ef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d539d0a1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d539d0a1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d539d0a1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d539d0a1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d539d0a1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d539d0a1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Slate-CG-MSU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>
              <a:spcBef>
                <a:spcPts val="1600"/>
              </a:spcBef>
              <a:spcAft>
                <a:spcPts val="160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Additionally, every time we call sum_to, it is going to overwrite the $t0 register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we called any other functions, those could </a:t>
            </a:r>
            <a:r>
              <a:rPr i="1" lang="en">
                <a:solidFill>
                  <a:schemeClr val="dk1"/>
                </a:solidFill>
              </a:rPr>
              <a:t>also</a:t>
            </a:r>
            <a:r>
              <a:rPr lang="en">
                <a:solidFill>
                  <a:schemeClr val="dk1"/>
                </a:solidFill>
              </a:rPr>
              <a:t> overwrite the $t0 register!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OK, so what do we need to do?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150" y="12"/>
            <a:ext cx="4256275" cy="49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need a place to store all these values when function calls are made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order to support recursive function calls (and, in fact, even non-recursive function calls) we need to define another convention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That convention is called </a:t>
            </a:r>
            <a:r>
              <a:rPr i="1" lang="en">
                <a:solidFill>
                  <a:schemeClr val="dk1"/>
                </a:solidFill>
              </a:rPr>
              <a:t>The Stack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150" y="12"/>
            <a:ext cx="4256275" cy="49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3" name="Google Shape;133;p2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Stack is just a place in memory that is allowed to grow and shrink according to your needs for a given function call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“It” consists of a pointer to a memory address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move this </a:t>
            </a:r>
            <a:r>
              <a:rPr i="1" lang="en">
                <a:solidFill>
                  <a:schemeClr val="dk1"/>
                </a:solidFill>
              </a:rPr>
              <a:t>stack pointer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down</a:t>
            </a:r>
            <a:r>
              <a:rPr lang="en">
                <a:solidFill>
                  <a:schemeClr val="dk1"/>
                </a:solidFill>
              </a:rPr>
              <a:t> in memory to allocate space on the stack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150" y="12"/>
            <a:ext cx="4256275" cy="49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0" name="Google Shape;140;p2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because, conventionally, the stack starts at the </a:t>
            </a:r>
            <a:r>
              <a:rPr i="1" lang="en">
                <a:solidFill>
                  <a:schemeClr val="dk1"/>
                </a:solidFill>
              </a:rPr>
              <a:t>top</a:t>
            </a:r>
            <a:r>
              <a:rPr lang="en">
                <a:solidFill>
                  <a:schemeClr val="dk1"/>
                </a:solidFill>
              </a:rPr>
              <a:t> of memory and grows </a:t>
            </a:r>
            <a:r>
              <a:rPr i="1" lang="en">
                <a:solidFill>
                  <a:schemeClr val="dk1"/>
                </a:solidFill>
              </a:rPr>
              <a:t>down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function call allocates a </a:t>
            </a:r>
            <a:r>
              <a:rPr i="1" lang="en">
                <a:solidFill>
                  <a:schemeClr val="dk1"/>
                </a:solidFill>
              </a:rPr>
              <a:t>stack frame</a:t>
            </a:r>
            <a:r>
              <a:rPr lang="en">
                <a:solidFill>
                  <a:schemeClr val="dk1"/>
                </a:solidFill>
              </a:rPr>
              <a:t> by bumping the stack pointer by some amount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325" y="322175"/>
            <a:ext cx="3785338" cy="4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7" name="Google Shape;147;p2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“stack frame”, which is just some memory you claim for a specific function invocation, can then be used to store data, such as: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return address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Any local variables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Any temporary computed values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325" y="322175"/>
            <a:ext cx="3785338" cy="4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4" name="Google Shape;154;p2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Again, the stack is crucial for allowing </a:t>
            </a:r>
            <a:r>
              <a:rPr i="1" lang="en">
                <a:solidFill>
                  <a:schemeClr val="dk1"/>
                </a:solidFill>
              </a:rPr>
              <a:t>recursive functions: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Recursive functions require that the same </a:t>
            </a:r>
            <a:r>
              <a:rPr i="1" lang="en">
                <a:solidFill>
                  <a:schemeClr val="dk1"/>
                </a:solidFill>
              </a:rPr>
              <a:t>named</a:t>
            </a:r>
            <a:r>
              <a:rPr lang="en">
                <a:solidFill>
                  <a:schemeClr val="dk1"/>
                </a:solidFill>
              </a:rPr>
              <a:t> variable (e.g. temp in our code) be able to hold multiple values at the same time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325" y="322175"/>
            <a:ext cx="3785338" cy="4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1" name="Google Shape;161;p2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Visually:</a:t>
            </a:r>
            <a:br>
              <a:rPr lang="en">
                <a:solidFill>
                  <a:schemeClr val="dk1"/>
                </a:solidFill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sum_to(3) -&gt; temp = 3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sum_to(2) -&gt; temp = 1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sum_to(1) -&gt; temp = 0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Some early languages (e.g. Fortran) explicitly forbid recursion because variables were only allowed to have </a:t>
            </a:r>
            <a:r>
              <a:rPr i="1" lang="en">
                <a:solidFill>
                  <a:schemeClr val="dk1"/>
                </a:solidFill>
              </a:rPr>
              <a:t>one</a:t>
            </a:r>
            <a:r>
              <a:rPr lang="en">
                <a:solidFill>
                  <a:schemeClr val="dk1"/>
                </a:solidFill>
              </a:rPr>
              <a:t> value at a time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This constraint actually made Fortran fast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325" y="322175"/>
            <a:ext cx="3785338" cy="4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8" name="Google Shape;168;p2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Once again, we are going to need some </a:t>
            </a:r>
            <a:r>
              <a:rPr i="1" lang="en">
                <a:solidFill>
                  <a:schemeClr val="dk1"/>
                </a:solidFill>
              </a:rPr>
              <a:t>hardware</a:t>
            </a:r>
            <a:r>
              <a:rPr lang="en">
                <a:solidFill>
                  <a:schemeClr val="dk1"/>
                </a:solidFill>
              </a:rPr>
              <a:t> support for the </a:t>
            </a:r>
            <a:r>
              <a:rPr i="1" lang="en">
                <a:solidFill>
                  <a:schemeClr val="dk1"/>
                </a:solidFill>
              </a:rPr>
              <a:t>conceptual entity</a:t>
            </a:r>
            <a:r>
              <a:rPr lang="en">
                <a:solidFill>
                  <a:schemeClr val="dk1"/>
                </a:solidFill>
              </a:rPr>
              <a:t> of a stack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MIPS gives us the $sp or “stack pointer” register, which points to the current address at the “top” of the stack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Remember the stack is “upside down”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825" y="0"/>
            <a:ext cx="43599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5" name="Google Shape;175;p3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first thing we need to do is </a:t>
            </a:r>
            <a:r>
              <a:rPr i="1" lang="en">
                <a:solidFill>
                  <a:schemeClr val="dk1"/>
                </a:solidFill>
              </a:rPr>
              <a:t>bump</a:t>
            </a:r>
            <a:r>
              <a:rPr lang="en">
                <a:solidFill>
                  <a:schemeClr val="dk1"/>
                </a:solidFill>
              </a:rPr>
              <a:t> the stack pointer </a:t>
            </a:r>
            <a:r>
              <a:rPr i="1" lang="en">
                <a:solidFill>
                  <a:schemeClr val="dk1"/>
                </a:solidFill>
              </a:rPr>
              <a:t>down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stack grows from the top of memory down on most platforms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What registers do we need to save  so that they can be restored </a:t>
            </a:r>
            <a:r>
              <a:rPr i="1" lang="en">
                <a:solidFill>
                  <a:schemeClr val="dk1"/>
                </a:solidFill>
              </a:rPr>
              <a:t>after</a:t>
            </a:r>
            <a:r>
              <a:rPr lang="en">
                <a:solidFill>
                  <a:schemeClr val="dk1"/>
                </a:solidFill>
              </a:rPr>
              <a:t> a function call is made?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825" y="0"/>
            <a:ext cx="43599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2" name="Google Shape;182;p3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Two values get overwritten in the recursive sum_to function: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$t0 - the temporary register we are using to store the ongoing summed value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$ra - the return address to jump do when the function completes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825" y="0"/>
            <a:ext cx="43599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Function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Calls In MIPS Assembly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 the LMC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9" name="Google Shape;189;p3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Now, MIPS is a 32 bit platform and both registers are 32 bit (1 word or 4 bytes) wide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MIPS, as on most platforms, memory is </a:t>
            </a:r>
            <a:r>
              <a:rPr i="1" lang="en">
                <a:solidFill>
                  <a:schemeClr val="dk1"/>
                </a:solidFill>
              </a:rPr>
              <a:t>byte-addressed</a:t>
            </a:r>
            <a:endParaRPr i="1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Address “0” points to the first byte of memory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Address “1” points to the second byte in memory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825" y="0"/>
            <a:ext cx="43599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6" name="Google Shape;196;p3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So, we need to move the stack pointer by a total of 8 bytes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4 bytes for the 32-bit temporary value in $t0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4 bytes for the 32-bit return address in $ra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Hence, we </a:t>
            </a:r>
            <a:r>
              <a:rPr i="1" lang="en">
                <a:solidFill>
                  <a:schemeClr val="dk1"/>
                </a:solidFill>
              </a:rPr>
              <a:t>subtract</a:t>
            </a:r>
            <a:r>
              <a:rPr lang="en">
                <a:solidFill>
                  <a:schemeClr val="dk1"/>
                </a:solidFill>
              </a:rPr>
              <a:t> 8 from the current stack pointer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825" y="0"/>
            <a:ext cx="43599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3" name="Google Shape;203;p3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OK, next change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Before we make the recursive call to sum_to, we need to store the values of $t0 and $ra onto the stack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do this by calling </a:t>
            </a:r>
            <a:r>
              <a:rPr i="1" lang="en">
                <a:solidFill>
                  <a:schemeClr val="dk1"/>
                </a:solidFill>
              </a:rPr>
              <a:t>save word</a:t>
            </a:r>
            <a:r>
              <a:rPr lang="en">
                <a:solidFill>
                  <a:schemeClr val="dk1"/>
                </a:solidFill>
              </a:rPr>
              <a:t> (sw) instruction with offsets from the new stack pointer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825" y="0"/>
            <a:ext cx="43599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0" name="Google Shape;210;p3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return address, $r0 is stored at offset 0 from the stack pointer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temporary value, $t0, is stored 4 bytes “higher” in memory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That’s what the funny 4($sp) syntax means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You can think of it as </a:t>
            </a:r>
            <a:r>
              <a:rPr lang="en">
                <a:solidFill>
                  <a:schemeClr val="dk1"/>
                </a:solidFill>
              </a:rPr>
              <a:t>stack[4], if stack were a byte array starting at the address $sp points to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825" y="0"/>
            <a:ext cx="43599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7" name="Google Shape;217;p3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With our temporary values stored safely on the stack, we can then make a recursive call to sum_to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When the function completes, leaving its return value in $v0, we can then </a:t>
            </a:r>
            <a:r>
              <a:rPr i="1" lang="en">
                <a:solidFill>
                  <a:schemeClr val="dk1"/>
                </a:solidFill>
              </a:rPr>
              <a:t>restore</a:t>
            </a:r>
            <a:r>
              <a:rPr lang="en">
                <a:solidFill>
                  <a:schemeClr val="dk1"/>
                </a:solidFill>
              </a:rPr>
              <a:t> the values of $t0 and $ra from the stack, using the </a:t>
            </a:r>
            <a:r>
              <a:rPr i="1" lang="en">
                <a:solidFill>
                  <a:schemeClr val="dk1"/>
                </a:solidFill>
              </a:rPr>
              <a:t>load word </a:t>
            </a:r>
            <a:r>
              <a:rPr lang="en">
                <a:solidFill>
                  <a:schemeClr val="dk1"/>
                </a:solidFill>
              </a:rPr>
              <a:t>(lw) instruction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825" y="0"/>
            <a:ext cx="43599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4" name="Google Shape;224;p3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use the same offsets that we used to save the values, and we should get the original (pre call) values back!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Magic, everything works now!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Except… there is one register we are modifying and </a:t>
            </a:r>
            <a:r>
              <a:rPr i="1" lang="en">
                <a:solidFill>
                  <a:schemeClr val="dk1"/>
                </a:solidFill>
              </a:rPr>
              <a:t>not</a:t>
            </a:r>
            <a:r>
              <a:rPr lang="en">
                <a:solidFill>
                  <a:schemeClr val="dk1"/>
                </a:solidFill>
              </a:rPr>
              <a:t> saving…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Which one?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825" y="0"/>
            <a:ext cx="43599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1" name="Google Shape;231;p3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What about the </a:t>
            </a:r>
            <a:r>
              <a:rPr i="1" lang="en">
                <a:solidFill>
                  <a:schemeClr val="dk1"/>
                </a:solidFill>
              </a:rPr>
              <a:t>$sp</a:t>
            </a:r>
            <a:r>
              <a:rPr lang="en">
                <a:solidFill>
                  <a:schemeClr val="dk1"/>
                </a:solidFill>
              </a:rPr>
              <a:t> register?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are modifying it by subtracting 8 from it on line 15, right?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Aren’t recursive calls also modifying it?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Yep, they are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But look down a bit further, just before our return jump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825" y="0"/>
            <a:ext cx="43599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8" name="Google Shape;238;p3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we are bumping the stack pointer back up by the same amount that we bumped it down when we entered the procedure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So, if our child call bumps the $sp pointer down (it will) then it will restore it before it comes back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9" name="Google Shape;2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825" y="0"/>
            <a:ext cx="43599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5" name="Google Shape;245;p4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means that the stack pointer will be the same value as it was before the current invocation of the function occurred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the final component of our </a:t>
            </a:r>
            <a:r>
              <a:rPr i="1" lang="en">
                <a:solidFill>
                  <a:schemeClr val="dk1"/>
                </a:solidFill>
              </a:rPr>
              <a:t>calling convention</a:t>
            </a:r>
            <a:r>
              <a:rPr lang="en">
                <a:solidFill>
                  <a:schemeClr val="dk1"/>
                </a:solidFill>
              </a:rPr>
              <a:t>: who is responsible for preserving a register value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6" name="Google Shape;2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825" y="0"/>
            <a:ext cx="43599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2" name="Google Shape;252;p4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Some registers must be preserved by the “caller”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The temporary registers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The argument registers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The return value registers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The return address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Some registers must be preserved by the “callee”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The stack pointer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$s0-s7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825" y="0"/>
            <a:ext cx="43599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Syllabus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050" y="1017725"/>
            <a:ext cx="6396449" cy="35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9" name="Google Shape;259;p4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our recursive sum_to() implementation we see both of these cases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save $ra and $t0 before making the recursive call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Caller responsibility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restore $sp before we return from an invocation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Callee responsibility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0" name="Google Shape;2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825" y="0"/>
            <a:ext cx="43599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6" name="Google Shape;266;p4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code before the function call is made is called the </a:t>
            </a:r>
            <a:r>
              <a:rPr i="1" lang="en">
                <a:solidFill>
                  <a:schemeClr val="dk1"/>
                </a:solidFill>
              </a:rPr>
              <a:t>function prologue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code after the function call is made is called the </a:t>
            </a:r>
            <a:r>
              <a:rPr i="1" lang="en">
                <a:solidFill>
                  <a:schemeClr val="dk1"/>
                </a:solidFill>
              </a:rPr>
              <a:t>function epilogue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Together the two are sometimes called the </a:t>
            </a:r>
            <a:r>
              <a:rPr i="1" lang="en">
                <a:solidFill>
                  <a:schemeClr val="dk1"/>
                </a:solidFill>
              </a:rPr>
              <a:t>function perilog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7" name="Google Shape;26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825" y="0"/>
            <a:ext cx="43599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3" name="Google Shape;273;p4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As a side note, bumping the </a:t>
            </a:r>
            <a:r>
              <a:rPr lang="en">
                <a:solidFill>
                  <a:schemeClr val="dk1"/>
                </a:solidFill>
              </a:rPr>
              <a:t>stack</a:t>
            </a:r>
            <a:r>
              <a:rPr lang="en">
                <a:solidFill>
                  <a:schemeClr val="dk1"/>
                </a:solidFill>
              </a:rPr>
              <a:t> pointer down is how you can have a </a:t>
            </a:r>
            <a:r>
              <a:rPr i="1" lang="en">
                <a:solidFill>
                  <a:schemeClr val="dk1"/>
                </a:solidFill>
              </a:rPr>
              <a:t>StackOverflow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bumped the stack pointer down too many times and ran out of memory due to too many function calls!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825" y="0"/>
            <a:ext cx="43599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0" name="Google Shape;280;p4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So we now have a complete calling convention for our MIPS system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$a0-a3 - arguments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$ra - return address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$v0, $v1 - return values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$sp - stack pointer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+ the caller &amp; callee saved register conventions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1" name="Google Shape;28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825" y="0"/>
            <a:ext cx="43599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7" name="Google Shape;287;p4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very similar to calling conventions on other platforms such as x86 or ARM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Once again, important to stress that function calls </a:t>
            </a:r>
            <a:r>
              <a:rPr i="1" lang="en">
                <a:solidFill>
                  <a:schemeClr val="dk1"/>
                </a:solidFill>
              </a:rPr>
              <a:t>aren’t real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It is just an imaginary convention that we use to organize our code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8" name="Google Shape;2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825" y="0"/>
            <a:ext cx="43599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4" name="Google Shape;294;p4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Nonetheless, software engineering without functions would be impossible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An important philosophical </a:t>
            </a:r>
            <a:r>
              <a:rPr lang="en">
                <a:solidFill>
                  <a:schemeClr val="dk1"/>
                </a:solidFill>
              </a:rPr>
              <a:t>point</a:t>
            </a:r>
            <a:r>
              <a:rPr lang="en">
                <a:solidFill>
                  <a:schemeClr val="dk1"/>
                </a:solidFill>
              </a:rPr>
              <a:t>: things that aren’t “real” are sometimes as important (or maybe more so) than things that are!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Santa Claus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5" name="Google Shape;2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825" y="0"/>
            <a:ext cx="43599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</a:t>
            </a:r>
            <a:endParaRPr/>
          </a:p>
        </p:txBody>
      </p:sp>
      <p:sp>
        <p:nvSpPr>
          <p:cNvPr id="301" name="Google Shape;30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 properly implement the function call fiction on a register-based chip such as MIPS, it is necessary to have a “Stack”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Stack consists of a pointer to memory where temporary values can be stored during function calls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For a given function invocation, the </a:t>
            </a:r>
            <a:r>
              <a:rPr lang="en"/>
              <a:t>memory</a:t>
            </a:r>
            <a:r>
              <a:rPr lang="en"/>
              <a:t> it uses is called its “Stack Frame”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order to properly utilize the stack, callers and calles must coordinate with one another to store and restore values at the proper times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the last class we looked at an </a:t>
            </a:r>
            <a:r>
              <a:rPr i="1" lang="en">
                <a:solidFill>
                  <a:schemeClr val="dk1"/>
                </a:solidFill>
              </a:rPr>
              <a:t>iterative</a:t>
            </a:r>
            <a:r>
              <a:rPr lang="en">
                <a:solidFill>
                  <a:schemeClr val="dk1"/>
                </a:solidFill>
              </a:rPr>
              <a:t> implementation of the following C-style function: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sum_to(int x) {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temp = 0;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while(x &gt; 0) {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temp += x--;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temp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100" y="367050"/>
            <a:ext cx="3700400" cy="44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used the following </a:t>
            </a:r>
            <a:r>
              <a:rPr i="1" lang="en">
                <a:solidFill>
                  <a:schemeClr val="dk1"/>
                </a:solidFill>
              </a:rPr>
              <a:t>calling convention: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$a0....$a3 - arguments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$v0, $v1 - return values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$ra - return address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Remember, </a:t>
            </a:r>
            <a:r>
              <a:rPr i="1" lang="en">
                <a:solidFill>
                  <a:schemeClr val="dk1"/>
                </a:solidFill>
              </a:rPr>
              <a:t>functions aren’t real</a:t>
            </a:r>
            <a:r>
              <a:rPr lang="en">
                <a:solidFill>
                  <a:schemeClr val="dk1"/>
                </a:solidFill>
              </a:rPr>
              <a:t>: they are just instructions sitting in memory somewhere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calling conventions are what make them work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100" y="367050"/>
            <a:ext cx="3700400" cy="44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What if we wanted to implement our algorithm </a:t>
            </a:r>
            <a:r>
              <a:rPr i="1" lang="en">
                <a:solidFill>
                  <a:schemeClr val="dk1"/>
                </a:solidFill>
              </a:rPr>
              <a:t>recursively</a:t>
            </a:r>
            <a:r>
              <a:rPr lang="en">
                <a:solidFill>
                  <a:schemeClr val="dk1"/>
                </a:solidFill>
              </a:rPr>
              <a:t> rather than </a:t>
            </a:r>
            <a:r>
              <a:rPr i="1" lang="en">
                <a:solidFill>
                  <a:schemeClr val="dk1"/>
                </a:solidFill>
              </a:rPr>
              <a:t>iteratively</a:t>
            </a:r>
            <a:r>
              <a:rPr lang="en">
                <a:solidFill>
                  <a:schemeClr val="dk1"/>
                </a:solidFill>
              </a:rPr>
              <a:t>:</a:t>
            </a:r>
            <a:br>
              <a:rPr lang="en">
                <a:solidFill>
                  <a:schemeClr val="dk1"/>
                </a:solidFill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sum_to(int x) {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if(x &lt; 0) {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 else {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nt temp =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sum_to(x - 1);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eturn x + temp;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100" y="367050"/>
            <a:ext cx="3700400" cy="44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first attempt: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First move $a0 into a temp register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the value is 0, move it into the return value register and return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not, subtract one from $a0 and call sum_to again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Add the result of that to the temp register and fall through to return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150" y="12"/>
            <a:ext cx="4256275" cy="49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looks somewhat plausible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However, when we run it, we get into an infinite loop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Why?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150" y="12"/>
            <a:ext cx="4256275" cy="49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When we call sum_to recursively, we stomp on the initial value of $ra from the main: code sequence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That return address is gone forever when we call the jump and link in the body of the sum_to function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150" y="12"/>
            <a:ext cx="4256275" cy="49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